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4.xml" ContentType="application/vnd.openxmlformats-officedocument.presentationml.notesSlide+xml"/>
  <Override PartName="/ppt/charts/chart13.xml" ContentType="application/vnd.openxmlformats-officedocument.drawingml.chart+xml"/>
  <Override PartName="/ppt/notesSlides/notesSlide15.xml" ContentType="application/vnd.openxmlformats-officedocument.presentationml.notesSlide+xml"/>
  <Override PartName="/ppt/charts/chart14.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5.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6.xml" ContentType="application/vnd.openxmlformats-officedocument.presentationml.notesSlide+xml"/>
  <Override PartName="/ppt/charts/chart16.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7.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7.xml" ContentType="application/vnd.openxmlformats-officedocument.presentationml.notesSlide+xml"/>
  <Override PartName="/ppt/charts/chart18.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8.xml" ContentType="application/vnd.openxmlformats-officedocument.presentationml.notesSl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9.xml" ContentType="application/vnd.openxmlformats-officedocument.presentationml.notesSlide+xml"/>
  <Override PartName="/ppt/charts/chart22.xml" ContentType="application/vnd.openxmlformats-officedocument.drawingml.chart+xml"/>
  <Override PartName="/ppt/notesSlides/notesSlide20.xml" ContentType="application/vnd.openxmlformats-officedocument.presentationml.notesSlide+xml"/>
  <Override PartName="/ppt/charts/chart23.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4.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1.xml" ContentType="application/vnd.openxmlformats-officedocument.presentationml.notesSlide+xml"/>
  <Override PartName="/ppt/charts/chart25.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6.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2.xml" ContentType="application/vnd.openxmlformats-officedocument.presentationml.notesSlide+xml"/>
  <Override PartName="/ppt/charts/chart27.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8.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3.xml" ContentType="application/vnd.openxmlformats-officedocument.presentationml.notesSlide+xml"/>
  <Override PartName="/ppt/charts/chart29.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4.xml" ContentType="application/vnd.openxmlformats-officedocument.presentationml.notesSlide+xml"/>
  <Override PartName="/ppt/charts/chart30.xml" ContentType="application/vnd.openxmlformats-officedocument.drawingml.chart+xml"/>
  <Override PartName="/ppt/notesSlides/notesSlide25.xml" ContentType="application/vnd.openxmlformats-officedocument.presentationml.notesSlide+xml"/>
  <Override PartName="/ppt/charts/chart31.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2.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6.xml" ContentType="application/vnd.openxmlformats-officedocument.presentationml.notesSlide+xml"/>
  <Override PartName="/ppt/charts/chart33.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27.xml" ContentType="application/vnd.openxmlformats-officedocument.presentationml.notesSlide+xml"/>
  <Override PartName="/ppt/charts/chart34.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28.xml" ContentType="application/vnd.openxmlformats-officedocument.presentationml.notesSlide+xml"/>
  <Override PartName="/ppt/charts/chart35.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9.xml" ContentType="application/vnd.openxmlformats-officedocument.presentationml.notesSlide+xml"/>
  <Override PartName="/ppt/charts/chart36.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30.xml" ContentType="application/vnd.openxmlformats-officedocument.presentationml.notesSlide+xml"/>
  <Override PartName="/ppt/charts/chart37.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8.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31.xml" ContentType="application/vnd.openxmlformats-officedocument.presentationml.notesSlide+xml"/>
  <Override PartName="/ppt/charts/chart39.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40.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32.xml" ContentType="application/vnd.openxmlformats-officedocument.presentationml.notesSlide+xml"/>
  <Override PartName="/ppt/charts/chart41.xml" ContentType="application/vnd.openxmlformats-officedocument.drawingml.chart+xml"/>
  <Override PartName="/ppt/notesSlides/notesSlide33.xml" ContentType="application/vnd.openxmlformats-officedocument.presentationml.notesSlide+xml"/>
  <Override PartName="/ppt/charts/chart42.xml" ContentType="application/vnd.openxmlformats-officedocument.drawingml.chart+xml"/>
  <Override PartName="/ppt/notesSlides/notesSlide34.xml" ContentType="application/vnd.openxmlformats-officedocument.presentationml.notesSlide+xml"/>
  <Override PartName="/ppt/charts/chart43.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4.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35.xml" ContentType="application/vnd.openxmlformats-officedocument.presentationml.notesSlide+xml"/>
  <Override PartName="/ppt/charts/chart45.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6.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36.xml" ContentType="application/vnd.openxmlformats-officedocument.presentationml.notesSlide+xml"/>
  <Override PartName="/ppt/charts/chart47.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37.xml" ContentType="application/vnd.openxmlformats-officedocument.presentationml.notesSlide+xml"/>
  <Override PartName="/ppt/charts/chart48.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9.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38.xml" ContentType="application/vnd.openxmlformats-officedocument.presentationml.notesSlide+xml"/>
  <Override PartName="/ppt/charts/chart50.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39.xml" ContentType="application/vnd.openxmlformats-officedocument.presentationml.notesSlide+xml"/>
  <Override PartName="/ppt/charts/chart51.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40.xml" ContentType="application/vnd.openxmlformats-officedocument.presentationml.notesSlide+xml"/>
  <Override PartName="/ppt/charts/chart52.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53.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54.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43.xml" ContentType="application/vnd.openxmlformats-officedocument.presentationml.notesSlide+xml"/>
  <Override PartName="/ppt/charts/chart55.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44.xml" ContentType="application/vnd.openxmlformats-officedocument.presentationml.notesSlide+xml"/>
  <Override PartName="/ppt/charts/chart56.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7.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45.xml" ContentType="application/vnd.openxmlformats-officedocument.presentationml.notesSlide+xml"/>
  <Override PartName="/ppt/charts/chart58.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46.xml" ContentType="application/vnd.openxmlformats-officedocument.presentationml.notesSlide+xml"/>
  <Override PartName="/ppt/charts/chart59.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60.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47.xml" ContentType="application/vnd.openxmlformats-officedocument.presentationml.notesSlide+xml"/>
  <Override PartName="/ppt/charts/chart61.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62.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48.xml" ContentType="application/vnd.openxmlformats-officedocument.presentationml.notesSlide+xml"/>
  <Override PartName="/ppt/charts/chart63.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64.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5.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6.xml" ContentType="application/vnd.openxmlformats-officedocument.drawingml.chart+xml"/>
  <Override PartName="/ppt/charts/style60.xml" ContentType="application/vnd.ms-office.chartstyle+xml"/>
  <Override PartName="/ppt/charts/colors60.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4" r:id="rId5"/>
    <p:sldMasterId id="2147483670" r:id="rId6"/>
    <p:sldMasterId id="2147483679" r:id="rId7"/>
  </p:sldMasterIdLst>
  <p:notesMasterIdLst>
    <p:notesMasterId r:id="rId73"/>
  </p:notesMasterIdLst>
  <p:handoutMasterIdLst>
    <p:handoutMasterId r:id="rId74"/>
  </p:handoutMasterIdLst>
  <p:sldIdLst>
    <p:sldId id="288" r:id="rId8"/>
    <p:sldId id="301" r:id="rId9"/>
    <p:sldId id="483" r:id="rId10"/>
    <p:sldId id="2428" r:id="rId11"/>
    <p:sldId id="2429" r:id="rId12"/>
    <p:sldId id="2430" r:id="rId13"/>
    <p:sldId id="620" r:id="rId14"/>
    <p:sldId id="565" r:id="rId15"/>
    <p:sldId id="566" r:id="rId16"/>
    <p:sldId id="567" r:id="rId17"/>
    <p:sldId id="570" r:id="rId18"/>
    <p:sldId id="572" r:id="rId19"/>
    <p:sldId id="571" r:id="rId20"/>
    <p:sldId id="575" r:id="rId21"/>
    <p:sldId id="574" r:id="rId22"/>
    <p:sldId id="577" r:id="rId23"/>
    <p:sldId id="578" r:id="rId24"/>
    <p:sldId id="621" r:id="rId25"/>
    <p:sldId id="583" r:id="rId26"/>
    <p:sldId id="593" r:id="rId27"/>
    <p:sldId id="361" r:id="rId28"/>
    <p:sldId id="523" r:id="rId29"/>
    <p:sldId id="586" r:id="rId30"/>
    <p:sldId id="564" r:id="rId31"/>
    <p:sldId id="521" r:id="rId32"/>
    <p:sldId id="501" r:id="rId33"/>
    <p:sldId id="486" r:id="rId34"/>
    <p:sldId id="594" r:id="rId35"/>
    <p:sldId id="505" r:id="rId36"/>
    <p:sldId id="532" r:id="rId37"/>
    <p:sldId id="524" r:id="rId38"/>
    <p:sldId id="587" r:id="rId39"/>
    <p:sldId id="516" r:id="rId40"/>
    <p:sldId id="526" r:id="rId41"/>
    <p:sldId id="529" r:id="rId42"/>
    <p:sldId id="530" r:id="rId43"/>
    <p:sldId id="615" r:id="rId44"/>
    <p:sldId id="528" r:id="rId45"/>
    <p:sldId id="589" r:id="rId46"/>
    <p:sldId id="519" r:id="rId47"/>
    <p:sldId id="534" r:id="rId48"/>
    <p:sldId id="535" r:id="rId49"/>
    <p:sldId id="536" r:id="rId50"/>
    <p:sldId id="537" r:id="rId51"/>
    <p:sldId id="538" r:id="rId52"/>
    <p:sldId id="520" r:id="rId53"/>
    <p:sldId id="539" r:id="rId54"/>
    <p:sldId id="541" r:id="rId55"/>
    <p:sldId id="542" r:id="rId56"/>
    <p:sldId id="606" r:id="rId57"/>
    <p:sldId id="2441" r:id="rId58"/>
    <p:sldId id="357" r:id="rId59"/>
    <p:sldId id="397" r:id="rId60"/>
    <p:sldId id="2442" r:id="rId61"/>
    <p:sldId id="609" r:id="rId62"/>
    <p:sldId id="608" r:id="rId63"/>
    <p:sldId id="610" r:id="rId64"/>
    <p:sldId id="611" r:id="rId65"/>
    <p:sldId id="612" r:id="rId66"/>
    <p:sldId id="613" r:id="rId67"/>
    <p:sldId id="485" r:id="rId68"/>
    <p:sldId id="562" r:id="rId69"/>
    <p:sldId id="2440" r:id="rId70"/>
    <p:sldId id="2433" r:id="rId71"/>
    <p:sldId id="2444"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6" userDrawn="1">
          <p15:clr>
            <a:srgbClr val="A4A3A4"/>
          </p15:clr>
        </p15:guide>
        <p15:guide id="2" pos="388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37870F-72F4-92AB-84AE-4286944B4EF5}" name="Spruds, Agnieszka" initials="AS" userId="S::Agnieszka.Spruds@brent.gov.uk::7d8e53e6-1963-408a-96fc-efd4fb6e9455" providerId="AD"/>
  <p188:author id="{A2350810-2099-1A75-579F-9FE17985C333}" name="Marston, Jill" initials="MJ" userId="S::jill.marston@reading.gov.uk::6a6f2c1a-0996-4623-b357-a1b28dbfa8f3" providerId="AD"/>
  <p188:author id="{2F86D417-4D46-B361-A7FB-826E21BA6B26}" name="Spruds, Agnieszka" initials="SA" userId="S::agnieszka.spruds@brent.gov.uk::7d8e53e6-1963-408a-96fc-efd4fb6e9455" providerId="AD"/>
  <p188:author id="{1D908E25-1827-F6B2-4FEC-133F11AFF9E5}" name="Nicola Shorrock" initials="NS" userId="S::nshorrock@djsresearch.com::3ceebf53-3361-40d8-8f44-6e4d001b1101" providerId="AD"/>
  <p188:author id="{94AD9435-79BD-BF9D-2B0F-D5484B526ACF}" name="Jamie Lawson" initials="JL" userId="S::jlawson@djsresearch.com::a4c04af5-ac77-46f3-81a9-96f03a4293fb" providerId="AD"/>
  <p188:author id="{BCB87E38-6BAB-151C-5D09-8A845770171B}" name="Wylde, Alex" initials="AW" userId="S::Alex.Wylde@reading.gov.uk::6247d710-f626-446f-b240-6d256d7e5c1f" providerId="AD"/>
  <p188:author id="{3010993C-333D-4A87-80A8-4E1E9623833B}" name="Kittappa, Anne" initials="KA" userId="S::anne.kittappa@brent.gov.uk::7d75de06-8e8c-47a7-84f3-f9e0dfc199a2" providerId="AD"/>
  <p188:author id="{BBC8464C-11F4-6A71-D6BD-6575B4C359C8}" name="Maggie Shelley" initials="MS" userId="S::mshelley@djsresearch.com::59e7ef04-be60-4b5d-9270-572f625b9012" providerId="AD"/>
  <p188:author id="{A49AB04C-27DB-BA64-36C6-2851BA4F601C}" name="Rachel Taylor" initials="RT" userId="S::rtaylor@djsresearch.com::752f215d-47b3-4f6f-85e5-1d39e6725297" providerId="AD"/>
  <p188:author id="{27EB6C51-83BE-0D87-D39E-F16BC305D7EC}" name="Julie Hollingsworth" initials="JH" userId="S::jhollingsworth@djsresearch.com::ac2174b8-5d09-4a3c-a917-a9c3045e23cb" providerId="AD"/>
  <p188:author id="{B3A13E59-64A2-1362-C8B0-9A5EE7871D84}" name="Marston, Jill" initials="JM" userId="S::Jill.Marston@reading.gov.uk::6a6f2c1a-0996-4623-b357-a1b28dbfa8f3" providerId="AD"/>
  <p188:author id="{99A4B173-C496-6246-D527-A0677E2AE7CD}" name="Hall, Grace" initials="HG" userId="S::grace.hall@brent.gov.uk::924c3d29-f555-46b6-962b-2711b05e9bac" providerId="AD"/>
  <p188:author id="{1A49B395-B6F6-403F-51B8-33EECBAE441F}" name="Kittappa, Anne" initials="AK" userId="S::Anne.Kittappa@brent.gov.uk::7d75de06-8e8c-47a7-84f3-f9e0dfc199a2" providerId="AD"/>
  <p188:author id="{A55972D9-C11C-F96B-7654-13C50B460E2F}" name="Alex Noden" initials="AN" userId="S::anoden@djsresearch.com::d015c689-6054-4661-ada2-aefc50e4e13b" providerId="AD"/>
  <p188:author id="{E2EDA2E8-043D-D9B4-8DF8-9D904D733191}" name="Taylor, Jasmin" initials="TJ" userId="S::jasmin.taylor@brent.gov.uk::d6c6c08a-f073-4a07-8901-e25e6e938f62" providerId="AD"/>
  <p188:author id="{29895BED-DC34-11FF-92F7-D476F9FF181B}" name="Claire Williams" initials="CW" userId="S::cwilliams@djsresearch.com::d98be401-8614-461a-aac9-76f8fe19b548" providerId="AD"/>
  <p188:author id="{E9D069FC-0E14-B784-6252-2C2F5B9B3068}" name="Gabriela Szymanska" initials="GS" userId="S::gszymanska@djsresearch.com::07fffb32-fa34-42c5-a0b6-9306f786df8b" providerId="AD"/>
  <p188:author id="{91D0B6FE-B2DB-4A02-4E4F-C20A3D81646B}" name="Shevas, Katie" initials="SK" userId="S::katie.shevas@brent.gov.uk::8df7200b-42ce-4154-943a-0e4e45b1b2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3739"/>
    <a:srgbClr val="6D6E71"/>
    <a:srgbClr val="008039"/>
    <a:srgbClr val="FF99D3"/>
    <a:srgbClr val="8DC4F4"/>
    <a:srgbClr val="FF0090"/>
    <a:srgbClr val="1268B3"/>
    <a:srgbClr val="C6E1F9"/>
    <a:srgbClr val="AEFFFF"/>
    <a:srgbClr val="FF5D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04" autoAdjust="0"/>
    <p:restoredTop sz="57504" autoAdjust="0"/>
  </p:normalViewPr>
  <p:slideViewPr>
    <p:cSldViewPr snapToGrid="0">
      <p:cViewPr varScale="1">
        <p:scale>
          <a:sx n="91" d="100"/>
          <a:sy n="91" d="100"/>
        </p:scale>
        <p:origin x="2568" y="90"/>
      </p:cViewPr>
      <p:guideLst>
        <p:guide orient="horz" pos="96"/>
        <p:guide pos="388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handoutMaster" Target="handoutMasters/handoutMaster1.xml"/><Relationship Id="rId79"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2.xml"/><Relationship Id="rId1" Type="http://schemas.microsoft.com/office/2011/relationships/chartStyle" Target="style12.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3.xml"/><Relationship Id="rId1" Type="http://schemas.microsoft.com/office/2011/relationships/chartStyle" Target="style13.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4.xml"/><Relationship Id="rId1" Type="http://schemas.microsoft.com/office/2011/relationships/chartStyle" Target="style14.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5.xml"/><Relationship Id="rId1" Type="http://schemas.microsoft.com/office/2011/relationships/chartStyle" Target="style15.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6.xml"/><Relationship Id="rId1" Type="http://schemas.microsoft.com/office/2011/relationships/chartStyle" Target="style16.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7.xml"/><Relationship Id="rId1" Type="http://schemas.microsoft.com/office/2011/relationships/chartStyle" Target="style17.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8.xml"/><Relationship Id="rId1" Type="http://schemas.microsoft.com/office/2011/relationships/chartStyle" Target="style18.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9.xml"/><Relationship Id="rId1" Type="http://schemas.microsoft.com/office/2011/relationships/chartStyle" Target="style19.xml"/></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0.xml"/><Relationship Id="rId1" Type="http://schemas.microsoft.com/office/2011/relationships/chartStyle" Target="style20.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1.xml"/><Relationship Id="rId1" Type="http://schemas.microsoft.com/office/2011/relationships/chartStyle" Target="style21.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2.xml"/><Relationship Id="rId1" Type="http://schemas.microsoft.com/office/2011/relationships/chartStyle" Target="style22.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3.xml"/><Relationship Id="rId1" Type="http://schemas.microsoft.com/office/2011/relationships/chartStyle" Target="style23.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4.xml"/><Relationship Id="rId1" Type="http://schemas.microsoft.com/office/2011/relationships/chartStyle" Target="style24.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5.xml"/><Relationship Id="rId1" Type="http://schemas.microsoft.com/office/2011/relationships/chartStyle" Target="style25.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6.xml"/><Relationship Id="rId1" Type="http://schemas.microsoft.com/office/2011/relationships/chartStyle" Target="style26.xml"/></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7.xml"/><Relationship Id="rId1" Type="http://schemas.microsoft.com/office/2011/relationships/chartStyle" Target="style27.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8.xml"/><Relationship Id="rId1" Type="http://schemas.microsoft.com/office/2011/relationships/chartStyle" Target="style28.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29.xml"/><Relationship Id="rId1" Type="http://schemas.microsoft.com/office/2011/relationships/chartStyle" Target="style29.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0.xml"/><Relationship Id="rId1" Type="http://schemas.microsoft.com/office/2011/relationships/chartStyle" Target="style30.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1.xml"/><Relationship Id="rId1" Type="http://schemas.microsoft.com/office/2011/relationships/chartStyle" Target="style31.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2.xml"/><Relationship Id="rId1" Type="http://schemas.microsoft.com/office/2011/relationships/chartStyle" Target="style32.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3.xml"/><Relationship Id="rId1" Type="http://schemas.microsoft.com/office/2011/relationships/chartStyle" Target="style33.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4.xml"/><Relationship Id="rId1" Type="http://schemas.microsoft.com/office/2011/relationships/chartStyle" Target="style34.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5.xml"/><Relationship Id="rId1" Type="http://schemas.microsoft.com/office/2011/relationships/chartStyle" Target="style35.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6.xml"/><Relationship Id="rId1" Type="http://schemas.microsoft.com/office/2011/relationships/chartStyle" Target="style36.xml"/></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37.xml"/><Relationship Id="rId1" Type="http://schemas.microsoft.com/office/2011/relationships/chartStyle" Target="style37.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38.xml"/><Relationship Id="rId1" Type="http://schemas.microsoft.com/office/2011/relationships/chartStyle" Target="style38.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39.xml"/><Relationship Id="rId1" Type="http://schemas.microsoft.com/office/2011/relationships/chartStyle" Target="style39.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0.xml"/><Relationship Id="rId1" Type="http://schemas.microsoft.com/office/2011/relationships/chartStyle" Target="style40.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1.xml"/><Relationship Id="rId1" Type="http://schemas.microsoft.com/office/2011/relationships/chartStyle" Target="style41.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2.xml"/><Relationship Id="rId1" Type="http://schemas.microsoft.com/office/2011/relationships/chartStyle" Target="style42.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3.xml"/><Relationship Id="rId1" Type="http://schemas.microsoft.com/office/2011/relationships/chartStyle" Target="style43.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44.xml"/><Relationship Id="rId1" Type="http://schemas.microsoft.com/office/2011/relationships/chartStyle" Target="style44.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45.xml"/><Relationship Id="rId1" Type="http://schemas.microsoft.com/office/2011/relationships/chartStyle" Target="style45.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46.xml"/><Relationship Id="rId1" Type="http://schemas.microsoft.com/office/2011/relationships/chartStyle" Target="style46.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47.xml"/><Relationship Id="rId1" Type="http://schemas.microsoft.com/office/2011/relationships/chartStyle" Target="style47.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48.xml"/><Relationship Id="rId1" Type="http://schemas.microsoft.com/office/2011/relationships/chartStyle" Target="style48.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49.xml"/><Relationship Id="rId1" Type="http://schemas.microsoft.com/office/2011/relationships/chartStyle" Target="style49.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0.xml"/><Relationship Id="rId1" Type="http://schemas.microsoft.com/office/2011/relationships/chartStyle" Target="style50.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1.xml"/><Relationship Id="rId1" Type="http://schemas.microsoft.com/office/2011/relationships/chartStyle" Target="style51.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2.xml"/><Relationship Id="rId1" Type="http://schemas.microsoft.com/office/2011/relationships/chartStyle" Target="style52.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3.xml"/><Relationship Id="rId1" Type="http://schemas.microsoft.com/office/2011/relationships/chartStyle" Target="style53.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54.xml"/><Relationship Id="rId1" Type="http://schemas.microsoft.com/office/2011/relationships/chartStyle" Target="style54.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55.xml"/><Relationship Id="rId1" Type="http://schemas.microsoft.com/office/2011/relationships/chartStyle" Target="style55.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56.xml"/><Relationship Id="rId1" Type="http://schemas.microsoft.com/office/2011/relationships/chartStyle" Target="style56.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57.xml"/><Relationship Id="rId1" Type="http://schemas.microsoft.com/office/2011/relationships/chartStyle" Target="style57.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58.xml"/><Relationship Id="rId1" Type="http://schemas.microsoft.com/office/2011/relationships/chartStyle" Target="style58.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59.xml"/><Relationship Id="rId1" Type="http://schemas.microsoft.com/office/2011/relationships/chartStyle" Target="style59.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0.xml"/><Relationship Id="rId1" Type="http://schemas.microsoft.com/office/2011/relationships/chartStyle" Target="style6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0027166377935"/>
          <c:y val="3.7580079598751273E-2"/>
          <c:w val="0.35825309747421136"/>
          <c:h val="0.92483984080249748"/>
        </c:manualLayout>
      </c:layout>
      <c:barChart>
        <c:barDir val="bar"/>
        <c:grouping val="clustered"/>
        <c:varyColors val="0"/>
        <c:ser>
          <c:idx val="0"/>
          <c:order val="0"/>
          <c:tx>
            <c:strRef>
              <c:f>Sheet1!$B$1</c:f>
              <c:strCache>
                <c:ptCount val="1"/>
                <c:pt idx="0">
                  <c:v>2025</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5-9928-46EE-81E9-8CD66E609066}"/>
              </c:ext>
            </c:extLst>
          </c:dPt>
          <c:dPt>
            <c:idx val="1"/>
            <c:invertIfNegative val="0"/>
            <c:bubble3D val="0"/>
            <c:spPr>
              <a:solidFill>
                <a:srgbClr val="92D050"/>
              </a:solidFill>
              <a:ln>
                <a:noFill/>
              </a:ln>
              <a:effectLst/>
            </c:spPr>
            <c:extLst>
              <c:ext xmlns:c16="http://schemas.microsoft.com/office/drawing/2014/chart" uri="{C3380CC4-5D6E-409C-BE32-E72D297353CC}">
                <c16:uniqueId val="{00000004-9928-46EE-81E9-8CD66E609066}"/>
              </c:ext>
            </c:extLst>
          </c:dPt>
          <c:dPt>
            <c:idx val="2"/>
            <c:invertIfNegative val="0"/>
            <c:bubble3D val="0"/>
            <c:spPr>
              <a:solidFill>
                <a:srgbClr val="FFC000"/>
              </a:solidFill>
              <a:ln>
                <a:noFill/>
              </a:ln>
              <a:effectLst/>
            </c:spPr>
            <c:extLst>
              <c:ext xmlns:c16="http://schemas.microsoft.com/office/drawing/2014/chart" uri="{C3380CC4-5D6E-409C-BE32-E72D297353CC}">
                <c16:uniqueId val="{00000003-9928-46EE-81E9-8CD66E609066}"/>
              </c:ext>
            </c:extLst>
          </c:dPt>
          <c:dPt>
            <c:idx val="3"/>
            <c:invertIfNegative val="0"/>
            <c:bubble3D val="0"/>
            <c:spPr>
              <a:solidFill>
                <a:srgbClr val="FF0000"/>
              </a:solidFill>
              <a:ln>
                <a:noFill/>
              </a:ln>
              <a:effectLst/>
            </c:spPr>
            <c:extLst>
              <c:ext xmlns:c16="http://schemas.microsoft.com/office/drawing/2014/chart" uri="{C3380CC4-5D6E-409C-BE32-E72D297353CC}">
                <c16:uniqueId val="{00000002-9928-46EE-81E9-8CD66E609066}"/>
              </c:ext>
            </c:extLst>
          </c:dPt>
          <c:dPt>
            <c:idx val="4"/>
            <c:invertIfNegative val="0"/>
            <c:bubble3D val="0"/>
            <c:spPr>
              <a:solidFill>
                <a:srgbClr val="C00000"/>
              </a:solidFill>
              <a:ln>
                <a:noFill/>
              </a:ln>
              <a:effectLst/>
            </c:spPr>
            <c:extLst>
              <c:ext xmlns:c16="http://schemas.microsoft.com/office/drawing/2014/chart" uri="{C3380CC4-5D6E-409C-BE32-E72D297353CC}">
                <c16:uniqueId val="{00000001-9928-46EE-81E9-8CD66E609066}"/>
              </c:ext>
            </c:extLst>
          </c:dPt>
          <c:dPt>
            <c:idx val="5"/>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0-9928-46EE-81E9-8CD66E60906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928-46EE-81E9-8CD66E60906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9928-46EE-81E9-8CD66E60906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928-46EE-81E9-8CD66E609066}"/>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9928-46EE-81E9-8CD66E609066}"/>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9928-46EE-81E9-8CD66E609066}"/>
                </c:ext>
              </c:extLst>
            </c:dLbl>
            <c:dLbl>
              <c:idx val="5"/>
              <c:tx>
                <c:rich>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r>
                      <a:rPr lang="en-US"/>
                      <a:t>0%</a:t>
                    </a: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Very satisfied</c:v>
                </c:pt>
                <c:pt idx="1">
                  <c:v>Fairly satisfied</c:v>
                </c:pt>
                <c:pt idx="2">
                  <c:v>Neither</c:v>
                </c:pt>
                <c:pt idx="3">
                  <c:v>Fairly dissatisfied</c:v>
                </c:pt>
                <c:pt idx="4">
                  <c:v>Very dissatisfied</c:v>
                </c:pt>
                <c:pt idx="5">
                  <c:v>Don't know</c:v>
                </c:pt>
              </c:strCache>
            </c:strRef>
          </c:cat>
          <c:val>
            <c:numRef>
              <c:f>Sheet1!$B$2:$B$7</c:f>
              <c:numCache>
                <c:formatCode>0%</c:formatCode>
                <c:ptCount val="6"/>
                <c:pt idx="0">
                  <c:v>0.24630871556280146</c:v>
                </c:pt>
                <c:pt idx="1">
                  <c:v>0.65063917126625581</c:v>
                </c:pt>
                <c:pt idx="2">
                  <c:v>6.9783617439433732E-2</c:v>
                </c:pt>
                <c:pt idx="3">
                  <c:v>2.6796014365801701E-2</c:v>
                </c:pt>
                <c:pt idx="4">
                  <c:v>6.4724813657013255E-3</c:v>
                </c:pt>
                <c:pt idx="5">
                  <c:v>2.5386930861673669E-3</c:v>
                </c:pt>
              </c:numCache>
            </c:numRef>
          </c:val>
          <c:extLst>
            <c:ext xmlns:c16="http://schemas.microsoft.com/office/drawing/2014/chart" uri="{C3380CC4-5D6E-409C-BE32-E72D297353CC}">
              <c16:uniqueId val="{00000000-E84B-4617-98EB-07875031613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768622188019105"/>
          <c:y val="1.3615590167697679E-2"/>
          <c:w val="0.43374677390594352"/>
          <c:h val="0.98638456569001254"/>
        </c:manualLayout>
      </c:layout>
      <c:barChart>
        <c:barDir val="bar"/>
        <c:grouping val="clustered"/>
        <c:varyColors val="0"/>
        <c:ser>
          <c:idx val="0"/>
          <c:order val="0"/>
          <c:spPr>
            <a:solidFill>
              <a:srgbClr val="008039"/>
            </a:solidFill>
            <a:ln>
              <a:noFill/>
            </a:ln>
            <a:effectLst/>
          </c:spPr>
          <c:invertIfNegative val="0"/>
          <c:dLbls>
            <c:dLbl>
              <c:idx val="0"/>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pPr>
                        <a:defRPr b="1">
                          <a:solidFill>
                            <a:srgbClr val="008039"/>
                          </a:solidFill>
                        </a:defRPr>
                      </a:pPr>
                      <a:t>[VALUE]</a:t>
                    </a:fld>
                    <a:r>
                      <a:rPr lang="en-US"/>
                      <a:t> </a:t>
                    </a:r>
                    <a:fld id="{212D4260-0581-457F-BDCD-A28516EC75DD}" type="CELLRANGE">
                      <a:rPr lang="en-US"/>
                      <a:pPr>
                        <a:defRPr b="1">
                          <a:solidFill>
                            <a:srgbClr val="008039"/>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107-4BB7-88F6-CA571E5FE2BE}"/>
                </c:ext>
              </c:extLst>
            </c:dLbl>
            <c:dLbl>
              <c:idx val="1"/>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pPr>
                        <a:defRPr b="1">
                          <a:solidFill>
                            <a:srgbClr val="008039"/>
                          </a:solidFill>
                        </a:defRPr>
                      </a:pPr>
                      <a:t>[VALUE]</a:t>
                    </a:fld>
                    <a:r>
                      <a:rPr lang="en-US"/>
                      <a:t> </a:t>
                    </a:r>
                    <a:fld id="{212D4260-0581-457F-BDCD-A28516EC75DD}" type="CELLRANGE">
                      <a:rPr lang="en-US"/>
                      <a:pPr>
                        <a:defRPr b="1">
                          <a:solidFill>
                            <a:srgbClr val="008039"/>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7107-4BB7-88F6-CA571E5FE2BE}"/>
                </c:ext>
              </c:extLst>
            </c:dLbl>
            <c:dLbl>
              <c:idx val="2"/>
              <c:tx>
                <c:rich>
                  <a:bodyPr/>
                  <a:lstStyle/>
                  <a:p>
                    <a:fld id="{9954DC2C-C27F-4EF6-A48F-E61EA95AE204}" type="VALUE">
                      <a:rPr lang="en-US"/>
                      <a:pPr/>
                      <a:t>[VALUE]</a:t>
                    </a:fld>
                    <a:r>
                      <a:rPr lang="en-US"/>
                      <a:t> </a:t>
                    </a:r>
                    <a:fld id="{212D4260-0581-457F-BDCD-A28516EC75DD}" type="CELLRANGE">
                      <a:rPr lang="en-US"/>
                      <a:pPr/>
                      <a:t>[CELLRANGE]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107-4BB7-88F6-CA571E5FE2BE}"/>
                </c:ext>
              </c:extLst>
            </c:dLbl>
            <c:dLbl>
              <c:idx val="3"/>
              <c:tx>
                <c:rich>
                  <a:bodyPr/>
                  <a:lstStyle/>
                  <a:p>
                    <a:fld id="{9954DC2C-C27F-4EF6-A48F-E61EA95AE204}" type="VALUE">
                      <a:rPr lang="en-US"/>
                      <a:pPr/>
                      <a:t>[VALUE]</a:t>
                    </a:fld>
                    <a:r>
                      <a:rPr lang="en-US"/>
                      <a:t> </a:t>
                    </a:r>
                    <a:fld id="{212D4260-0581-457F-BDCD-A28516EC75DD}" type="CELLRANGE">
                      <a:rPr lang="en-US"/>
                      <a:pPr/>
                      <a:t>[CELLRANGE]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107-4BB7-88F6-CA571E5FE2BE}"/>
                </c:ext>
              </c:extLst>
            </c:dLbl>
            <c:dLbl>
              <c:idx val="4"/>
              <c:tx>
                <c:rich>
                  <a:bodyPr/>
                  <a:lstStyle/>
                  <a:p>
                    <a:fld id="{9954DC2C-C27F-4EF6-A48F-E61EA95AE204}" type="VALUE">
                      <a:rPr lang="en-US"/>
                      <a:pPr/>
                      <a:t>[VALUE]</a:t>
                    </a:fld>
                    <a:r>
                      <a:rPr lang="en-US"/>
                      <a:t> </a:t>
                    </a:r>
                    <a:fld id="{212D4260-0581-457F-BDCD-A28516EC75DD}" type="CELLRANGE">
                      <a:rPr lang="en-US"/>
                      <a:pPr/>
                      <a:t>[CELLRANGE]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7107-4BB7-88F6-CA571E5FE2BE}"/>
                </c:ext>
              </c:extLst>
            </c:dLbl>
            <c:dLbl>
              <c:idx val="5"/>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pPr>
                        <a:defRPr b="1">
                          <a:solidFill>
                            <a:srgbClr val="C00000"/>
                          </a:solidFill>
                        </a:defRPr>
                      </a:pPr>
                      <a:t>[VALUE]</a:t>
                    </a:fld>
                    <a:r>
                      <a:rPr lang="en-US"/>
                      <a:t> </a:t>
                    </a:r>
                    <a:fld id="{212D4260-0581-457F-BDCD-A28516EC75DD}" type="CELLRANGE">
                      <a:rPr lang="en-US"/>
                      <a:pPr>
                        <a:defRPr b="1">
                          <a:solidFill>
                            <a:srgbClr val="C00000"/>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7107-4BB7-88F6-CA571E5FE2BE}"/>
                </c:ext>
              </c:extLst>
            </c:dLbl>
            <c:dLbl>
              <c:idx val="6"/>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pPr>
                        <a:defRPr b="1">
                          <a:solidFill>
                            <a:srgbClr val="008039"/>
                          </a:solidFill>
                        </a:defRPr>
                      </a:pPr>
                      <a:t>[VALUE]</a:t>
                    </a:fld>
                    <a:r>
                      <a:rPr lang="en-US"/>
                      <a:t> </a:t>
                    </a:r>
                    <a:fld id="{212D4260-0581-457F-BDCD-A28516EC75DD}" type="CELLRANGE">
                      <a:rPr lang="en-US"/>
                      <a:pPr>
                        <a:defRPr b="1">
                          <a:solidFill>
                            <a:srgbClr val="008039"/>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7107-4BB7-88F6-CA571E5FE2BE}"/>
                </c:ext>
              </c:extLst>
            </c:dLbl>
            <c:dLbl>
              <c:idx val="7"/>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pPr>
                        <a:defRPr b="1">
                          <a:solidFill>
                            <a:srgbClr val="C00000"/>
                          </a:solidFill>
                        </a:defRPr>
                      </a:pPr>
                      <a:t>[VALUE]</a:t>
                    </a:fld>
                    <a:r>
                      <a:rPr lang="en-US"/>
                      <a:t> </a:t>
                    </a:r>
                    <a:fld id="{212D4260-0581-457F-BDCD-A28516EC75DD}" type="CELLRANGE">
                      <a:rPr lang="en-US"/>
                      <a:pPr>
                        <a:defRPr b="1">
                          <a:solidFill>
                            <a:srgbClr val="C00000"/>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7107-4BB7-88F6-CA571E5FE2BE}"/>
                </c:ext>
              </c:extLst>
            </c:dLbl>
            <c:dLbl>
              <c:idx val="8"/>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pPr>
                        <a:defRPr b="1">
                          <a:solidFill>
                            <a:srgbClr val="C00000"/>
                          </a:solidFill>
                        </a:defRPr>
                      </a:pPr>
                      <a:t>[VALUE]</a:t>
                    </a:fld>
                    <a:r>
                      <a:rPr lang="en-US"/>
                      <a:t> </a:t>
                    </a:r>
                    <a:fld id="{212D4260-0581-457F-BDCD-A28516EC75DD}" type="CELLRANGE">
                      <a:rPr lang="en-US"/>
                      <a:pPr>
                        <a:defRPr b="1">
                          <a:solidFill>
                            <a:srgbClr val="C00000"/>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3E32-4490-AD09-524C74BBB0EA}"/>
                </c:ext>
              </c:extLst>
            </c:dLbl>
            <c:dLbl>
              <c:idx val="9"/>
              <c:tx>
                <c:rich>
                  <a:bodyPr/>
                  <a:lstStyle/>
                  <a:p>
                    <a:fld id="{9954DC2C-C27F-4EF6-A48F-E61EA95AE204}" type="VALUE">
                      <a:rPr lang="en-US"/>
                      <a:pPr/>
                      <a:t>[VALUE]</a:t>
                    </a:fld>
                    <a:r>
                      <a:rPr lang="en-US"/>
                      <a:t> </a:t>
                    </a:r>
                    <a:fld id="{212D4260-0581-457F-BDCD-A28516EC75DD}" type="CELLRANGE">
                      <a:rPr lang="en-US"/>
                      <a:pPr/>
                      <a:t>[CELLRANGE]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143A-437A-AF4B-4C9D353E8FFB}"/>
                </c:ext>
              </c:extLst>
            </c:dLbl>
            <c:dLbl>
              <c:idx val="10"/>
              <c:tx>
                <c:rich>
                  <a:bodyPr/>
                  <a:lstStyle/>
                  <a:p>
                    <a:fld id="{9954DC2C-C27F-4EF6-A48F-E61EA95AE204}" type="VALUE">
                      <a:rPr lang="en-US"/>
                      <a:pPr/>
                      <a:t>[VALUE]</a:t>
                    </a:fld>
                    <a:r>
                      <a:rPr lang="en-US"/>
                      <a:t> </a:t>
                    </a:r>
                    <a:fld id="{212D4260-0581-457F-BDCD-A28516EC75DD}" type="CELLRANGE">
                      <a:rPr lang="en-US"/>
                      <a:pPr/>
                      <a:t>[CELLRANGE]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43A-437A-AF4B-4C9D353E8FFB}"/>
                </c:ext>
              </c:extLst>
            </c:dLbl>
            <c:spPr>
              <a:noFill/>
              <a:ln>
                <a:noFill/>
                <a:prstDash val="solid"/>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16-24</c:v>
                </c:pt>
                <c:pt idx="1">
                  <c:v>25-34</c:v>
                </c:pt>
                <c:pt idx="2">
                  <c:v>35-44</c:v>
                </c:pt>
                <c:pt idx="3">
                  <c:v>45-54</c:v>
                </c:pt>
                <c:pt idx="4">
                  <c:v>55-64</c:v>
                </c:pt>
                <c:pt idx="5">
                  <c:v>65+</c:v>
                </c:pt>
                <c:pt idx="6">
                  <c:v>Economically Active</c:v>
                </c:pt>
                <c:pt idx="7">
                  <c:v>Economically inactive</c:v>
                </c:pt>
                <c:pt idx="8">
                  <c:v>Owner (owned outright/mortgage)</c:v>
                </c:pt>
                <c:pt idx="9">
                  <c:v>Social rent (Council/HA)</c:v>
                </c:pt>
                <c:pt idx="10">
                  <c:v>Private rent</c:v>
                </c:pt>
              </c:strCache>
            </c:strRef>
          </c:cat>
          <c:val>
            <c:numRef>
              <c:f>Sheet1!$B$2:$B$12</c:f>
              <c:numCache>
                <c:formatCode>0%</c:formatCode>
                <c:ptCount val="11"/>
                <c:pt idx="0">
                  <c:v>0.93462431654311118</c:v>
                </c:pt>
                <c:pt idx="1">
                  <c:v>0.9311714385936285</c:v>
                </c:pt>
                <c:pt idx="2">
                  <c:v>0.88268684547608145</c:v>
                </c:pt>
                <c:pt idx="3">
                  <c:v>0.87882486938214499</c:v>
                </c:pt>
                <c:pt idx="4">
                  <c:v>0.87119600867554825</c:v>
                </c:pt>
                <c:pt idx="5">
                  <c:v>0.86420489347617901</c:v>
                </c:pt>
                <c:pt idx="6">
                  <c:v>0.90940421150033557</c:v>
                </c:pt>
                <c:pt idx="7">
                  <c:v>0.86919935534977155</c:v>
                </c:pt>
                <c:pt idx="8">
                  <c:v>0.88</c:v>
                </c:pt>
                <c:pt idx="9">
                  <c:v>0.87458449322252729</c:v>
                </c:pt>
                <c:pt idx="10">
                  <c:v>0.93305713770141108</c:v>
                </c:pt>
              </c:numCache>
            </c:numRef>
          </c:val>
          <c:extLst>
            <c:ext xmlns:c15="http://schemas.microsoft.com/office/drawing/2012/chart" uri="{02D57815-91ED-43cb-92C2-25804820EDAC}">
              <c15:datalabelsRange>
                <c15:f>Sheet1!$F$2:$F$10</c15:f>
                <c15:dlblRangeCache>
                  <c:ptCount val="9"/>
                  <c:pt idx="0">
                    <c:v>▲</c:v>
                  </c:pt>
                  <c:pt idx="1">
                    <c:v>▲</c:v>
                  </c:pt>
                  <c:pt idx="5">
                    <c:v>▼</c:v>
                  </c:pt>
                  <c:pt idx="6">
                    <c:v>▲</c:v>
                  </c:pt>
                  <c:pt idx="7">
                    <c:v>▼</c:v>
                  </c:pt>
                  <c:pt idx="8">
                    <c:v>▼</c:v>
                  </c:pt>
                </c15:dlblRangeCache>
              </c15:datalabelsRange>
            </c:ext>
            <c:ext xmlns:c16="http://schemas.microsoft.com/office/drawing/2014/chart" uri="{C3380CC4-5D6E-409C-BE32-E72D297353CC}">
              <c16:uniqueId val="{0000000C-7107-4BB7-88F6-CA571E5FE2BE}"/>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05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min val="0"/>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599793839593712E-2"/>
          <c:y val="4.3772205307622727E-2"/>
          <c:w val="0.98740020616040625"/>
          <c:h val="0.73546516819712715"/>
        </c:manualLayout>
      </c:layout>
      <c:lineChart>
        <c:grouping val="standard"/>
        <c:varyColors val="0"/>
        <c:ser>
          <c:idx val="0"/>
          <c:order val="0"/>
          <c:tx>
            <c:strRef>
              <c:f>Sheet1!$B$1</c:f>
              <c:strCache>
                <c:ptCount val="1"/>
                <c:pt idx="0">
                  <c:v>Satisfied</c:v>
                </c:pt>
              </c:strCache>
            </c:strRef>
          </c:tx>
          <c:spPr>
            <a:ln w="28575" cap="rnd">
              <a:solidFill>
                <a:srgbClr val="008039"/>
              </a:solidFill>
              <a:round/>
            </a:ln>
            <a:effectLst/>
          </c:spPr>
          <c:marker>
            <c:symbol val="none"/>
          </c:marker>
          <c:dLbls>
            <c:dLbl>
              <c:idx val="0"/>
              <c:tx>
                <c:rich>
                  <a:bodyPr rot="0" spcFirstLastPara="1" vertOverflow="ellipsis" vert="horz" wrap="square" lIns="38100" tIns="19050" rIns="38100" bIns="19050" anchor="ctr" anchorCtr="1">
                    <a:spAutoFit/>
                  </a:bodyPr>
                  <a:lstStyle/>
                  <a:p>
                    <a:pPr>
                      <a:defRPr sz="1197" b="1" i="0" u="none" strike="noStrike" kern="1200" baseline="0" dirty="0">
                        <a:solidFill>
                          <a:srgbClr val="008039"/>
                        </a:solidFill>
                        <a:latin typeface="+mn-lt"/>
                        <a:ea typeface="+mn-ea"/>
                        <a:cs typeface="+mn-cs"/>
                      </a:defRPr>
                    </a:pPr>
                    <a:fld id="{C35D4774-4993-4CE5-BACC-8B2FD475C775}" type="CELLRANGE">
                      <a:rPr lang="en-US" baseline="0">
                        <a:solidFill>
                          <a:srgbClr val="008039"/>
                        </a:solidFill>
                      </a:rPr>
                      <a:pPr>
                        <a:defRPr b="1" dirty="0">
                          <a:solidFill>
                            <a:srgbClr val="008039"/>
                          </a:solidFill>
                        </a:defRPr>
                      </a:pPr>
                      <a:t>[CELLRANGE]</a:t>
                    </a:fld>
                    <a:r>
                      <a:rPr lang="en-US" baseline="0">
                        <a:solidFill>
                          <a:srgbClr val="008039"/>
                        </a:solidFill>
                      </a:rPr>
                      <a:t> </a:t>
                    </a:r>
                    <a:fld id="{037B4F24-C63F-4BB4-99E5-A03A9EC7CFC8}" type="VALUE">
                      <a:rPr lang="en-US" baseline="0">
                        <a:solidFill>
                          <a:srgbClr val="008039"/>
                        </a:solidFill>
                      </a:rPr>
                      <a:pPr>
                        <a:defRPr b="1" dirty="0">
                          <a:solidFill>
                            <a:srgbClr val="008039"/>
                          </a:solidFill>
                        </a:defRPr>
                      </a:pPr>
                      <a:t>[VALUE]</a:t>
                    </a:fld>
                    <a:endParaRPr lang="en-US" baseline="0">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dirty="0">
                      <a:solidFill>
                        <a:srgbClr val="008039"/>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529-4969-95D0-BD7CFEB90917}"/>
                </c:ext>
              </c:extLst>
            </c:dLbl>
            <c:dLbl>
              <c:idx val="1"/>
              <c:tx>
                <c:rich>
                  <a:bodyPr/>
                  <a:lstStyle/>
                  <a:p>
                    <a:fld id="{BE03D643-69E9-45E9-B78D-C9D7DAECBD2C}" type="CELLRANGE">
                      <a:rPr lang="en-US"/>
                      <a:pPr/>
                      <a:t>[CELLRANGE]</a:t>
                    </a:fld>
                    <a:r>
                      <a:rPr lang="en-US" baseline="0"/>
                      <a:t> </a:t>
                    </a:r>
                    <a:fld id="{DEE5CBBF-1C64-4050-99D9-964C0204F0AB}" type="VALUE">
                      <a:rPr lang="en-US" baseline="0"/>
                      <a:pPr/>
                      <a:t>[VALUE]</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529-4969-95D0-BD7CFEB90917}"/>
                </c:ext>
              </c:extLst>
            </c:dLbl>
            <c:dLbl>
              <c:idx val="2"/>
              <c:tx>
                <c:rich>
                  <a:bodyPr/>
                  <a:lstStyle/>
                  <a:p>
                    <a:fld id="{ACD451D8-6094-49E6-9B5F-21562D86882B}" type="CELLRANGE">
                      <a:rPr lang="en-US"/>
                      <a:pPr/>
                      <a:t>[CELLRANGE]</a:t>
                    </a:fld>
                    <a:r>
                      <a:rPr lang="en-US" baseline="0"/>
                      <a:t> </a:t>
                    </a:r>
                    <a:fld id="{1FA6FC32-7C23-42EC-AF33-6D11C456DE5C}" type="VALUE">
                      <a:rPr lang="en-US" baseline="0"/>
                      <a:pPr/>
                      <a:t>[VALUE]</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529-4969-95D0-BD7CFEB90917}"/>
                </c:ext>
              </c:extLst>
            </c:dLbl>
            <c:dLbl>
              <c:idx val="3"/>
              <c:tx>
                <c:rich>
                  <a:bodyPr/>
                  <a:lstStyle/>
                  <a:p>
                    <a:fld id="{C44C8EDE-35C5-4E0B-B915-1E2C754D3828}" type="CELLRANGE">
                      <a:rPr lang="en-US"/>
                      <a:pPr/>
                      <a:t>[CELLRANGE]</a:t>
                    </a:fld>
                    <a:r>
                      <a:rPr lang="en-US" baseline="0"/>
                      <a:t> </a:t>
                    </a:r>
                    <a:fld id="{84E31E34-DDF8-4452-A7BB-2B5FA60FF465}" type="VALUE">
                      <a:rPr lang="en-US" baseline="0"/>
                      <a:pPr/>
                      <a:t>[VALUE]</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0529-4969-95D0-BD7CFEB9091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803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2014</c:v>
                </c:pt>
                <c:pt idx="1">
                  <c:v>2018</c:v>
                </c:pt>
                <c:pt idx="2">
                  <c:v>2021</c:v>
                </c:pt>
                <c:pt idx="3">
                  <c:v>2026</c:v>
                </c:pt>
              </c:numCache>
            </c:numRef>
          </c:cat>
          <c:val>
            <c:numRef>
              <c:f>Sheet1!$B$2:$B$5</c:f>
              <c:numCache>
                <c:formatCode>0%</c:formatCode>
                <c:ptCount val="4"/>
                <c:pt idx="0">
                  <c:v>0.84</c:v>
                </c:pt>
                <c:pt idx="1">
                  <c:v>0.76</c:v>
                </c:pt>
                <c:pt idx="2">
                  <c:v>0.81</c:v>
                </c:pt>
                <c:pt idx="3">
                  <c:v>0.89694788682906268</c:v>
                </c:pt>
              </c:numCache>
            </c:numRef>
          </c:val>
          <c:smooth val="0"/>
          <c:extLst>
            <c:ext xmlns:c15="http://schemas.microsoft.com/office/drawing/2012/chart" uri="{02D57815-91ED-43cb-92C2-25804820EDAC}">
              <c15:datalabelsRange>
                <c15:f>Sheet1!$G$2:$G$5</c15:f>
                <c15:dlblRangeCache>
                  <c:ptCount val="4"/>
                </c15:dlblRangeCache>
              </c15:datalabelsRange>
            </c:ext>
            <c:ext xmlns:c16="http://schemas.microsoft.com/office/drawing/2014/chart" uri="{C3380CC4-5D6E-409C-BE32-E72D297353CC}">
              <c16:uniqueId val="{00000000-C246-4612-B9AB-92AAE9F2838A}"/>
            </c:ext>
          </c:extLst>
        </c:ser>
        <c:ser>
          <c:idx val="1"/>
          <c:order val="1"/>
          <c:tx>
            <c:strRef>
              <c:f>Sheet1!$C$1</c:f>
              <c:strCache>
                <c:ptCount val="1"/>
                <c:pt idx="0">
                  <c:v>Neither</c:v>
                </c:pt>
              </c:strCache>
            </c:strRef>
          </c:tx>
          <c:spPr>
            <a:ln w="28575" cap="rnd">
              <a:solidFill>
                <a:srgbClr val="FFC000"/>
              </a:solidFill>
              <a:prstDash val="dash"/>
              <a:round/>
            </a:ln>
            <a:effectLst/>
          </c:spPr>
          <c:marker>
            <c:symbol val="none"/>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529-4969-95D0-BD7CFEB90917}"/>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508-4D9F-B0D3-67B7B14358CC}"/>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508-4D9F-B0D3-67B7B14358C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C000"/>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2014</c:v>
                </c:pt>
                <c:pt idx="1">
                  <c:v>2018</c:v>
                </c:pt>
                <c:pt idx="2">
                  <c:v>2021</c:v>
                </c:pt>
                <c:pt idx="3">
                  <c:v>2026</c:v>
                </c:pt>
              </c:numCache>
            </c:numRef>
          </c:cat>
          <c:val>
            <c:numRef>
              <c:f>Sheet1!$C$2:$C$5</c:f>
              <c:numCache>
                <c:formatCode>0%</c:formatCode>
                <c:ptCount val="4"/>
                <c:pt idx="0">
                  <c:v>0.06</c:v>
                </c:pt>
                <c:pt idx="1">
                  <c:v>0.14000000000000001</c:v>
                </c:pt>
                <c:pt idx="2">
                  <c:v>0.15</c:v>
                </c:pt>
                <c:pt idx="3">
                  <c:v>6.9783617439433732E-2</c:v>
                </c:pt>
              </c:numCache>
            </c:numRef>
          </c:val>
          <c:smooth val="0"/>
          <c:extLst>
            <c:ext xmlns:c16="http://schemas.microsoft.com/office/drawing/2014/chart" uri="{C3380CC4-5D6E-409C-BE32-E72D297353CC}">
              <c16:uniqueId val="{00000001-C246-4612-B9AB-92AAE9F2838A}"/>
            </c:ext>
          </c:extLst>
        </c:ser>
        <c:ser>
          <c:idx val="2"/>
          <c:order val="2"/>
          <c:tx>
            <c:strRef>
              <c:f>Sheet1!$D$1</c:f>
              <c:strCache>
                <c:ptCount val="1"/>
                <c:pt idx="0">
                  <c:v>Dissatisfied</c:v>
                </c:pt>
              </c:strCache>
            </c:strRef>
          </c:tx>
          <c:spPr>
            <a:ln w="28575" cap="rnd" cmpd="sng">
              <a:solidFill>
                <a:srgbClr val="FF0000"/>
              </a:solidFill>
              <a:prstDash val="sysDot"/>
              <a:round/>
            </a:ln>
            <a:effectLst/>
          </c:spPr>
          <c:marker>
            <c:symbol val="none"/>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508-4D9F-B0D3-67B7B14358CC}"/>
                </c:ext>
              </c:extLst>
            </c:dLbl>
            <c:dLbl>
              <c:idx val="2"/>
              <c:layout>
                <c:manualLayout>
                  <c:x val="-2.4475076985461978E-2"/>
                  <c:y val="-4.26777435099167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508-4D9F-B0D3-67B7B14358CC}"/>
                </c:ext>
              </c:extLst>
            </c:dLbl>
            <c:dLbl>
              <c:idx val="3"/>
              <c:layout>
                <c:manualLayout>
                  <c:x val="-1.1875283145868182E-2"/>
                  <c:y val="-1.08434123771002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508-4D9F-B0D3-67B7B14358C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C00000"/>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2014</c:v>
                </c:pt>
                <c:pt idx="1">
                  <c:v>2018</c:v>
                </c:pt>
                <c:pt idx="2">
                  <c:v>2021</c:v>
                </c:pt>
                <c:pt idx="3">
                  <c:v>2026</c:v>
                </c:pt>
              </c:numCache>
            </c:numRef>
          </c:cat>
          <c:val>
            <c:numRef>
              <c:f>Sheet1!$D$2:$D$5</c:f>
              <c:numCache>
                <c:formatCode>0%</c:formatCode>
                <c:ptCount val="4"/>
                <c:pt idx="0">
                  <c:v>0.1</c:v>
                </c:pt>
                <c:pt idx="1">
                  <c:v>0.11</c:v>
                </c:pt>
                <c:pt idx="2">
                  <c:v>0.04</c:v>
                </c:pt>
                <c:pt idx="3">
                  <c:v>3.3268495731503027E-2</c:v>
                </c:pt>
              </c:numCache>
            </c:numRef>
          </c:val>
          <c:smooth val="0"/>
          <c:extLst>
            <c:ext xmlns:c16="http://schemas.microsoft.com/office/drawing/2014/chart" uri="{C3380CC4-5D6E-409C-BE32-E72D297353CC}">
              <c16:uniqueId val="{00000002-C246-4612-B9AB-92AAE9F2838A}"/>
            </c:ext>
          </c:extLst>
        </c:ser>
        <c:dLbls>
          <c:showLegendKey val="0"/>
          <c:showVal val="0"/>
          <c:showCatName val="0"/>
          <c:showSerName val="0"/>
          <c:showPercent val="0"/>
          <c:showBubbleSize val="0"/>
        </c:dLbls>
        <c:smooth val="0"/>
        <c:axId val="1584710640"/>
        <c:axId val="1584692880"/>
      </c:lineChart>
      <c:catAx>
        <c:axId val="158471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584692880"/>
        <c:crosses val="autoZero"/>
        <c:auto val="1"/>
        <c:lblAlgn val="ctr"/>
        <c:lblOffset val="100"/>
        <c:noMultiLvlLbl val="0"/>
      </c:catAx>
      <c:valAx>
        <c:axId val="1584692880"/>
        <c:scaling>
          <c:orientation val="minMax"/>
        </c:scaling>
        <c:delete val="1"/>
        <c:axPos val="l"/>
        <c:numFmt formatCode="0%" sourceLinked="1"/>
        <c:majorTickMark val="none"/>
        <c:minorTickMark val="none"/>
        <c:tickLblPos val="nextTo"/>
        <c:crossAx val="158471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5489511958625852E-2"/>
          <c:w val="0.99924597618754274"/>
          <c:h val="0.92556935589345923"/>
        </c:manualLayout>
      </c:layout>
      <c:barChart>
        <c:barDir val="bar"/>
        <c:grouping val="clustered"/>
        <c:varyColors val="0"/>
        <c:ser>
          <c:idx val="0"/>
          <c:order val="0"/>
          <c:tx>
            <c:strRef>
              <c:f>Sheet1!$B$1</c:f>
              <c:strCache>
                <c:ptCount val="1"/>
                <c:pt idx="0">
                  <c:v>Column2</c:v>
                </c:pt>
              </c:strCache>
            </c:strRef>
          </c:tx>
          <c:spPr>
            <a:solidFill>
              <a:schemeClr val="accent3"/>
            </a:solidFill>
            <a:ln>
              <a:solidFill>
                <a:schemeClr val="accent1"/>
              </a:solidFill>
            </a:ln>
            <a:effectLst/>
          </c:spPr>
          <c:invertIfNegative val="0"/>
          <c:dPt>
            <c:idx val="0"/>
            <c:invertIfNegative val="0"/>
            <c:bubble3D val="0"/>
            <c:spPr>
              <a:solidFill>
                <a:schemeClr val="tx1"/>
              </a:solidFill>
              <a:ln>
                <a:solidFill>
                  <a:schemeClr val="accent1"/>
                </a:solidFill>
              </a:ln>
              <a:effectLst/>
            </c:spPr>
            <c:extLst>
              <c:ext xmlns:c16="http://schemas.microsoft.com/office/drawing/2014/chart" uri="{C3380CC4-5D6E-409C-BE32-E72D297353CC}">
                <c16:uniqueId val="{00000001-C8FB-4A14-8F03-5C7262E8765B}"/>
              </c:ext>
            </c:extLst>
          </c:dPt>
          <c:dPt>
            <c:idx val="2"/>
            <c:invertIfNegative val="0"/>
            <c:bubble3D val="0"/>
            <c:spPr>
              <a:solidFill>
                <a:schemeClr val="tx1"/>
              </a:solidFill>
              <a:ln>
                <a:solidFill>
                  <a:schemeClr val="accent1"/>
                </a:solidFill>
              </a:ln>
              <a:effectLst/>
            </c:spPr>
            <c:extLst>
              <c:ext xmlns:c16="http://schemas.microsoft.com/office/drawing/2014/chart" uri="{C3380CC4-5D6E-409C-BE32-E72D297353CC}">
                <c16:uniqueId val="{00000005-C8FB-4A14-8F03-5C7262E8765B}"/>
              </c:ext>
            </c:extLst>
          </c:dPt>
          <c:dPt>
            <c:idx val="3"/>
            <c:invertIfNegative val="0"/>
            <c:bubble3D val="0"/>
            <c:spPr>
              <a:solidFill>
                <a:schemeClr val="tx1"/>
              </a:solidFill>
              <a:ln>
                <a:solidFill>
                  <a:schemeClr val="accent1"/>
                </a:solidFill>
              </a:ln>
              <a:effectLst/>
            </c:spPr>
            <c:extLst>
              <c:ext xmlns:c16="http://schemas.microsoft.com/office/drawing/2014/chart" uri="{C3380CC4-5D6E-409C-BE32-E72D297353CC}">
                <c16:uniqueId val="{0000000E-C8FB-4A14-8F03-5C7262E8765B}"/>
              </c:ext>
            </c:extLst>
          </c:dPt>
          <c:dPt>
            <c:idx val="4"/>
            <c:invertIfNegative val="0"/>
            <c:bubble3D val="0"/>
            <c:spPr>
              <a:solidFill>
                <a:schemeClr val="tx1"/>
              </a:solidFill>
              <a:ln>
                <a:solidFill>
                  <a:schemeClr val="accent1"/>
                </a:solidFill>
              </a:ln>
              <a:effectLst/>
            </c:spPr>
            <c:extLst>
              <c:ext xmlns:c16="http://schemas.microsoft.com/office/drawing/2014/chart" uri="{C3380CC4-5D6E-409C-BE32-E72D297353CC}">
                <c16:uniqueId val="{00000007-C8FB-4A14-8F03-5C7262E8765B}"/>
              </c:ext>
            </c:extLst>
          </c:dPt>
          <c:dPt>
            <c:idx val="5"/>
            <c:invertIfNegative val="0"/>
            <c:bubble3D val="0"/>
            <c:spPr>
              <a:solidFill>
                <a:schemeClr val="tx1"/>
              </a:solidFill>
              <a:ln>
                <a:solidFill>
                  <a:schemeClr val="accent1"/>
                </a:solidFill>
              </a:ln>
              <a:effectLst/>
            </c:spPr>
            <c:extLst>
              <c:ext xmlns:c16="http://schemas.microsoft.com/office/drawing/2014/chart" uri="{C3380CC4-5D6E-409C-BE32-E72D297353CC}">
                <c16:uniqueId val="{00000009-C8FB-4A14-8F03-5C7262E8765B}"/>
              </c:ext>
            </c:extLst>
          </c:dPt>
          <c:dPt>
            <c:idx val="6"/>
            <c:invertIfNegative val="0"/>
            <c:bubble3D val="0"/>
            <c:spPr>
              <a:solidFill>
                <a:schemeClr val="accent6"/>
              </a:solidFill>
              <a:ln>
                <a:solidFill>
                  <a:schemeClr val="accent1"/>
                </a:solidFill>
              </a:ln>
              <a:effectLst/>
            </c:spPr>
            <c:extLst>
              <c:ext xmlns:c16="http://schemas.microsoft.com/office/drawing/2014/chart" uri="{C3380CC4-5D6E-409C-BE32-E72D297353CC}">
                <c16:uniqueId val="{0000000B-C8FB-4A14-8F03-5C7262E8765B}"/>
              </c:ext>
            </c:extLst>
          </c:dPt>
          <c:dPt>
            <c:idx val="7"/>
            <c:invertIfNegative val="0"/>
            <c:bubble3D val="0"/>
            <c:spPr>
              <a:solidFill>
                <a:schemeClr val="tx1"/>
              </a:solidFill>
              <a:ln>
                <a:solidFill>
                  <a:schemeClr val="accent1"/>
                </a:solidFill>
              </a:ln>
              <a:effectLst/>
            </c:spPr>
            <c:extLst>
              <c:ext xmlns:c16="http://schemas.microsoft.com/office/drawing/2014/chart" uri="{C3380CC4-5D6E-409C-BE32-E72D297353CC}">
                <c16:uniqueId val="{0000000D-C8FB-4A14-8F03-5C7262E8765B}"/>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C8FB-4A14-8F03-5C7262E8765B}"/>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C8FB-4A14-8F03-5C7262E8765B}"/>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C8FB-4A14-8F03-5C7262E8765B}"/>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E-C8FB-4A14-8F03-5C7262E8765B}"/>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C8FB-4A14-8F03-5C7262E8765B}"/>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C8FB-4A14-8F03-5C7262E8765B}"/>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B-C8FB-4A14-8F03-5C7262E8765B}"/>
                </c:ext>
              </c:extLst>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D-C8FB-4A14-8F03-5C7262E8765B}"/>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Merton</c:v>
                </c:pt>
                <c:pt idx="1">
                  <c:v>Brent</c:v>
                </c:pt>
                <c:pt idx="2">
                  <c:v>Ealing</c:v>
                </c:pt>
                <c:pt idx="3">
                  <c:v>Sutton</c:v>
                </c:pt>
                <c:pt idx="4">
                  <c:v>Kensington and Chelsea</c:v>
                </c:pt>
                <c:pt idx="5">
                  <c:v>Tower Hamlets</c:v>
                </c:pt>
                <c:pt idx="6">
                  <c:v>LGA (national benchmark)</c:v>
                </c:pt>
                <c:pt idx="7">
                  <c:v>Croydon</c:v>
                </c:pt>
              </c:strCache>
            </c:strRef>
          </c:cat>
          <c:val>
            <c:numRef>
              <c:f>Sheet1!$B$2:$B$9</c:f>
              <c:numCache>
                <c:formatCode>0%</c:formatCode>
                <c:ptCount val="8"/>
                <c:pt idx="0">
                  <c:v>0.91</c:v>
                </c:pt>
                <c:pt idx="1">
                  <c:v>0.89694788682906268</c:v>
                </c:pt>
                <c:pt idx="2">
                  <c:v>0.9</c:v>
                </c:pt>
                <c:pt idx="3">
                  <c:v>0.9</c:v>
                </c:pt>
                <c:pt idx="4">
                  <c:v>0.87</c:v>
                </c:pt>
                <c:pt idx="5">
                  <c:v>0.83</c:v>
                </c:pt>
                <c:pt idx="6">
                  <c:v>0.72</c:v>
                </c:pt>
                <c:pt idx="7">
                  <c:v>0.71</c:v>
                </c:pt>
              </c:numCache>
            </c:numRef>
          </c:val>
          <c:extLst>
            <c:ext xmlns:c16="http://schemas.microsoft.com/office/drawing/2014/chart" uri="{C3380CC4-5D6E-409C-BE32-E72D297353CC}">
              <c16:uniqueId val="{0000000F-C8FB-4A14-8F03-5C7262E8765B}"/>
            </c:ext>
          </c:extLst>
        </c:ser>
        <c:dLbls>
          <c:dLblPos val="outEnd"/>
          <c:showLegendKey val="0"/>
          <c:showVal val="1"/>
          <c:showCatName val="0"/>
          <c:showSerName val="0"/>
          <c:showPercent val="0"/>
          <c:showBubbleSize val="0"/>
        </c:dLbls>
        <c:gapWidth val="80"/>
        <c:axId val="858656064"/>
        <c:axId val="858652784"/>
      </c:barChart>
      <c:catAx>
        <c:axId val="858656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accent1"/>
                </a:solidFill>
                <a:latin typeface="+mn-lt"/>
                <a:ea typeface="+mn-ea"/>
                <a:cs typeface="+mn-cs"/>
              </a:defRPr>
            </a:pPr>
            <a:endParaRPr lang="en-US"/>
          </a:p>
        </c:txPr>
        <c:crossAx val="858652784"/>
        <c:crosses val="autoZero"/>
        <c:auto val="1"/>
        <c:lblAlgn val="ctr"/>
        <c:lblOffset val="100"/>
        <c:noMultiLvlLbl val="0"/>
      </c:catAx>
      <c:valAx>
        <c:axId val="858652784"/>
        <c:scaling>
          <c:orientation val="minMax"/>
          <c:min val="0.5"/>
        </c:scaling>
        <c:delete val="1"/>
        <c:axPos val="t"/>
        <c:numFmt formatCode="0%" sourceLinked="1"/>
        <c:majorTickMark val="out"/>
        <c:minorTickMark val="none"/>
        <c:tickLblPos val="nextTo"/>
        <c:crossAx val="858656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13254147664093"/>
          <c:y val="3.127178310849054E-2"/>
          <c:w val="0.76608904583087167"/>
          <c:h val="0.8366851646768213"/>
        </c:manualLayout>
      </c:layout>
      <c:barChart>
        <c:barDir val="bar"/>
        <c:grouping val="percentStacked"/>
        <c:varyColors val="0"/>
        <c:ser>
          <c:idx val="0"/>
          <c:order val="0"/>
          <c:tx>
            <c:strRef>
              <c:f>Sheet1!$B$1</c:f>
              <c:strCache>
                <c:ptCount val="1"/>
                <c:pt idx="0">
                  <c:v>Strongly agree</c:v>
                </c:pt>
              </c:strCache>
            </c:strRef>
          </c:tx>
          <c:spPr>
            <a:solidFill>
              <a:srgbClr val="00B050"/>
            </a:solidFill>
            <a:ln>
              <a:solidFill>
                <a:schemeClr val="accent1"/>
              </a:solidFill>
            </a:ln>
            <a:effectLst/>
          </c:spPr>
          <c:invertIfNegative val="0"/>
          <c:dLbls>
            <c:spPr>
              <a:noFill/>
              <a:ln>
                <a:noFill/>
              </a:ln>
              <a:effectLst/>
            </c:spPr>
            <c:txPr>
              <a:bodyPr rot="0" spcFirstLastPara="1" vertOverflow="ellipsis" vert="horz" wrap="square" lIns="38100" tIns="19050" rIns="360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can influence decisions affecting the local area</c:v>
                </c:pt>
                <c:pt idx="1">
                  <c:v>People in my local area are treated fairly</c:v>
                </c:pt>
                <c:pt idx="2">
                  <c:v>I am proud to live in Brent</c:v>
                </c:pt>
                <c:pt idx="3">
                  <c:v>It is a place where people from different backgrounds get on well together</c:v>
                </c:pt>
              </c:strCache>
            </c:strRef>
          </c:cat>
          <c:val>
            <c:numRef>
              <c:f>Sheet1!$B$2:$B$5</c:f>
              <c:numCache>
                <c:formatCode>0%</c:formatCode>
                <c:ptCount val="4"/>
                <c:pt idx="0">
                  <c:v>8.2574036609262741E-2</c:v>
                </c:pt>
                <c:pt idx="1">
                  <c:v>0.16779220986362747</c:v>
                </c:pt>
                <c:pt idx="2">
                  <c:v>0.27546383845157135</c:v>
                </c:pt>
                <c:pt idx="3">
                  <c:v>0.3552820274570429</c:v>
                </c:pt>
              </c:numCache>
            </c:numRef>
          </c:val>
          <c:extLst>
            <c:ext xmlns:c16="http://schemas.microsoft.com/office/drawing/2014/chart" uri="{C3380CC4-5D6E-409C-BE32-E72D297353CC}">
              <c16:uniqueId val="{00000000-4E4E-4124-AC73-E4FD88253CB3}"/>
            </c:ext>
          </c:extLst>
        </c:ser>
        <c:ser>
          <c:idx val="1"/>
          <c:order val="1"/>
          <c:tx>
            <c:strRef>
              <c:f>Sheet1!$C$1</c:f>
              <c:strCache>
                <c:ptCount val="1"/>
                <c:pt idx="0">
                  <c:v>Tend to agree</c:v>
                </c:pt>
              </c:strCache>
            </c:strRef>
          </c:tx>
          <c:spPr>
            <a:solidFill>
              <a:srgbClr val="92D05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can influence decisions affecting the local area</c:v>
                </c:pt>
                <c:pt idx="1">
                  <c:v>People in my local area are treated fairly</c:v>
                </c:pt>
                <c:pt idx="2">
                  <c:v>I am proud to live in Brent</c:v>
                </c:pt>
                <c:pt idx="3">
                  <c:v>It is a place where people from different backgrounds get on well together</c:v>
                </c:pt>
              </c:strCache>
            </c:strRef>
          </c:cat>
          <c:val>
            <c:numRef>
              <c:f>Sheet1!$C$2:$C$5</c:f>
              <c:numCache>
                <c:formatCode>0%</c:formatCode>
                <c:ptCount val="4"/>
                <c:pt idx="0">
                  <c:v>0.40119973343379578</c:v>
                </c:pt>
                <c:pt idx="1">
                  <c:v>0.59924536149726459</c:v>
                </c:pt>
                <c:pt idx="2">
                  <c:v>0.48364781109098409</c:v>
                </c:pt>
                <c:pt idx="3">
                  <c:v>0.4961003142913149</c:v>
                </c:pt>
              </c:numCache>
            </c:numRef>
          </c:val>
          <c:extLst>
            <c:ext xmlns:c16="http://schemas.microsoft.com/office/drawing/2014/chart" uri="{C3380CC4-5D6E-409C-BE32-E72D297353CC}">
              <c16:uniqueId val="{00000001-4E4E-4124-AC73-E4FD88253CB3}"/>
            </c:ext>
          </c:extLst>
        </c:ser>
        <c:ser>
          <c:idx val="2"/>
          <c:order val="2"/>
          <c:tx>
            <c:strRef>
              <c:f>Sheet1!$D$1</c:f>
              <c:strCache>
                <c:ptCount val="1"/>
                <c:pt idx="0">
                  <c:v>Neither agree nor disagree</c:v>
                </c:pt>
              </c:strCache>
            </c:strRef>
          </c:tx>
          <c:spPr>
            <a:pattFill prst="pct90">
              <a:fgClr>
                <a:srgbClr val="FFC000"/>
              </a:fgClr>
              <a:bgClr>
                <a:schemeClr val="bg1"/>
              </a:bgClr>
            </a:pattFill>
            <a:ln>
              <a:solidFill>
                <a:schemeClr val="accent1"/>
              </a:solidFill>
            </a:ln>
            <a:effectLst/>
          </c:spPr>
          <c:invertIfNegative val="0"/>
          <c:dLbls>
            <c:spPr>
              <a:solidFill>
                <a:srgbClr val="FFC000"/>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can influence decisions affecting the local area</c:v>
                </c:pt>
                <c:pt idx="1">
                  <c:v>People in my local area are treated fairly</c:v>
                </c:pt>
                <c:pt idx="2">
                  <c:v>I am proud to live in Brent</c:v>
                </c:pt>
                <c:pt idx="3">
                  <c:v>It is a place where people from different backgrounds get on well together</c:v>
                </c:pt>
              </c:strCache>
            </c:strRef>
          </c:cat>
          <c:val>
            <c:numRef>
              <c:f>Sheet1!$D$2:$D$5</c:f>
              <c:numCache>
                <c:formatCode>0%</c:formatCode>
                <c:ptCount val="4"/>
                <c:pt idx="0">
                  <c:v>0.19909992057331569</c:v>
                </c:pt>
                <c:pt idx="1">
                  <c:v>0.19133203207666657</c:v>
                </c:pt>
                <c:pt idx="2">
                  <c:v>0.21083247910871067</c:v>
                </c:pt>
                <c:pt idx="3">
                  <c:v>0.1243952076525629</c:v>
                </c:pt>
              </c:numCache>
            </c:numRef>
          </c:val>
          <c:extLst>
            <c:ext xmlns:c16="http://schemas.microsoft.com/office/drawing/2014/chart" uri="{C3380CC4-5D6E-409C-BE32-E72D297353CC}">
              <c16:uniqueId val="{00000002-4E4E-4124-AC73-E4FD88253CB3}"/>
            </c:ext>
          </c:extLst>
        </c:ser>
        <c:ser>
          <c:idx val="3"/>
          <c:order val="3"/>
          <c:tx>
            <c:strRef>
              <c:f>Sheet1!$E$1</c:f>
              <c:strCache>
                <c:ptCount val="1"/>
                <c:pt idx="0">
                  <c:v>Tend to disagree</c:v>
                </c:pt>
              </c:strCache>
            </c:strRef>
          </c:tx>
          <c:spPr>
            <a:solidFill>
              <a:srgbClr val="FF000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can influence decisions affecting the local area</c:v>
                </c:pt>
                <c:pt idx="1">
                  <c:v>People in my local area are treated fairly</c:v>
                </c:pt>
                <c:pt idx="2">
                  <c:v>I am proud to live in Brent</c:v>
                </c:pt>
                <c:pt idx="3">
                  <c:v>It is a place where people from different backgrounds get on well together</c:v>
                </c:pt>
              </c:strCache>
            </c:strRef>
          </c:cat>
          <c:val>
            <c:numRef>
              <c:f>Sheet1!$E$2:$E$5</c:f>
              <c:numCache>
                <c:formatCode>0%</c:formatCode>
                <c:ptCount val="4"/>
                <c:pt idx="0">
                  <c:v>0.15096512999621883</c:v>
                </c:pt>
                <c:pt idx="1">
                  <c:v>2.5070447978354501E-2</c:v>
                </c:pt>
                <c:pt idx="2">
                  <c:v>2.6675567493049317E-2</c:v>
                </c:pt>
                <c:pt idx="3">
                  <c:v>2.0604654706364349E-2</c:v>
                </c:pt>
              </c:numCache>
            </c:numRef>
          </c:val>
          <c:extLst>
            <c:ext xmlns:c16="http://schemas.microsoft.com/office/drawing/2014/chart" uri="{C3380CC4-5D6E-409C-BE32-E72D297353CC}">
              <c16:uniqueId val="{00000010-4E4E-4124-AC73-E4FD88253CB3}"/>
            </c:ext>
          </c:extLst>
        </c:ser>
        <c:ser>
          <c:idx val="4"/>
          <c:order val="4"/>
          <c:tx>
            <c:strRef>
              <c:f>Sheet1!$F$1</c:f>
              <c:strCache>
                <c:ptCount val="1"/>
                <c:pt idx="0">
                  <c:v>Strongly disagree</c:v>
                </c:pt>
              </c:strCache>
            </c:strRef>
          </c:tx>
          <c:spPr>
            <a:solidFill>
              <a:srgbClr val="C00000"/>
            </a:solidFill>
            <a:ln>
              <a:solidFill>
                <a:schemeClr val="accent1"/>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2-FE0E-40DD-9997-223ADC96B9E8}"/>
                </c:ext>
              </c:extLst>
            </c:dLbl>
            <c:dLbl>
              <c:idx val="2"/>
              <c:delete val="1"/>
              <c:extLst>
                <c:ext xmlns:c15="http://schemas.microsoft.com/office/drawing/2012/chart" uri="{CE6537A1-D6FC-4f65-9D91-7224C49458BB}"/>
                <c:ext xmlns:c16="http://schemas.microsoft.com/office/drawing/2014/chart" uri="{C3380CC4-5D6E-409C-BE32-E72D297353CC}">
                  <c16:uniqueId val="{00000000-FE0E-40DD-9997-223ADC96B9E8}"/>
                </c:ext>
              </c:extLst>
            </c:dLbl>
            <c:dLbl>
              <c:idx val="3"/>
              <c:delete val="1"/>
              <c:extLst>
                <c:ext xmlns:c15="http://schemas.microsoft.com/office/drawing/2012/chart" uri="{CE6537A1-D6FC-4f65-9D91-7224C49458BB}"/>
                <c:ext xmlns:c16="http://schemas.microsoft.com/office/drawing/2014/chart" uri="{C3380CC4-5D6E-409C-BE32-E72D297353CC}">
                  <c16:uniqueId val="{00000001-FE0E-40DD-9997-223ADC96B9E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can influence decisions affecting the local area</c:v>
                </c:pt>
                <c:pt idx="1">
                  <c:v>People in my local area are treated fairly</c:v>
                </c:pt>
                <c:pt idx="2">
                  <c:v>I am proud to live in Brent</c:v>
                </c:pt>
                <c:pt idx="3">
                  <c:v>It is a place where people from different backgrounds get on well together</c:v>
                </c:pt>
              </c:strCache>
            </c:strRef>
          </c:cat>
          <c:val>
            <c:numRef>
              <c:f>Sheet1!$F$2:$F$5</c:f>
              <c:numCache>
                <c:formatCode>0%</c:formatCode>
                <c:ptCount val="4"/>
                <c:pt idx="0">
                  <c:v>0.13373330925209365</c:v>
                </c:pt>
                <c:pt idx="1">
                  <c:v>3.282355026086552E-3</c:v>
                </c:pt>
                <c:pt idx="2">
                  <c:v>2.8133596960041927E-3</c:v>
                </c:pt>
                <c:pt idx="3">
                  <c:v>1.5210678170895111E-3</c:v>
                </c:pt>
              </c:numCache>
            </c:numRef>
          </c:val>
          <c:extLst>
            <c:ext xmlns:c16="http://schemas.microsoft.com/office/drawing/2014/chart" uri="{C3380CC4-5D6E-409C-BE32-E72D297353CC}">
              <c16:uniqueId val="{00000011-4E4E-4124-AC73-E4FD88253CB3}"/>
            </c:ext>
          </c:extLst>
        </c:ser>
        <c:ser>
          <c:idx val="5"/>
          <c:order val="5"/>
          <c:tx>
            <c:strRef>
              <c:f>Sheet1!$G$1</c:f>
              <c:strCache>
                <c:ptCount val="1"/>
                <c:pt idx="0">
                  <c:v>Don’t know</c:v>
                </c:pt>
              </c:strCache>
            </c:strRef>
          </c:tx>
          <c:spPr>
            <a:pattFill prst="dkUpDiag">
              <a:fgClr>
                <a:schemeClr val="tx1"/>
              </a:fgClr>
              <a:bgClr>
                <a:schemeClr val="bg1"/>
              </a:bgClr>
            </a:pattFill>
            <a:ln>
              <a:solidFill>
                <a:schemeClr val="accent1"/>
              </a:solidFill>
            </a:ln>
            <a:effectLst/>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E0E-40DD-9997-223ADC96B9E8}"/>
                </c:ext>
              </c:extLst>
            </c:dLbl>
            <c:spPr>
              <a:solidFill>
                <a:schemeClr val="tx1"/>
              </a:solidFill>
              <a:ln>
                <a:noFill/>
              </a:ln>
              <a:effectLst/>
            </c:spPr>
            <c:txPr>
              <a:bodyPr wrap="square" lIns="38100" tIns="19050" rIns="38100" bIns="19050" anchor="ctr">
                <a:spAutoFit/>
              </a:bodyPr>
              <a:lstStyle/>
              <a:p>
                <a:pPr>
                  <a:defRPr sz="1200">
                    <a:solidFill>
                      <a:schemeClr val="bg1"/>
                    </a:solidFill>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can influence decisions affecting the local area</c:v>
                </c:pt>
                <c:pt idx="1">
                  <c:v>People in my local area are treated fairly</c:v>
                </c:pt>
                <c:pt idx="2">
                  <c:v>I am proud to live in Brent</c:v>
                </c:pt>
                <c:pt idx="3">
                  <c:v>It is a place where people from different backgrounds get on well together</c:v>
                </c:pt>
              </c:strCache>
            </c:strRef>
          </c:cat>
          <c:val>
            <c:numRef>
              <c:f>Sheet1!$G$2:$G$5</c:f>
              <c:numCache>
                <c:formatCode>0%</c:formatCode>
                <c:ptCount val="4"/>
                <c:pt idx="0">
                  <c:v>3.2427870135306118E-2</c:v>
                </c:pt>
                <c:pt idx="1">
                  <c:v>1.3277593557993602E-2</c:v>
                </c:pt>
                <c:pt idx="2">
                  <c:v>5.6694415967225903E-4</c:v>
                </c:pt>
                <c:pt idx="3">
                  <c:v>2.0967280756176427E-3</c:v>
                </c:pt>
              </c:numCache>
            </c:numRef>
          </c:val>
          <c:extLst>
            <c:ext xmlns:c16="http://schemas.microsoft.com/office/drawing/2014/chart" uri="{C3380CC4-5D6E-409C-BE32-E72D297353CC}">
              <c16:uniqueId val="{00000013-4E4E-4124-AC73-E4FD88253CB3}"/>
            </c:ext>
          </c:extLst>
        </c:ser>
        <c:dLbls>
          <c:dLblPos val="ctr"/>
          <c:showLegendKey val="0"/>
          <c:showVal val="1"/>
          <c:showCatName val="0"/>
          <c:showSerName val="0"/>
          <c:showPercent val="0"/>
          <c:showBubbleSize val="0"/>
        </c:dLbls>
        <c:gapWidth val="70"/>
        <c:overlap val="100"/>
        <c:axId val="344367887"/>
        <c:axId val="344379119"/>
      </c:barChart>
      <c:catAx>
        <c:axId val="3443678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lgn="r">
              <a:defRPr sz="1050" b="0" i="0" u="none" strike="noStrike" kern="1200" baseline="0">
                <a:solidFill>
                  <a:schemeClr val="tx1"/>
                </a:solidFill>
                <a:latin typeface="+mn-lt"/>
                <a:ea typeface="+mn-ea"/>
                <a:cs typeface="+mn-cs"/>
              </a:defRPr>
            </a:pPr>
            <a:endParaRPr lang="en-US"/>
          </a:p>
        </c:txPr>
        <c:crossAx val="344379119"/>
        <c:crosses val="autoZero"/>
        <c:auto val="1"/>
        <c:lblAlgn val="ctr"/>
        <c:lblOffset val="100"/>
        <c:noMultiLvlLbl val="0"/>
      </c:catAx>
      <c:valAx>
        <c:axId val="344379119"/>
        <c:scaling>
          <c:orientation val="minMax"/>
          <c:max val="1.2"/>
          <c:min val="0"/>
        </c:scaling>
        <c:delete val="1"/>
        <c:axPos val="b"/>
        <c:numFmt formatCode="0%" sourceLinked="1"/>
        <c:majorTickMark val="out"/>
        <c:minorTickMark val="none"/>
        <c:tickLblPos val="nextTo"/>
        <c:crossAx val="344367887"/>
        <c:crosses val="autoZero"/>
        <c:crossBetween val="between"/>
      </c:valAx>
      <c:spPr>
        <a:noFill/>
        <a:ln>
          <a:noFill/>
        </a:ln>
        <a:effectLst/>
      </c:spPr>
    </c:plotArea>
    <c:legend>
      <c:legendPos val="b"/>
      <c:layout>
        <c:manualLayout>
          <c:xMode val="edge"/>
          <c:yMode val="edge"/>
          <c:x val="1.3528108072887339E-2"/>
          <c:y val="0.88332693531740747"/>
          <c:w val="0.98647185991803377"/>
          <c:h val="6.181184353380560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2319794109354478"/>
          <c:y val="1.4565570490116229E-2"/>
          <c:w val="0.40156268982764509"/>
          <c:h val="0.9708690380307291"/>
        </c:manualLayout>
      </c:layout>
      <c:barChart>
        <c:barDir val="bar"/>
        <c:grouping val="clustered"/>
        <c:varyColors val="0"/>
        <c:ser>
          <c:idx val="0"/>
          <c:order val="0"/>
          <c:tx>
            <c:strRef>
              <c:f>Sheet1!$B$1</c:f>
              <c:strCache>
                <c:ptCount val="1"/>
                <c:pt idx="0">
                  <c:v>Brent 2026</c:v>
                </c:pt>
              </c:strCache>
            </c:strRef>
          </c:tx>
          <c:spPr>
            <a:solidFill>
              <a:schemeClr val="accent3"/>
            </a:solidFill>
            <a:ln>
              <a:noFill/>
            </a:ln>
            <a:effectLst/>
          </c:spPr>
          <c:invertIfNegative val="0"/>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6283-400D-9C0E-4704FB574162}"/>
                </c:ext>
              </c:extLst>
            </c:dLbl>
            <c:dLbl>
              <c:idx val="8"/>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6283-400D-9C0E-4704FB574162}"/>
                </c:ext>
              </c:extLst>
            </c:dLbl>
            <c:dLbl>
              <c:idx val="9"/>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6283-400D-9C0E-4704FB574162}"/>
                </c:ext>
              </c:extLst>
            </c:dLbl>
            <c:dLbl>
              <c:idx val="1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6283-400D-9C0E-4704FB574162}"/>
                </c:ext>
              </c:extLst>
            </c:dLbl>
            <c:dLbl>
              <c:idx val="1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6283-400D-9C0E-4704FB574162}"/>
                </c:ext>
              </c:extLst>
            </c:dLbl>
            <c:dLbl>
              <c:idx val="1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6283-400D-9C0E-4704FB574162}"/>
                </c:ext>
              </c:extLst>
            </c:dLbl>
            <c:dLbl>
              <c:idx val="1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6283-400D-9C0E-4704FB574162}"/>
                </c:ext>
              </c:extLst>
            </c:dLbl>
            <c:dLbl>
              <c:idx val="14"/>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6283-400D-9C0E-4704FB574162}"/>
                </c:ext>
              </c:extLst>
            </c:dLbl>
            <c:dLbl>
              <c:idx val="15"/>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6283-400D-9C0E-4704FB574162}"/>
                </c:ext>
              </c:extLst>
            </c:dLbl>
            <c:dLbl>
              <c:idx val="16"/>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6283-400D-9C0E-4704FB574162}"/>
                </c:ext>
              </c:extLst>
            </c:dLbl>
            <c:dLbl>
              <c:idx val="17"/>
              <c:tx>
                <c:rich>
                  <a:bodyPr/>
                  <a:lstStyle/>
                  <a:p>
                    <a:fld id="{7D77C495-3ADB-41ED-9D6C-68CB279E9727}" type="CELLRANGE">
                      <a:rPr lang="en-US" baseline="0"/>
                      <a:pPr/>
                      <a:t>[CELLRANGE]</a:t>
                    </a:fld>
                    <a:r>
                      <a:rPr lang="en-US" baseline="0"/>
                      <a:t> </a:t>
                    </a:r>
                    <a:fld id="{4D5085AE-333D-4619-A9BD-866C971E235F}"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6283-400D-9C0E-4704FB574162}"/>
                </c:ext>
              </c:extLst>
            </c:dLbl>
            <c:dLbl>
              <c:idx val="18"/>
              <c:tx>
                <c:rich>
                  <a:bodyPr/>
                  <a:lstStyle/>
                  <a:p>
                    <a:r>
                      <a:rPr lang="en-US" baseline="0"/>
                      <a:t> </a:t>
                    </a:r>
                    <a:fld id="{BCF2E1B9-0526-4437-ADB4-A72D72F16A18}"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6283-400D-9C0E-4704FB574162}"/>
                </c:ext>
              </c:extLst>
            </c:dLbl>
            <c:dLbl>
              <c:idx val="19"/>
              <c:tx>
                <c:rich>
                  <a:bodyPr/>
                  <a:lstStyle/>
                  <a:p>
                    <a:fld id="{889A8694-37F8-4811-9D05-9260462B5EF3}" type="VALUE">
                      <a:rPr lang="en-US" baseline="0" smtClean="0"/>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3C3F-4BB9-A7F0-7DF6BD3B50E6}"/>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A safe area, free from crime and bad behaviour</c:v>
                </c:pt>
                <c:pt idx="1">
                  <c:v>Health services</c:v>
                </c:pt>
                <c:pt idx="2">
                  <c:v>Public transport</c:v>
                </c:pt>
                <c:pt idx="3">
                  <c:v>Rubbish collection and recycling facilities</c:v>
                </c:pt>
                <c:pt idx="4">
                  <c:v>Shopping facilities</c:v>
                </c:pt>
                <c:pt idx="5">
                  <c:v>Housing</c:v>
                </c:pt>
                <c:pt idx="6">
                  <c:v>Clean streets</c:v>
                </c:pt>
                <c:pt idx="7">
                  <c:v>Job prospects and opportunities</c:v>
                </c:pt>
                <c:pt idx="8">
                  <c:v>Sense of community / people getting on well together</c:v>
                </c:pt>
                <c:pt idx="9">
                  <c:v>Access to green spaces and parks</c:v>
                </c:pt>
                <c:pt idx="10">
                  <c:v>Schools/education provision</c:v>
                </c:pt>
                <c:pt idx="11">
                  <c:v>Sports and leisure facilities</c:v>
                </c:pt>
                <c:pt idx="12">
                  <c:v>Things to do (activities and events in the community)</c:v>
                </c:pt>
                <c:pt idx="13">
                  <c:v>Clean air</c:v>
                </c:pt>
                <c:pt idx="14">
                  <c:v>Support for children and young people in need</c:v>
                </c:pt>
                <c:pt idx="15">
                  <c:v>Support for older people and carers</c:v>
                </c:pt>
                <c:pt idx="16">
                  <c:v>Help for people in financial difficulty</c:v>
                </c:pt>
                <c:pt idx="17">
                  <c:v>Other</c:v>
                </c:pt>
                <c:pt idx="18">
                  <c:v>None</c:v>
                </c:pt>
                <c:pt idx="19">
                  <c:v>Don't know</c:v>
                </c:pt>
              </c:strCache>
            </c:strRef>
          </c:cat>
          <c:val>
            <c:numRef>
              <c:f>Sheet1!$B$2:$B$21</c:f>
              <c:numCache>
                <c:formatCode>0%</c:formatCode>
                <c:ptCount val="20"/>
                <c:pt idx="0">
                  <c:v>0.32394242343895124</c:v>
                </c:pt>
                <c:pt idx="1">
                  <c:v>0.30731265880811998</c:v>
                </c:pt>
                <c:pt idx="2">
                  <c:v>0.28828996336575763</c:v>
                </c:pt>
                <c:pt idx="3">
                  <c:v>0.25645965167519269</c:v>
                </c:pt>
                <c:pt idx="4">
                  <c:v>0.24435471853779756</c:v>
                </c:pt>
                <c:pt idx="5">
                  <c:v>0.23110732461652297</c:v>
                </c:pt>
                <c:pt idx="6">
                  <c:v>0.20883277000011488</c:v>
                </c:pt>
                <c:pt idx="7">
                  <c:v>0.15999865532098476</c:v>
                </c:pt>
                <c:pt idx="8">
                  <c:v>0.15536271797424372</c:v>
                </c:pt>
                <c:pt idx="9">
                  <c:v>0.14000000000000001</c:v>
                </c:pt>
                <c:pt idx="10">
                  <c:v>0.12673886410378679</c:v>
                </c:pt>
                <c:pt idx="11">
                  <c:v>0.10613153067669941</c:v>
                </c:pt>
                <c:pt idx="12">
                  <c:v>9.4354648431648661E-2</c:v>
                </c:pt>
                <c:pt idx="13">
                  <c:v>7.0860037757337985E-2</c:v>
                </c:pt>
                <c:pt idx="14">
                  <c:v>6.4558636846177575E-2</c:v>
                </c:pt>
                <c:pt idx="15">
                  <c:v>6.2449708109207337E-2</c:v>
                </c:pt>
                <c:pt idx="16">
                  <c:v>6.2144365548250632E-2</c:v>
                </c:pt>
                <c:pt idx="17">
                  <c:v>0.02</c:v>
                </c:pt>
                <c:pt idx="18">
                  <c:v>3.273180530855875E-3</c:v>
                </c:pt>
                <c:pt idx="19">
                  <c:v>1.3803177225464153E-3</c:v>
                </c:pt>
              </c:numCache>
            </c:numRef>
          </c:val>
          <c:extLst>
            <c:ext xmlns:c15="http://schemas.microsoft.com/office/drawing/2012/chart" uri="{02D57815-91ED-43cb-92C2-25804820EDAC}">
              <c15:datalabelsRange>
                <c15:f>Sheet1!$H$2:$H$20</c15:f>
                <c15:dlblRangeCache>
                  <c:ptCount val="19"/>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0.60000000000000009"/>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852925458369143"/>
          <c:y val="1.4565480984635427E-2"/>
          <c:w val="0.52479543823398878"/>
          <c:h val="0.9708690380307291"/>
        </c:manualLayout>
      </c:layout>
      <c:barChart>
        <c:barDir val="bar"/>
        <c:grouping val="clustered"/>
        <c:varyColors val="0"/>
        <c:ser>
          <c:idx val="0"/>
          <c:order val="0"/>
          <c:tx>
            <c:strRef>
              <c:f>Sheet1!$B$1</c:f>
              <c:strCache>
                <c:ptCount val="1"/>
                <c:pt idx="0">
                  <c:v>Brent 2026</c:v>
                </c:pt>
              </c:strCache>
            </c:strRef>
          </c:tx>
          <c:spPr>
            <a:solidFill>
              <a:schemeClr val="accent3"/>
            </a:solidFill>
            <a:ln>
              <a:noFill/>
            </a:ln>
            <a:effectLst/>
          </c:spPr>
          <c:invertIfNegative val="0"/>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6283-400D-9C0E-4704FB574162}"/>
                </c:ext>
              </c:extLst>
            </c:dLbl>
            <c:dLbl>
              <c:idx val="8"/>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6283-400D-9C0E-4704FB574162}"/>
                </c:ext>
              </c:extLst>
            </c:dLbl>
            <c:dLbl>
              <c:idx val="9"/>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6283-400D-9C0E-4704FB574162}"/>
                </c:ext>
              </c:extLst>
            </c:dLbl>
            <c:dLbl>
              <c:idx val="10"/>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6283-400D-9C0E-4704FB574162}"/>
                </c:ext>
              </c:extLst>
            </c:dLbl>
            <c:dLbl>
              <c:idx val="1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6283-400D-9C0E-4704FB574162}"/>
                </c:ext>
              </c:extLst>
            </c:dLbl>
            <c:dLbl>
              <c:idx val="1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6283-400D-9C0E-4704FB574162}"/>
                </c:ext>
              </c:extLst>
            </c:dLbl>
            <c:dLbl>
              <c:idx val="1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6283-400D-9C0E-4704FB574162}"/>
                </c:ext>
              </c:extLst>
            </c:dLbl>
            <c:dLbl>
              <c:idx val="14"/>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6283-400D-9C0E-4704FB574162}"/>
                </c:ext>
              </c:extLst>
            </c:dLbl>
            <c:dLbl>
              <c:idx val="15"/>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6283-400D-9C0E-4704FB574162}"/>
                </c:ext>
              </c:extLst>
            </c:dLbl>
            <c:dLbl>
              <c:idx val="16"/>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6283-400D-9C0E-4704FB574162}"/>
                </c:ext>
              </c:extLst>
            </c:dLbl>
            <c:dLbl>
              <c:idx val="17"/>
              <c:tx>
                <c:rich>
                  <a:bodyPr/>
                  <a:lstStyle/>
                  <a:p>
                    <a:fld id="{F7D6C91B-7325-443E-B452-7C9FA0FF671E}" type="CELLRANGE">
                      <a:rPr lang="en-US" baseline="0"/>
                      <a:pPr/>
                      <a:t>[CELLRANGE]</a:t>
                    </a:fld>
                    <a:r>
                      <a:rPr lang="en-US" baseline="0"/>
                      <a:t> </a:t>
                    </a:r>
                    <a:fld id="{A588A9AA-009F-4D66-B3BD-B4549B545274}"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6283-400D-9C0E-4704FB574162}"/>
                </c:ext>
              </c:extLst>
            </c:dLbl>
            <c:dLbl>
              <c:idx val="18"/>
              <c:tx>
                <c:rich>
                  <a:bodyPr/>
                  <a:lstStyle/>
                  <a:p>
                    <a:fld id="{889A8694-37F8-4811-9D05-9260462B5EF3}" type="VALUE">
                      <a:rPr lang="en-US" baseline="0" smtClean="0"/>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6283-400D-9C0E-4704FB574162}"/>
                </c:ext>
              </c:extLst>
            </c:dLbl>
            <c:dLbl>
              <c:idx val="19"/>
              <c:tx>
                <c:rich>
                  <a:bodyPr/>
                  <a:lstStyle/>
                  <a:p>
                    <a:r>
                      <a:rPr lang="en-US" baseline="0"/>
                      <a:t> </a:t>
                    </a:r>
                    <a:fld id="{BCF2E1B9-0526-4437-ADB4-A72D72F16A18}"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B98D-40B3-B7F0-EF3A5850379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A safe area, free from crime and bad behaviour</c:v>
                </c:pt>
                <c:pt idx="1">
                  <c:v>Health services</c:v>
                </c:pt>
                <c:pt idx="2">
                  <c:v>Rubbish collection and recycling facilities</c:v>
                </c:pt>
                <c:pt idx="3">
                  <c:v>Clean streets</c:v>
                </c:pt>
                <c:pt idx="4">
                  <c:v>Housing</c:v>
                </c:pt>
                <c:pt idx="5">
                  <c:v>Sense of community / people getting on well together</c:v>
                </c:pt>
                <c:pt idx="6">
                  <c:v>Job prospects and opportunities</c:v>
                </c:pt>
                <c:pt idx="7">
                  <c:v>Help for people in financial difficulty</c:v>
                </c:pt>
                <c:pt idx="8">
                  <c:v>Public transport</c:v>
                </c:pt>
                <c:pt idx="9">
                  <c:v>Things to do (activities and events in the community)</c:v>
                </c:pt>
                <c:pt idx="10">
                  <c:v>Support for children and young people in need</c:v>
                </c:pt>
                <c:pt idx="11">
                  <c:v>Shopping facilities</c:v>
                </c:pt>
                <c:pt idx="12">
                  <c:v>Access to green spaces and parks</c:v>
                </c:pt>
                <c:pt idx="13">
                  <c:v>Support for older people and carers</c:v>
                </c:pt>
                <c:pt idx="14">
                  <c:v>Clean air</c:v>
                </c:pt>
                <c:pt idx="15">
                  <c:v>Sports and leisure facilities</c:v>
                </c:pt>
                <c:pt idx="16">
                  <c:v>Schools/education provision</c:v>
                </c:pt>
                <c:pt idx="17">
                  <c:v>Other</c:v>
                </c:pt>
                <c:pt idx="18">
                  <c:v>Don't know</c:v>
                </c:pt>
                <c:pt idx="19">
                  <c:v>None</c:v>
                </c:pt>
              </c:strCache>
            </c:strRef>
          </c:cat>
          <c:val>
            <c:numRef>
              <c:f>Sheet1!$B$2:$B$21</c:f>
              <c:numCache>
                <c:formatCode>0%</c:formatCode>
                <c:ptCount val="20"/>
                <c:pt idx="0">
                  <c:v>0.37900825898422036</c:v>
                </c:pt>
                <c:pt idx="1">
                  <c:v>0.35947780917539068</c:v>
                </c:pt>
                <c:pt idx="2">
                  <c:v>0.22966717591341865</c:v>
                </c:pt>
                <c:pt idx="3">
                  <c:v>0.22925453705270823</c:v>
                </c:pt>
                <c:pt idx="4">
                  <c:v>0.22350480086447364</c:v>
                </c:pt>
                <c:pt idx="5">
                  <c:v>0.19764378011595593</c:v>
                </c:pt>
                <c:pt idx="6">
                  <c:v>0.16471050952614866</c:v>
                </c:pt>
                <c:pt idx="7">
                  <c:v>0.12591705071208181</c:v>
                </c:pt>
                <c:pt idx="8">
                  <c:v>0.11636974197000102</c:v>
                </c:pt>
                <c:pt idx="9">
                  <c:v>0.11126718848408743</c:v>
                </c:pt>
                <c:pt idx="10">
                  <c:v>0.10923288264051495</c:v>
                </c:pt>
                <c:pt idx="11">
                  <c:v>0.10708198569527623</c:v>
                </c:pt>
                <c:pt idx="12">
                  <c:v>9.5835545263410787E-2</c:v>
                </c:pt>
                <c:pt idx="13">
                  <c:v>9.5439327025874016E-2</c:v>
                </c:pt>
                <c:pt idx="14">
                  <c:v>8.7644339555736472E-2</c:v>
                </c:pt>
                <c:pt idx="15">
                  <c:v>8.6765426098325257E-2</c:v>
                </c:pt>
                <c:pt idx="16">
                  <c:v>7.5803565933152448E-2</c:v>
                </c:pt>
                <c:pt idx="17">
                  <c:v>2.4759689520870206E-2</c:v>
                </c:pt>
                <c:pt idx="18">
                  <c:v>2.2787630024376185E-2</c:v>
                </c:pt>
                <c:pt idx="19">
                  <c:v>7.0232232728835563E-3</c:v>
                </c:pt>
              </c:numCache>
            </c:numRef>
          </c:val>
          <c:extLst>
            <c:ext xmlns:c15="http://schemas.microsoft.com/office/drawing/2012/chart" uri="{02D57815-91ED-43cb-92C2-25804820EDAC}">
              <c15:datalabelsRange>
                <c15:f>Sheet1!$H$2:$H$20</c15:f>
                <c15:dlblRangeCache>
                  <c:ptCount val="19"/>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0.60000000000000009"/>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587422585064469"/>
          <c:y val="1.4565480984635427E-2"/>
          <c:w val="0.54412577414935526"/>
          <c:h val="0.9708690380307291"/>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0-6283-400D-9C0E-4704FB574162}"/>
              </c:ext>
            </c:extLst>
          </c:dPt>
          <c:dPt>
            <c:idx val="1"/>
            <c:invertIfNegative val="0"/>
            <c:bubble3D val="0"/>
            <c:spPr>
              <a:solidFill>
                <a:srgbClr val="008039"/>
              </a:solidFill>
              <a:ln>
                <a:noFill/>
              </a:ln>
              <a:effectLst/>
            </c:spPr>
            <c:extLst>
              <c:ext xmlns:c16="http://schemas.microsoft.com/office/drawing/2014/chart" uri="{C3380CC4-5D6E-409C-BE32-E72D297353CC}">
                <c16:uniqueId val="{00000001-6283-400D-9C0E-4704FB574162}"/>
              </c:ext>
            </c:extLst>
          </c:dPt>
          <c:dPt>
            <c:idx val="2"/>
            <c:invertIfNegative val="0"/>
            <c:bubble3D val="0"/>
            <c:spPr>
              <a:solidFill>
                <a:srgbClr val="008039"/>
              </a:solidFill>
              <a:ln>
                <a:noFill/>
              </a:ln>
              <a:effectLst/>
            </c:spPr>
            <c:extLst>
              <c:ext xmlns:c16="http://schemas.microsoft.com/office/drawing/2014/chart" uri="{C3380CC4-5D6E-409C-BE32-E72D297353CC}">
                <c16:uniqueId val="{00000002-6283-400D-9C0E-4704FB574162}"/>
              </c:ext>
            </c:extLst>
          </c:dPt>
          <c:dPt>
            <c:idx val="3"/>
            <c:invertIfNegative val="0"/>
            <c:bubble3D val="0"/>
            <c:spPr>
              <a:solidFill>
                <a:srgbClr val="008039"/>
              </a:solidFill>
              <a:ln>
                <a:noFill/>
              </a:ln>
              <a:effectLst/>
            </c:spPr>
            <c:extLst>
              <c:ext xmlns:c16="http://schemas.microsoft.com/office/drawing/2014/chart" uri="{C3380CC4-5D6E-409C-BE32-E72D297353CC}">
                <c16:uniqueId val="{00000003-6283-400D-9C0E-4704FB574162}"/>
              </c:ext>
            </c:extLst>
          </c:dPt>
          <c:dPt>
            <c:idx val="4"/>
            <c:invertIfNegative val="0"/>
            <c:bubble3D val="0"/>
            <c:spPr>
              <a:solidFill>
                <a:srgbClr val="C00000"/>
              </a:solidFill>
              <a:ln>
                <a:noFill/>
              </a:ln>
              <a:effectLst/>
            </c:spPr>
            <c:extLst>
              <c:ext xmlns:c16="http://schemas.microsoft.com/office/drawing/2014/chart" uri="{C3380CC4-5D6E-409C-BE32-E72D297353CC}">
                <c16:uniqueId val="{00000008-6283-400D-9C0E-4704FB574162}"/>
              </c:ext>
            </c:extLst>
          </c:dPt>
          <c:dPt>
            <c:idx val="5"/>
            <c:invertIfNegative val="0"/>
            <c:bubble3D val="0"/>
            <c:spPr>
              <a:solidFill>
                <a:srgbClr val="C00000"/>
              </a:solidFill>
              <a:ln>
                <a:noFill/>
              </a:ln>
              <a:effectLst/>
            </c:spPr>
            <c:extLst>
              <c:ext xmlns:c16="http://schemas.microsoft.com/office/drawing/2014/chart" uri="{C3380CC4-5D6E-409C-BE32-E72D297353CC}">
                <c16:uniqueId val="{00000009-6283-400D-9C0E-4704FB574162}"/>
              </c:ext>
            </c:extLst>
          </c:dPt>
          <c:dLbls>
            <c:dLbl>
              <c:idx val="0"/>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DAC80210-7CD6-4A44-955D-E2471B36D75C}"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2010-41D6-8FF8-F9BD7E966F7C}"/>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At least once a week </c:v>
                </c:pt>
                <c:pt idx="1">
                  <c:v>Less than once a week but at least once a month </c:v>
                </c:pt>
                <c:pt idx="2">
                  <c:v>Less often than once a month</c:v>
                </c:pt>
                <c:pt idx="3">
                  <c:v>I give unpaid help as an individual only and not through groups, clubs or organisations</c:v>
                </c:pt>
                <c:pt idx="4">
                  <c:v>I have not given any unpaid help at all over the last 12 months – but I would if I had the opportunity </c:v>
                </c:pt>
                <c:pt idx="5">
                  <c:v>I have not given any unpaid help at all over the last 12 months – and I would not have been interested in doing so </c:v>
                </c:pt>
                <c:pt idx="6">
                  <c:v>Don’t know</c:v>
                </c:pt>
              </c:strCache>
            </c:strRef>
          </c:cat>
          <c:val>
            <c:numRef>
              <c:f>Sheet1!$B$2:$B$8</c:f>
              <c:numCache>
                <c:formatCode>0%</c:formatCode>
                <c:ptCount val="7"/>
                <c:pt idx="0">
                  <c:v>2.8578917047216105E-2</c:v>
                </c:pt>
                <c:pt idx="1">
                  <c:v>5.0777918691132413E-2</c:v>
                </c:pt>
                <c:pt idx="2">
                  <c:v>7.6692780202190058E-2</c:v>
                </c:pt>
                <c:pt idx="3">
                  <c:v>0.14106257445360262</c:v>
                </c:pt>
                <c:pt idx="4">
                  <c:v>0.28685295608391309</c:v>
                </c:pt>
                <c:pt idx="5">
                  <c:v>0.41557243937666472</c:v>
                </c:pt>
                <c:pt idx="6">
                  <c:v>4.6241414527288624E-4</c:v>
                </c:pt>
              </c:numCache>
            </c:numRef>
          </c:val>
          <c:extLst>
            <c:ext xmlns:c15="http://schemas.microsoft.com/office/drawing/2012/chart" uri="{02D57815-91ED-43cb-92C2-25804820EDAC}">
              <c15:datalabelsRange>
                <c15:f>Sheet1!$H$2:$H$7</c15:f>
                <c15:dlblRangeCache>
                  <c:ptCount val="6"/>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1"/>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0027166377935"/>
          <c:y val="3.7580079598751273E-2"/>
          <c:w val="0.35825309747421136"/>
          <c:h val="0.92483984080249748"/>
        </c:manualLayout>
      </c:layout>
      <c:barChart>
        <c:barDir val="bar"/>
        <c:grouping val="clustered"/>
        <c:varyColors val="0"/>
        <c:ser>
          <c:idx val="0"/>
          <c:order val="0"/>
          <c:tx>
            <c:strRef>
              <c:f>Sheet1!$B$1</c:f>
              <c:strCache>
                <c:ptCount val="1"/>
                <c:pt idx="0">
                  <c:v>2025</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5-9928-46EE-81E9-8CD66E609066}"/>
              </c:ext>
            </c:extLst>
          </c:dPt>
          <c:dPt>
            <c:idx val="1"/>
            <c:invertIfNegative val="0"/>
            <c:bubble3D val="0"/>
            <c:spPr>
              <a:solidFill>
                <a:srgbClr val="92D050"/>
              </a:solidFill>
              <a:ln>
                <a:noFill/>
              </a:ln>
              <a:effectLst/>
            </c:spPr>
            <c:extLst>
              <c:ext xmlns:c16="http://schemas.microsoft.com/office/drawing/2014/chart" uri="{C3380CC4-5D6E-409C-BE32-E72D297353CC}">
                <c16:uniqueId val="{00000004-9928-46EE-81E9-8CD66E609066}"/>
              </c:ext>
            </c:extLst>
          </c:dPt>
          <c:dPt>
            <c:idx val="2"/>
            <c:invertIfNegative val="0"/>
            <c:bubble3D val="0"/>
            <c:spPr>
              <a:solidFill>
                <a:srgbClr val="FFC000"/>
              </a:solidFill>
              <a:ln>
                <a:noFill/>
              </a:ln>
              <a:effectLst/>
            </c:spPr>
            <c:extLst>
              <c:ext xmlns:c16="http://schemas.microsoft.com/office/drawing/2014/chart" uri="{C3380CC4-5D6E-409C-BE32-E72D297353CC}">
                <c16:uniqueId val="{00000003-9928-46EE-81E9-8CD66E609066}"/>
              </c:ext>
            </c:extLst>
          </c:dPt>
          <c:dPt>
            <c:idx val="3"/>
            <c:invertIfNegative val="0"/>
            <c:bubble3D val="0"/>
            <c:spPr>
              <a:solidFill>
                <a:srgbClr val="FF0000"/>
              </a:solidFill>
              <a:ln>
                <a:noFill/>
              </a:ln>
              <a:effectLst/>
            </c:spPr>
            <c:extLst>
              <c:ext xmlns:c16="http://schemas.microsoft.com/office/drawing/2014/chart" uri="{C3380CC4-5D6E-409C-BE32-E72D297353CC}">
                <c16:uniqueId val="{00000002-9928-46EE-81E9-8CD66E609066}"/>
              </c:ext>
            </c:extLst>
          </c:dPt>
          <c:dPt>
            <c:idx val="4"/>
            <c:invertIfNegative val="0"/>
            <c:bubble3D val="0"/>
            <c:spPr>
              <a:solidFill>
                <a:srgbClr val="C00000"/>
              </a:solidFill>
              <a:ln>
                <a:noFill/>
              </a:ln>
              <a:effectLst/>
            </c:spPr>
            <c:extLst>
              <c:ext xmlns:c16="http://schemas.microsoft.com/office/drawing/2014/chart" uri="{C3380CC4-5D6E-409C-BE32-E72D297353CC}">
                <c16:uniqueId val="{00000001-9928-46EE-81E9-8CD66E609066}"/>
              </c:ext>
            </c:extLst>
          </c:dPt>
          <c:dPt>
            <c:idx val="5"/>
            <c:invertIfNegative val="0"/>
            <c:bubble3D val="0"/>
            <c:spPr>
              <a:solidFill>
                <a:schemeClr val="tx1"/>
              </a:solidFill>
              <a:ln>
                <a:noFill/>
              </a:ln>
              <a:effectLst/>
            </c:spPr>
            <c:extLst>
              <c:ext xmlns:c16="http://schemas.microsoft.com/office/drawing/2014/chart" uri="{C3380CC4-5D6E-409C-BE32-E72D297353CC}">
                <c16:uniqueId val="{00000000-9928-46EE-81E9-8CD66E60906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928-46EE-81E9-8CD66E60906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9928-46EE-81E9-8CD66E60906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928-46EE-81E9-8CD66E609066}"/>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9928-46EE-81E9-8CD66E609066}"/>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9928-46EE-81E9-8CD66E609066}"/>
                </c:ext>
              </c:extLst>
            </c:dLbl>
            <c:dLbl>
              <c:idx val="5"/>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Definitely agree</c:v>
                </c:pt>
                <c:pt idx="1">
                  <c:v>Tend to agree</c:v>
                </c:pt>
                <c:pt idx="2">
                  <c:v>Neither</c:v>
                </c:pt>
                <c:pt idx="3">
                  <c:v>Tend to disagree</c:v>
                </c:pt>
                <c:pt idx="4">
                  <c:v>Definitely disagree</c:v>
                </c:pt>
                <c:pt idx="5">
                  <c:v>Don't know</c:v>
                </c:pt>
              </c:strCache>
            </c:strRef>
          </c:cat>
          <c:val>
            <c:numRef>
              <c:f>Sheet1!$B$2:$B$7</c:f>
              <c:numCache>
                <c:formatCode>0%</c:formatCode>
                <c:ptCount val="6"/>
                <c:pt idx="0">
                  <c:v>5.5728945881506411E-2</c:v>
                </c:pt>
                <c:pt idx="1">
                  <c:v>0.70569905965867974</c:v>
                </c:pt>
                <c:pt idx="2">
                  <c:v>0.16469903094586116</c:v>
                </c:pt>
                <c:pt idx="3">
                  <c:v>4.383374141862606E-2</c:v>
                </c:pt>
                <c:pt idx="4">
                  <c:v>7.0408670007098802E-3</c:v>
                </c:pt>
                <c:pt idx="5">
                  <c:v>2.2998355094612809E-2</c:v>
                </c:pt>
              </c:numCache>
            </c:numRef>
          </c:val>
          <c:extLst>
            <c:ext xmlns:c16="http://schemas.microsoft.com/office/drawing/2014/chart" uri="{C3380CC4-5D6E-409C-BE32-E72D297353CC}">
              <c16:uniqueId val="{00000000-E84B-4617-98EB-07875031613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328719041228309"/>
          <c:y val="1.3615590167697679E-2"/>
          <c:w val="0.48721612718553209"/>
          <c:h val="0.98638456569001254"/>
        </c:manualLayout>
      </c:layout>
      <c:barChart>
        <c:barDir val="bar"/>
        <c:grouping val="clustered"/>
        <c:varyColors val="0"/>
        <c:ser>
          <c:idx val="0"/>
          <c:order val="0"/>
          <c:tx>
            <c:strRef>
              <c:f>Sheet1!$B$1</c:f>
              <c:strCache>
                <c:ptCount val="1"/>
                <c:pt idx="0">
                  <c:v>Total</c:v>
                </c:pt>
              </c:strCache>
            </c:strRef>
          </c:tx>
          <c:spPr>
            <a:solidFill>
              <a:srgbClr val="008039"/>
            </a:solidFill>
            <a:ln>
              <a:noFill/>
            </a:ln>
            <a:effectLst/>
          </c:spPr>
          <c:invertIfNegative val="0"/>
          <c:dLbls>
            <c:dLbl>
              <c:idx val="0"/>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1A2-45BB-A4E4-BFF6925A3E67}"/>
                </c:ext>
              </c:extLst>
            </c:dLbl>
            <c:dLbl>
              <c:idx val="1"/>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1A2-45BB-A4E4-BFF6925A3E67}"/>
                </c:ext>
              </c:extLst>
            </c:dLbl>
            <c:dLbl>
              <c:idx val="2"/>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1A2-45BB-A4E4-BFF6925A3E67}"/>
                </c:ext>
              </c:extLst>
            </c:dLbl>
            <c:dLbl>
              <c:idx val="3"/>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solidFill>
                          <a:srgbClr val="6D6E71"/>
                        </a:solidFill>
                      </a:rPr>
                      <a:pPr>
                        <a:defRPr b="1">
                          <a:solidFill>
                            <a:srgbClr val="6D6E71"/>
                          </a:solidFill>
                        </a:defRPr>
                      </a:pPr>
                      <a:t>[VALUE]</a:t>
                    </a:fld>
                    <a:r>
                      <a:rPr lang="en-US">
                        <a:solidFill>
                          <a:srgbClr val="6D6E71"/>
                        </a:solidFill>
                      </a:rPr>
                      <a:t> </a:t>
                    </a:r>
                    <a:fld id="{212D4260-0581-457F-BDCD-A28516EC75DD}" type="CELLRANGE">
                      <a:rPr lang="en-US">
                        <a:solidFill>
                          <a:srgbClr val="6D6E71"/>
                        </a:solidFill>
                      </a:rPr>
                      <a:pPr>
                        <a:defRPr b="1">
                          <a:solidFill>
                            <a:srgbClr val="6D6E71"/>
                          </a:solidFill>
                        </a:defRPr>
                      </a:pPr>
                      <a:t>[CELLRANGE]</a:t>
                    </a:fld>
                    <a:endParaRPr lang="en-US">
                      <a:solidFill>
                        <a:srgbClr val="6D6E71"/>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1A2-45BB-A4E4-BFF6925A3E67}"/>
                </c:ext>
              </c:extLst>
            </c:dLbl>
            <c:dLbl>
              <c:idx val="4"/>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1A2-45BB-A4E4-BFF6925A3E67}"/>
                </c:ext>
              </c:extLst>
            </c:dLbl>
            <c:dLbl>
              <c:idx val="5"/>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61A2-45BB-A4E4-BFF6925A3E67}"/>
                </c:ext>
              </c:extLst>
            </c:dLbl>
            <c:dLbl>
              <c:idx val="6"/>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61A2-45BB-A4E4-BFF6925A3E67}"/>
                </c:ext>
              </c:extLst>
            </c:dLbl>
            <c:dLbl>
              <c:idx val="7"/>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61A2-45BB-A4E4-BFF6925A3E67}"/>
                </c:ext>
              </c:extLst>
            </c:dLbl>
            <c:dLbl>
              <c:idx val="8"/>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EB6111B8-3191-4D40-8D77-58F5F6C6F844}" type="VALUE">
                      <a:rPr lang="en-US" smtClean="0">
                        <a:solidFill>
                          <a:srgbClr val="008039"/>
                        </a:solidFill>
                      </a:rPr>
                      <a:pPr>
                        <a:defRPr b="1">
                          <a:solidFill>
                            <a:srgbClr val="008039"/>
                          </a:solidFill>
                        </a:defRPr>
                      </a:pPr>
                      <a:t>[VALUE]</a:t>
                    </a:fld>
                    <a:r>
                      <a:rPr lang="en-US" baseline="0">
                        <a:solidFill>
                          <a:srgbClr val="008039"/>
                        </a:solidFill>
                      </a:rPr>
                      <a:t> </a:t>
                    </a:r>
                    <a:fld id="{B53AA2F2-08BE-4309-BAE3-01C9982E5B12}" type="CELLRANGE">
                      <a:rPr lang="en-US" baseline="0" smtClean="0">
                        <a:solidFill>
                          <a:srgbClr val="008039"/>
                        </a:solidFill>
                      </a:rPr>
                      <a:pPr>
                        <a:defRPr b="1">
                          <a:solidFill>
                            <a:srgbClr val="008039"/>
                          </a:solidFill>
                        </a:defRPr>
                      </a:pPr>
                      <a:t>[CELLRANGE]</a:t>
                    </a:fld>
                    <a:endParaRPr lang="en-US" baseline="0">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1A2-45BB-A4E4-BFF6925A3E67}"/>
                </c:ext>
              </c:extLst>
            </c:dLbl>
            <c:dLbl>
              <c:idx val="9"/>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C980C12A-A9B1-4B4C-869D-7F22767C3EBF}" type="VALUE">
                      <a:rPr lang="en-US" smtClean="0">
                        <a:solidFill>
                          <a:srgbClr val="6D6E71"/>
                        </a:solidFill>
                      </a:rPr>
                      <a:pPr>
                        <a:defRPr b="1">
                          <a:solidFill>
                            <a:srgbClr val="6D6E71"/>
                          </a:solidFill>
                        </a:defRPr>
                      </a:pPr>
                      <a:t>[VALUE]</a:t>
                    </a:fld>
                    <a:r>
                      <a:rPr lang="en-US" baseline="0">
                        <a:solidFill>
                          <a:srgbClr val="6D6E71"/>
                        </a:solidFill>
                      </a:rPr>
                      <a:t> </a:t>
                    </a:r>
                    <a:fld id="{8E6D151F-87D4-4ACD-ABFF-6B17AFA8102E}" type="CELLRANGE">
                      <a:rPr lang="en-US" baseline="0" smtClean="0">
                        <a:solidFill>
                          <a:srgbClr val="6D6E71"/>
                        </a:solidFill>
                      </a:rPr>
                      <a:pPr>
                        <a:defRPr b="1">
                          <a:solidFill>
                            <a:srgbClr val="6D6E71"/>
                          </a:solidFill>
                        </a:defRPr>
                      </a:pPr>
                      <a:t>[CELLRANGE]</a:t>
                    </a:fld>
                    <a:endParaRPr lang="en-US" baseline="0">
                      <a:solidFill>
                        <a:srgbClr val="6D6E71"/>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1A2-45BB-A4E4-BFF6925A3E67}"/>
                </c:ext>
              </c:extLst>
            </c:dLbl>
            <c:dLbl>
              <c:idx val="10"/>
              <c:tx>
                <c:rich>
                  <a:bodyPr/>
                  <a:lstStyle/>
                  <a:p>
                    <a:fld id="{2F038BF9-583D-432D-865B-B10F83576404}"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5383-46B9-B41A-01F46F3BF322}"/>
                </c:ext>
              </c:extLst>
            </c:dLbl>
            <c:spPr>
              <a:noFill/>
              <a:ln>
                <a:noFill/>
                <a:prstDash val="solid"/>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16-24</c:v>
                </c:pt>
                <c:pt idx="1">
                  <c:v>25-34</c:v>
                </c:pt>
                <c:pt idx="2">
                  <c:v>35-44</c:v>
                </c:pt>
                <c:pt idx="3">
                  <c:v>45-54</c:v>
                </c:pt>
                <c:pt idx="4">
                  <c:v>55-64</c:v>
                </c:pt>
                <c:pt idx="5">
                  <c:v>65+</c:v>
                </c:pt>
                <c:pt idx="6">
                  <c:v>White</c:v>
                </c:pt>
                <c:pt idx="7">
                  <c:v>Mixed or Multiple Ethnic Groups</c:v>
                </c:pt>
                <c:pt idx="8">
                  <c:v>Asian/Asian British</c:v>
                </c:pt>
                <c:pt idx="9">
                  <c:v>Black/Black British</c:v>
                </c:pt>
                <c:pt idx="10">
                  <c:v>Other ethnic group</c:v>
                </c:pt>
              </c:strCache>
            </c:strRef>
          </c:cat>
          <c:val>
            <c:numRef>
              <c:f>Sheet1!$B$2:$B$12</c:f>
              <c:numCache>
                <c:formatCode>0%</c:formatCode>
                <c:ptCount val="11"/>
                <c:pt idx="0">
                  <c:v>0.70830587379362198</c:v>
                </c:pt>
                <c:pt idx="1">
                  <c:v>0.74140994084186629</c:v>
                </c:pt>
                <c:pt idx="2">
                  <c:v>0.7531911750840784</c:v>
                </c:pt>
                <c:pt idx="3">
                  <c:v>0.7888839200118466</c:v>
                </c:pt>
                <c:pt idx="4">
                  <c:v>0.78276722133348597</c:v>
                </c:pt>
                <c:pt idx="5">
                  <c:v>0.80310087669753716</c:v>
                </c:pt>
                <c:pt idx="6">
                  <c:v>0.74305623004640065</c:v>
                </c:pt>
                <c:pt idx="7">
                  <c:v>0.72966889471367302</c:v>
                </c:pt>
                <c:pt idx="8">
                  <c:v>0.7933262603294855</c:v>
                </c:pt>
                <c:pt idx="9">
                  <c:v>0.75134983844612135</c:v>
                </c:pt>
                <c:pt idx="10">
                  <c:v>0.68576579693166195</c:v>
                </c:pt>
              </c:numCache>
            </c:numRef>
          </c:val>
          <c:extLst>
            <c:ext xmlns:c15="http://schemas.microsoft.com/office/drawing/2012/chart" uri="{02D57815-91ED-43cb-92C2-25804820EDAC}">
              <c15:datalabelsRange>
                <c15:f>Sheet1!$F$2:$F$11</c15:f>
                <c15:dlblRangeCache>
                  <c:ptCount val="10"/>
                  <c:pt idx="0">
                    <c:v>▼</c:v>
                  </c:pt>
                  <c:pt idx="8">
                    <c:v>▲</c:v>
                  </c:pt>
                </c15:dlblRangeCache>
              </c15:datalabelsRange>
            </c:ext>
            <c:ext xmlns:c16="http://schemas.microsoft.com/office/drawing/2014/chart" uri="{C3380CC4-5D6E-409C-BE32-E72D297353CC}">
              <c16:uniqueId val="{0000000F-61A2-45BB-A4E4-BFF6925A3E67}"/>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05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min val="0"/>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991159639159406E-3"/>
          <c:y val="0.32773968366265122"/>
          <c:w val="0.99380596350656381"/>
          <c:h val="0.34429724792027261"/>
        </c:manualLayout>
      </c:layout>
      <c:barChart>
        <c:barDir val="col"/>
        <c:grouping val="clustered"/>
        <c:varyColors val="0"/>
        <c:ser>
          <c:idx val="0"/>
          <c:order val="0"/>
          <c:tx>
            <c:strRef>
              <c:f>Sheet1!$A$2</c:f>
              <c:strCache>
                <c:ptCount val="1"/>
                <c:pt idx="0">
                  <c:v>Very/fairly safe</c:v>
                </c:pt>
              </c:strCache>
            </c:strRef>
          </c:tx>
          <c:spPr>
            <a:solidFill>
              <a:srgbClr val="008039"/>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2026</c:v>
                </c:pt>
                <c:pt idx="1">
                  <c:v>LGA June 24</c:v>
                </c:pt>
              </c:strCache>
            </c:strRef>
          </c:cat>
          <c:val>
            <c:numRef>
              <c:f>Sheet1!$B$2:$C$2</c:f>
              <c:numCache>
                <c:formatCode>0%</c:formatCode>
                <c:ptCount val="2"/>
                <c:pt idx="0">
                  <c:v>0.98</c:v>
                </c:pt>
                <c:pt idx="1">
                  <c:v>0.91</c:v>
                </c:pt>
              </c:numCache>
            </c:numRef>
          </c:val>
          <c:extLst>
            <c:ext xmlns:c16="http://schemas.microsoft.com/office/drawing/2014/chart" uri="{C3380CC4-5D6E-409C-BE32-E72D297353CC}">
              <c16:uniqueId val="{00000000-D9EB-48C1-B02D-A96129C3F117}"/>
            </c:ext>
          </c:extLst>
        </c:ser>
        <c:ser>
          <c:idx val="1"/>
          <c:order val="1"/>
          <c:tx>
            <c:strRef>
              <c:f>Sheet1!$A$3</c:f>
              <c:strCache>
                <c:ptCount val="1"/>
                <c:pt idx="0">
                  <c:v>Very/fairly unsafe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2026</c:v>
                </c:pt>
                <c:pt idx="1">
                  <c:v>LGA June 24</c:v>
                </c:pt>
              </c:strCache>
            </c:strRef>
          </c:cat>
          <c:val>
            <c:numRef>
              <c:f>Sheet1!$B$3:$C$3</c:f>
              <c:numCache>
                <c:formatCode>0%</c:formatCode>
                <c:ptCount val="2"/>
                <c:pt idx="0">
                  <c:v>4.0000000000000001E-3</c:v>
                </c:pt>
                <c:pt idx="1">
                  <c:v>0.03</c:v>
                </c:pt>
              </c:numCache>
            </c:numRef>
          </c:val>
          <c:extLst>
            <c:ext xmlns:c16="http://schemas.microsoft.com/office/drawing/2014/chart" uri="{C3380CC4-5D6E-409C-BE32-E72D297353CC}">
              <c16:uniqueId val="{00000001-D9EB-48C1-B02D-A96129C3F117}"/>
            </c:ext>
          </c:extLst>
        </c:ser>
        <c:dLbls>
          <c:dLblPos val="outEnd"/>
          <c:showLegendKey val="0"/>
          <c:showVal val="1"/>
          <c:showCatName val="0"/>
          <c:showSerName val="0"/>
          <c:showPercent val="0"/>
          <c:showBubbleSize val="0"/>
        </c:dLbls>
        <c:gapWidth val="182"/>
        <c:axId val="374240816"/>
        <c:axId val="374241208"/>
      </c:barChart>
      <c:catAx>
        <c:axId val="37424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197" b="0" i="0" u="none" strike="noStrike" kern="1200" baseline="0">
                <a:solidFill>
                  <a:schemeClr val="accent1"/>
                </a:solidFill>
                <a:latin typeface="+mn-lt"/>
                <a:ea typeface="+mn-ea"/>
                <a:cs typeface="+mn-cs"/>
              </a:defRPr>
            </a:pPr>
            <a:endParaRPr lang="en-US"/>
          </a:p>
        </c:txPr>
        <c:crossAx val="374241208"/>
        <c:crosses val="autoZero"/>
        <c:auto val="1"/>
        <c:lblAlgn val="ctr"/>
        <c:lblOffset val="100"/>
        <c:noMultiLvlLbl val="0"/>
      </c:catAx>
      <c:valAx>
        <c:axId val="374241208"/>
        <c:scaling>
          <c:orientation val="minMax"/>
          <c:max val="1.2"/>
          <c:min val="0"/>
        </c:scaling>
        <c:delete val="1"/>
        <c:axPos val="l"/>
        <c:numFmt formatCode="0%" sourceLinked="1"/>
        <c:majorTickMark val="out"/>
        <c:minorTickMark val="none"/>
        <c:tickLblPos val="nextTo"/>
        <c:crossAx val="374240816"/>
        <c:crosses val="autoZero"/>
        <c:crossBetween val="between"/>
      </c:valAx>
      <c:spPr>
        <a:noFill/>
        <a:ln>
          <a:noFill/>
        </a:ln>
        <a:effectLst/>
      </c:spPr>
    </c:plotArea>
    <c:legend>
      <c:legendPos val="b"/>
      <c:layout>
        <c:manualLayout>
          <c:xMode val="edge"/>
          <c:yMode val="edge"/>
          <c:x val="5.5902944571035208E-3"/>
          <c:y val="0.82858312724343208"/>
          <c:w val="0.917673864411648"/>
          <c:h val="0.1324651146623209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991159639159406E-3"/>
          <c:y val="0.24983616747415743"/>
          <c:w val="0.99380596350656381"/>
          <c:h val="0.42220076410876645"/>
        </c:manualLayout>
      </c:layout>
      <c:barChart>
        <c:barDir val="col"/>
        <c:grouping val="clustered"/>
        <c:varyColors val="0"/>
        <c:ser>
          <c:idx val="0"/>
          <c:order val="0"/>
          <c:tx>
            <c:strRef>
              <c:f>Sheet1!$A$2</c:f>
              <c:strCache>
                <c:ptCount val="1"/>
                <c:pt idx="0">
                  <c:v>Very/fairly safe</c:v>
                </c:pt>
              </c:strCache>
            </c:strRef>
          </c:tx>
          <c:spPr>
            <a:solidFill>
              <a:srgbClr val="00803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2026</c:v>
                </c:pt>
                <c:pt idx="1">
                  <c:v>LGA June 24</c:v>
                </c:pt>
              </c:strCache>
            </c:strRef>
          </c:cat>
          <c:val>
            <c:numRef>
              <c:f>Sheet1!$B$2:$C$2</c:f>
              <c:numCache>
                <c:formatCode>0%</c:formatCode>
                <c:ptCount val="2"/>
                <c:pt idx="0">
                  <c:v>0.59</c:v>
                </c:pt>
                <c:pt idx="1">
                  <c:v>0.71</c:v>
                </c:pt>
              </c:numCache>
            </c:numRef>
          </c:val>
          <c:extLst>
            <c:ext xmlns:c16="http://schemas.microsoft.com/office/drawing/2014/chart" uri="{C3380CC4-5D6E-409C-BE32-E72D297353CC}">
              <c16:uniqueId val="{00000000-D9EB-48C1-B02D-A96129C3F117}"/>
            </c:ext>
          </c:extLst>
        </c:ser>
        <c:ser>
          <c:idx val="1"/>
          <c:order val="1"/>
          <c:tx>
            <c:strRef>
              <c:f>Sheet1!$A$3</c:f>
              <c:strCache>
                <c:ptCount val="1"/>
                <c:pt idx="0">
                  <c:v>Very/fairly unsafe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2026</c:v>
                </c:pt>
                <c:pt idx="1">
                  <c:v>LGA June 24</c:v>
                </c:pt>
              </c:strCache>
            </c:strRef>
          </c:cat>
          <c:val>
            <c:numRef>
              <c:f>Sheet1!$B$3:$C$3</c:f>
              <c:numCache>
                <c:formatCode>0%</c:formatCode>
                <c:ptCount val="2"/>
                <c:pt idx="0">
                  <c:v>0.19</c:v>
                </c:pt>
                <c:pt idx="1">
                  <c:v>0.16</c:v>
                </c:pt>
              </c:numCache>
            </c:numRef>
          </c:val>
          <c:extLst>
            <c:ext xmlns:c16="http://schemas.microsoft.com/office/drawing/2014/chart" uri="{C3380CC4-5D6E-409C-BE32-E72D297353CC}">
              <c16:uniqueId val="{00000001-D9EB-48C1-B02D-A96129C3F117}"/>
            </c:ext>
          </c:extLst>
        </c:ser>
        <c:dLbls>
          <c:dLblPos val="outEnd"/>
          <c:showLegendKey val="0"/>
          <c:showVal val="1"/>
          <c:showCatName val="0"/>
          <c:showSerName val="0"/>
          <c:showPercent val="0"/>
          <c:showBubbleSize val="0"/>
        </c:dLbls>
        <c:gapWidth val="182"/>
        <c:axId val="374240816"/>
        <c:axId val="374241208"/>
      </c:barChart>
      <c:catAx>
        <c:axId val="37424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197" b="0" i="0" u="none" strike="noStrike" kern="1200" baseline="0">
                <a:solidFill>
                  <a:schemeClr val="accent1"/>
                </a:solidFill>
                <a:latin typeface="+mn-lt"/>
                <a:ea typeface="+mn-ea"/>
                <a:cs typeface="+mn-cs"/>
              </a:defRPr>
            </a:pPr>
            <a:endParaRPr lang="en-US"/>
          </a:p>
        </c:txPr>
        <c:crossAx val="374241208"/>
        <c:crosses val="autoZero"/>
        <c:auto val="1"/>
        <c:lblAlgn val="ctr"/>
        <c:lblOffset val="100"/>
        <c:noMultiLvlLbl val="0"/>
      </c:catAx>
      <c:valAx>
        <c:axId val="374241208"/>
        <c:scaling>
          <c:orientation val="minMax"/>
          <c:max val="1.2"/>
          <c:min val="0"/>
        </c:scaling>
        <c:delete val="1"/>
        <c:axPos val="l"/>
        <c:numFmt formatCode="0%" sourceLinked="1"/>
        <c:majorTickMark val="out"/>
        <c:minorTickMark val="none"/>
        <c:tickLblPos val="nextTo"/>
        <c:crossAx val="374240816"/>
        <c:crosses val="autoZero"/>
        <c:crossBetween val="between"/>
      </c:valAx>
      <c:spPr>
        <a:noFill/>
        <a:ln>
          <a:noFill/>
        </a:ln>
        <a:effectLst/>
      </c:spPr>
    </c:plotArea>
    <c:legend>
      <c:legendPos val="b"/>
      <c:layout>
        <c:manualLayout>
          <c:xMode val="edge"/>
          <c:yMode val="edge"/>
          <c:x val="5.5902944571035208E-3"/>
          <c:y val="0.82858312724343208"/>
          <c:w val="0.917673864411648"/>
          <c:h val="0.13246511466232097"/>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13254147664093"/>
          <c:y val="3.127178310849054E-2"/>
          <c:w val="0.76608904583087167"/>
          <c:h val="0.8366851646768213"/>
        </c:manualLayout>
      </c:layout>
      <c:barChart>
        <c:barDir val="bar"/>
        <c:grouping val="percentStacked"/>
        <c:varyColors val="0"/>
        <c:ser>
          <c:idx val="0"/>
          <c:order val="0"/>
          <c:tx>
            <c:strRef>
              <c:f>Sheet1!$B$1</c:f>
              <c:strCache>
                <c:ptCount val="1"/>
                <c:pt idx="0">
                  <c:v>Not a problem at all</c:v>
                </c:pt>
              </c:strCache>
            </c:strRef>
          </c:tx>
          <c:spPr>
            <a:solidFill>
              <a:srgbClr val="00B050"/>
            </a:solidFill>
            <a:ln>
              <a:solidFill>
                <a:schemeClr val="accent1"/>
              </a:solidFill>
            </a:ln>
            <a:effectLst/>
          </c:spPr>
          <c:invertIfNegative val="0"/>
          <c:dPt>
            <c:idx val="0"/>
            <c:invertIfNegative val="0"/>
            <c:bubble3D val="0"/>
            <c:spPr>
              <a:solidFill>
                <a:srgbClr val="008039"/>
              </a:solidFill>
              <a:ln>
                <a:solidFill>
                  <a:schemeClr val="accent1"/>
                </a:solidFill>
              </a:ln>
              <a:effectLst/>
            </c:spPr>
            <c:extLst>
              <c:ext xmlns:c16="http://schemas.microsoft.com/office/drawing/2014/chart" uri="{C3380CC4-5D6E-409C-BE32-E72D297353CC}">
                <c16:uniqueId val="{00000006-F0FC-4B64-9706-91A2D65FF79B}"/>
              </c:ext>
            </c:extLst>
          </c:dPt>
          <c:dPt>
            <c:idx val="1"/>
            <c:invertIfNegative val="0"/>
            <c:bubble3D val="0"/>
            <c:spPr>
              <a:solidFill>
                <a:srgbClr val="008039"/>
              </a:solidFill>
              <a:ln>
                <a:solidFill>
                  <a:schemeClr val="accent1"/>
                </a:solidFill>
              </a:ln>
              <a:effectLst/>
            </c:spPr>
            <c:extLst>
              <c:ext xmlns:c16="http://schemas.microsoft.com/office/drawing/2014/chart" uri="{C3380CC4-5D6E-409C-BE32-E72D297353CC}">
                <c16:uniqueId val="{00000005-F0FC-4B64-9706-91A2D65FF79B}"/>
              </c:ext>
            </c:extLst>
          </c:dPt>
          <c:dPt>
            <c:idx val="2"/>
            <c:invertIfNegative val="0"/>
            <c:bubble3D val="0"/>
            <c:spPr>
              <a:solidFill>
                <a:srgbClr val="008039"/>
              </a:solidFill>
              <a:ln>
                <a:solidFill>
                  <a:schemeClr val="accent1"/>
                </a:solidFill>
              </a:ln>
              <a:effectLst/>
            </c:spPr>
            <c:extLst>
              <c:ext xmlns:c16="http://schemas.microsoft.com/office/drawing/2014/chart" uri="{C3380CC4-5D6E-409C-BE32-E72D297353CC}">
                <c16:uniqueId val="{00000004-F0FC-4B64-9706-91A2D65FF79B}"/>
              </c:ext>
            </c:extLst>
          </c:dPt>
          <c:dPt>
            <c:idx val="3"/>
            <c:invertIfNegative val="0"/>
            <c:bubble3D val="0"/>
            <c:spPr>
              <a:solidFill>
                <a:srgbClr val="008039"/>
              </a:solidFill>
              <a:ln>
                <a:solidFill>
                  <a:schemeClr val="accent1"/>
                </a:solidFill>
              </a:ln>
              <a:effectLst/>
            </c:spPr>
            <c:extLst>
              <c:ext xmlns:c16="http://schemas.microsoft.com/office/drawing/2014/chart" uri="{C3380CC4-5D6E-409C-BE32-E72D297353CC}">
                <c16:uniqueId val="{00000003-F0FC-4B64-9706-91A2D65FF79B}"/>
              </c:ext>
            </c:extLst>
          </c:dPt>
          <c:dPt>
            <c:idx val="4"/>
            <c:invertIfNegative val="0"/>
            <c:bubble3D val="0"/>
            <c:spPr>
              <a:solidFill>
                <a:srgbClr val="008039"/>
              </a:solidFill>
              <a:ln>
                <a:solidFill>
                  <a:schemeClr val="accent1"/>
                </a:solidFill>
              </a:ln>
              <a:effectLst/>
            </c:spPr>
            <c:extLst>
              <c:ext xmlns:c16="http://schemas.microsoft.com/office/drawing/2014/chart" uri="{C3380CC4-5D6E-409C-BE32-E72D297353CC}">
                <c16:uniqueId val="{00000002-F0FC-4B64-9706-91A2D65FF79B}"/>
              </c:ext>
            </c:extLst>
          </c:dPt>
          <c:dPt>
            <c:idx val="5"/>
            <c:invertIfNegative val="0"/>
            <c:bubble3D val="0"/>
            <c:spPr>
              <a:solidFill>
                <a:srgbClr val="008039"/>
              </a:solidFill>
              <a:ln>
                <a:solidFill>
                  <a:schemeClr val="accent1"/>
                </a:solidFill>
              </a:ln>
              <a:effectLst/>
            </c:spPr>
            <c:extLst>
              <c:ext xmlns:c16="http://schemas.microsoft.com/office/drawing/2014/chart" uri="{C3380CC4-5D6E-409C-BE32-E72D297353CC}">
                <c16:uniqueId val="{00000001-F0FC-4B64-9706-91A2D65FF79B}"/>
              </c:ext>
            </c:extLst>
          </c:dPt>
          <c:dPt>
            <c:idx val="6"/>
            <c:invertIfNegative val="0"/>
            <c:bubble3D val="0"/>
            <c:spPr>
              <a:solidFill>
                <a:srgbClr val="008039"/>
              </a:solidFill>
              <a:ln>
                <a:solidFill>
                  <a:schemeClr val="accent1"/>
                </a:solidFill>
              </a:ln>
              <a:effectLst/>
            </c:spPr>
            <c:extLst>
              <c:ext xmlns:c16="http://schemas.microsoft.com/office/drawing/2014/chart" uri="{C3380CC4-5D6E-409C-BE32-E72D297353CC}">
                <c16:uniqueId val="{00000000-F0FC-4B64-9706-91A2D65FF79B}"/>
              </c:ext>
            </c:extLst>
          </c:dPt>
          <c:dLbls>
            <c:spPr>
              <a:noFill/>
              <a:ln>
                <a:noFill/>
              </a:ln>
              <a:effectLst/>
            </c:spPr>
            <c:txPr>
              <a:bodyPr rot="0" spcFirstLastPara="1" vertOverflow="ellipsis" vert="horz" wrap="square" lIns="38100" tIns="19050" rIns="360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Rubbish or litter lying around</c:v>
                </c:pt>
                <c:pt idx="1">
                  <c:v>People using or dealing drugs</c:v>
                </c:pt>
                <c:pt idx="2">
                  <c:v>People hanging around the streets</c:v>
                </c:pt>
                <c:pt idx="3">
                  <c:v>People being drunk or rowdy in public places</c:v>
                </c:pt>
                <c:pt idx="4">
                  <c:v>Vandalism, graffiti and other deliberate damage to property or vehicles</c:v>
                </c:pt>
                <c:pt idx="5">
                  <c:v>Noisy neighbours and loud parties</c:v>
                </c:pt>
                <c:pt idx="6">
                  <c:v>Hate crime, hate incidents or hate speech</c:v>
                </c:pt>
              </c:strCache>
            </c:strRef>
          </c:cat>
          <c:val>
            <c:numRef>
              <c:f>Sheet1!$B$2:$B$8</c:f>
              <c:numCache>
                <c:formatCode>0%</c:formatCode>
                <c:ptCount val="7"/>
                <c:pt idx="0">
                  <c:v>0.12268413853655201</c:v>
                </c:pt>
                <c:pt idx="1">
                  <c:v>0.19005130498672052</c:v>
                </c:pt>
                <c:pt idx="2">
                  <c:v>0.21750153413053361</c:v>
                </c:pt>
                <c:pt idx="3">
                  <c:v>0.23316359777069232</c:v>
                </c:pt>
                <c:pt idx="4">
                  <c:v>0.27541729447735191</c:v>
                </c:pt>
                <c:pt idx="5">
                  <c:v>0.35512807319286621</c:v>
                </c:pt>
                <c:pt idx="6">
                  <c:v>0.42367056878588294</c:v>
                </c:pt>
              </c:numCache>
            </c:numRef>
          </c:val>
          <c:extLst>
            <c:ext xmlns:c16="http://schemas.microsoft.com/office/drawing/2014/chart" uri="{C3380CC4-5D6E-409C-BE32-E72D297353CC}">
              <c16:uniqueId val="{00000000-4E4E-4124-AC73-E4FD88253CB3}"/>
            </c:ext>
          </c:extLst>
        </c:ser>
        <c:ser>
          <c:idx val="1"/>
          <c:order val="1"/>
          <c:tx>
            <c:strRef>
              <c:f>Sheet1!$C$1</c:f>
              <c:strCache>
                <c:ptCount val="1"/>
                <c:pt idx="0">
                  <c:v>Not a very big problem</c:v>
                </c:pt>
              </c:strCache>
            </c:strRef>
          </c:tx>
          <c:spPr>
            <a:solidFill>
              <a:srgbClr val="92D05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Rubbish or litter lying around</c:v>
                </c:pt>
                <c:pt idx="1">
                  <c:v>People using or dealing drugs</c:v>
                </c:pt>
                <c:pt idx="2">
                  <c:v>People hanging around the streets</c:v>
                </c:pt>
                <c:pt idx="3">
                  <c:v>People being drunk or rowdy in public places</c:v>
                </c:pt>
                <c:pt idx="4">
                  <c:v>Vandalism, graffiti and other deliberate damage to property or vehicles</c:v>
                </c:pt>
                <c:pt idx="5">
                  <c:v>Noisy neighbours and loud parties</c:v>
                </c:pt>
                <c:pt idx="6">
                  <c:v>Hate crime, hate incidents or hate speech</c:v>
                </c:pt>
              </c:strCache>
            </c:strRef>
          </c:cat>
          <c:val>
            <c:numRef>
              <c:f>Sheet1!$C$2:$C$8</c:f>
              <c:numCache>
                <c:formatCode>0%</c:formatCode>
                <c:ptCount val="7"/>
                <c:pt idx="0">
                  <c:v>0.2223560452153838</c:v>
                </c:pt>
                <c:pt idx="1">
                  <c:v>0.18202661416738736</c:v>
                </c:pt>
                <c:pt idx="2">
                  <c:v>0.34293570481727387</c:v>
                </c:pt>
                <c:pt idx="3">
                  <c:v>0.35390666985617897</c:v>
                </c:pt>
                <c:pt idx="4">
                  <c:v>0.38851642659461982</c:v>
                </c:pt>
                <c:pt idx="5">
                  <c:v>0.32244313248557338</c:v>
                </c:pt>
                <c:pt idx="6">
                  <c:v>0.28694526771007306</c:v>
                </c:pt>
              </c:numCache>
            </c:numRef>
          </c:val>
          <c:extLst>
            <c:ext xmlns:c16="http://schemas.microsoft.com/office/drawing/2014/chart" uri="{C3380CC4-5D6E-409C-BE32-E72D297353CC}">
              <c16:uniqueId val="{00000001-4E4E-4124-AC73-E4FD88253CB3}"/>
            </c:ext>
          </c:extLst>
        </c:ser>
        <c:ser>
          <c:idx val="2"/>
          <c:order val="2"/>
          <c:tx>
            <c:strRef>
              <c:f>Sheet1!$D$1</c:f>
              <c:strCache>
                <c:ptCount val="1"/>
                <c:pt idx="0">
                  <c:v>A fairly big problem</c:v>
                </c:pt>
              </c:strCache>
            </c:strRef>
          </c:tx>
          <c:spPr>
            <a:solidFill>
              <a:srgbClr val="FF000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Rubbish or litter lying around</c:v>
                </c:pt>
                <c:pt idx="1">
                  <c:v>People using or dealing drugs</c:v>
                </c:pt>
                <c:pt idx="2">
                  <c:v>People hanging around the streets</c:v>
                </c:pt>
                <c:pt idx="3">
                  <c:v>People being drunk or rowdy in public places</c:v>
                </c:pt>
                <c:pt idx="4">
                  <c:v>Vandalism, graffiti and other deliberate damage to property or vehicles</c:v>
                </c:pt>
                <c:pt idx="5">
                  <c:v>Noisy neighbours and loud parties</c:v>
                </c:pt>
                <c:pt idx="6">
                  <c:v>Hate crime, hate incidents or hate speech</c:v>
                </c:pt>
              </c:strCache>
            </c:strRef>
          </c:cat>
          <c:val>
            <c:numRef>
              <c:f>Sheet1!$D$2:$D$8</c:f>
              <c:numCache>
                <c:formatCode>0%</c:formatCode>
                <c:ptCount val="7"/>
                <c:pt idx="0">
                  <c:v>0.44434529122954286</c:v>
                </c:pt>
                <c:pt idx="1">
                  <c:v>0.33856402630142113</c:v>
                </c:pt>
                <c:pt idx="2">
                  <c:v>0.36515185663097932</c:v>
                </c:pt>
                <c:pt idx="3">
                  <c:v>0.32784405999933297</c:v>
                </c:pt>
                <c:pt idx="4">
                  <c:v>0.2800099223603591</c:v>
                </c:pt>
                <c:pt idx="5">
                  <c:v>0.26465865114112275</c:v>
                </c:pt>
                <c:pt idx="6">
                  <c:v>0.23667680336478425</c:v>
                </c:pt>
              </c:numCache>
            </c:numRef>
          </c:val>
          <c:extLst>
            <c:ext xmlns:c16="http://schemas.microsoft.com/office/drawing/2014/chart" uri="{C3380CC4-5D6E-409C-BE32-E72D297353CC}">
              <c16:uniqueId val="{00000002-4E4E-4124-AC73-E4FD88253CB3}"/>
            </c:ext>
          </c:extLst>
        </c:ser>
        <c:ser>
          <c:idx val="3"/>
          <c:order val="3"/>
          <c:tx>
            <c:strRef>
              <c:f>Sheet1!$E$1</c:f>
              <c:strCache>
                <c:ptCount val="1"/>
                <c:pt idx="0">
                  <c:v>A very big problem</c:v>
                </c:pt>
              </c:strCache>
            </c:strRef>
          </c:tx>
          <c:spPr>
            <a:solidFill>
              <a:srgbClr val="C0000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Rubbish or litter lying around</c:v>
                </c:pt>
                <c:pt idx="1">
                  <c:v>People using or dealing drugs</c:v>
                </c:pt>
                <c:pt idx="2">
                  <c:v>People hanging around the streets</c:v>
                </c:pt>
                <c:pt idx="3">
                  <c:v>People being drunk or rowdy in public places</c:v>
                </c:pt>
                <c:pt idx="4">
                  <c:v>Vandalism, graffiti and other deliberate damage to property or vehicles</c:v>
                </c:pt>
                <c:pt idx="5">
                  <c:v>Noisy neighbours and loud parties</c:v>
                </c:pt>
                <c:pt idx="6">
                  <c:v>Hate crime, hate incidents or hate speech</c:v>
                </c:pt>
              </c:strCache>
            </c:strRef>
          </c:cat>
          <c:val>
            <c:numRef>
              <c:f>Sheet1!$E$2:$E$8</c:f>
              <c:numCache>
                <c:formatCode>0%</c:formatCode>
                <c:ptCount val="7"/>
                <c:pt idx="0">
                  <c:v>0.21004758085884176</c:v>
                </c:pt>
                <c:pt idx="1">
                  <c:v>0.20507844181171642</c:v>
                </c:pt>
                <c:pt idx="2">
                  <c:v>7.3005876707446793E-2</c:v>
                </c:pt>
                <c:pt idx="3">
                  <c:v>8.0052511791988148E-2</c:v>
                </c:pt>
                <c:pt idx="4">
                  <c:v>5.3185797672187354E-2</c:v>
                </c:pt>
                <c:pt idx="5">
                  <c:v>5.5164757776120669E-2</c:v>
                </c:pt>
                <c:pt idx="6">
                  <c:v>4.1925614894070339E-2</c:v>
                </c:pt>
              </c:numCache>
            </c:numRef>
          </c:val>
          <c:extLst>
            <c:ext xmlns:c16="http://schemas.microsoft.com/office/drawing/2014/chart" uri="{C3380CC4-5D6E-409C-BE32-E72D297353CC}">
              <c16:uniqueId val="{00000010-4E4E-4124-AC73-E4FD88253CB3}"/>
            </c:ext>
          </c:extLst>
        </c:ser>
        <c:ser>
          <c:idx val="4"/>
          <c:order val="4"/>
          <c:tx>
            <c:strRef>
              <c:f>Sheet1!$F$1</c:f>
              <c:strCache>
                <c:ptCount val="1"/>
                <c:pt idx="0">
                  <c:v>Don't know</c:v>
                </c:pt>
              </c:strCache>
            </c:strRef>
          </c:tx>
          <c:spPr>
            <a:pattFill prst="dkUpDiag">
              <a:fgClr>
                <a:schemeClr val="tx1"/>
              </a:fgClr>
              <a:bgClr>
                <a:schemeClr val="bg1"/>
              </a:bgClr>
            </a:pattFill>
            <a:ln>
              <a:solidFill>
                <a:schemeClr val="accent1"/>
              </a:solidFill>
            </a:ln>
            <a:effectLst/>
          </c:spPr>
          <c:invertIfNegative val="0"/>
          <c:dLbls>
            <c:dLbl>
              <c:idx val="1"/>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C13-4173-B505-A4CCE5072E8A}"/>
                </c:ext>
              </c:extLst>
            </c:dLbl>
            <c:spPr>
              <a:solidFill>
                <a:schemeClr val="tx1"/>
              </a:solidFill>
              <a:ln>
                <a:noFill/>
              </a:ln>
              <a:effectLst/>
            </c:spPr>
            <c:txPr>
              <a:bodyPr wrap="square" lIns="38100" tIns="19050" rIns="38100" bIns="19050" anchor="ctr">
                <a:spAutoFit/>
              </a:bodyPr>
              <a:lstStyle/>
              <a:p>
                <a:pPr>
                  <a:defRPr sz="1100" b="1">
                    <a:solidFill>
                      <a:schemeClr val="bg1"/>
                    </a:solidFill>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Rubbish or litter lying around</c:v>
                </c:pt>
                <c:pt idx="1">
                  <c:v>People using or dealing drugs</c:v>
                </c:pt>
                <c:pt idx="2">
                  <c:v>People hanging around the streets</c:v>
                </c:pt>
                <c:pt idx="3">
                  <c:v>People being drunk or rowdy in public places</c:v>
                </c:pt>
                <c:pt idx="4">
                  <c:v>Vandalism, graffiti and other deliberate damage to property or vehicles</c:v>
                </c:pt>
                <c:pt idx="5">
                  <c:v>Noisy neighbours and loud parties</c:v>
                </c:pt>
                <c:pt idx="6">
                  <c:v>Hate crime, hate incidents or hate speech</c:v>
                </c:pt>
              </c:strCache>
            </c:strRef>
          </c:cat>
          <c:val>
            <c:numRef>
              <c:f>Sheet1!$F$2:$F$8</c:f>
              <c:numCache>
                <c:formatCode>0%</c:formatCode>
                <c:ptCount val="7"/>
                <c:pt idx="0">
                  <c:v>5.6694415967225903E-4</c:v>
                </c:pt>
                <c:pt idx="1">
                  <c:v>8.4279612732746922E-2</c:v>
                </c:pt>
                <c:pt idx="2">
                  <c:v>1.4050277137586211E-3</c:v>
                </c:pt>
                <c:pt idx="3">
                  <c:v>5.0331605817997534E-3</c:v>
                </c:pt>
                <c:pt idx="4">
                  <c:v>2.8705588954734402E-3</c:v>
                </c:pt>
                <c:pt idx="5">
                  <c:v>2.6053854043081599E-3</c:v>
                </c:pt>
                <c:pt idx="6">
                  <c:v>1.0781745245180503E-2</c:v>
                </c:pt>
              </c:numCache>
            </c:numRef>
          </c:val>
          <c:extLst>
            <c:ext xmlns:c16="http://schemas.microsoft.com/office/drawing/2014/chart" uri="{C3380CC4-5D6E-409C-BE32-E72D297353CC}">
              <c16:uniqueId val="{00000011-4E4E-4124-AC73-E4FD88253CB3}"/>
            </c:ext>
          </c:extLst>
        </c:ser>
        <c:ser>
          <c:idx val="5"/>
          <c:order val="5"/>
          <c:tx>
            <c:strRef>
              <c:f>Sheet1!$G$1</c:f>
              <c:strCache>
                <c:ptCount val="1"/>
                <c:pt idx="0">
                  <c:v>Column1</c:v>
                </c:pt>
              </c:strCache>
            </c:strRef>
          </c:tx>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Rubbish or litter lying around</c:v>
                </c:pt>
                <c:pt idx="1">
                  <c:v>People using or dealing drugs</c:v>
                </c:pt>
                <c:pt idx="2">
                  <c:v>People hanging around the streets</c:v>
                </c:pt>
                <c:pt idx="3">
                  <c:v>People being drunk or rowdy in public places</c:v>
                </c:pt>
                <c:pt idx="4">
                  <c:v>Vandalism, graffiti and other deliberate damage to property or vehicles</c:v>
                </c:pt>
                <c:pt idx="5">
                  <c:v>Noisy neighbours and loud parties</c:v>
                </c:pt>
                <c:pt idx="6">
                  <c:v>Hate crime, hate incidents or hate speech</c:v>
                </c:pt>
              </c:strCache>
            </c:strRef>
          </c:cat>
          <c:val>
            <c:numRef>
              <c:f>Sheet1!$G$2:$G$8</c:f>
              <c:numCache>
                <c:formatCode>General</c:formatCode>
                <c:ptCount val="7"/>
              </c:numCache>
            </c:numRef>
          </c:val>
          <c:extLst>
            <c:ext xmlns:c16="http://schemas.microsoft.com/office/drawing/2014/chart" uri="{C3380CC4-5D6E-409C-BE32-E72D297353CC}">
              <c16:uniqueId val="{00000000-F3BC-4D45-970B-C8D149DD4810}"/>
            </c:ext>
          </c:extLst>
        </c:ser>
        <c:dLbls>
          <c:dLblPos val="ctr"/>
          <c:showLegendKey val="0"/>
          <c:showVal val="1"/>
          <c:showCatName val="0"/>
          <c:showSerName val="0"/>
          <c:showPercent val="0"/>
          <c:showBubbleSize val="0"/>
        </c:dLbls>
        <c:gapWidth val="70"/>
        <c:overlap val="100"/>
        <c:axId val="344367887"/>
        <c:axId val="344379119"/>
      </c:barChart>
      <c:catAx>
        <c:axId val="3443678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lgn="r">
              <a:defRPr sz="1050" b="0" i="0" u="none" strike="noStrike" kern="1200" baseline="0">
                <a:solidFill>
                  <a:schemeClr val="tx1"/>
                </a:solidFill>
                <a:latin typeface="+mn-lt"/>
                <a:ea typeface="+mn-ea"/>
                <a:cs typeface="+mn-cs"/>
              </a:defRPr>
            </a:pPr>
            <a:endParaRPr lang="en-US"/>
          </a:p>
        </c:txPr>
        <c:crossAx val="344379119"/>
        <c:crosses val="autoZero"/>
        <c:auto val="1"/>
        <c:lblAlgn val="ctr"/>
        <c:lblOffset val="100"/>
        <c:noMultiLvlLbl val="0"/>
      </c:catAx>
      <c:valAx>
        <c:axId val="344379119"/>
        <c:scaling>
          <c:orientation val="minMax"/>
          <c:max val="1.2"/>
          <c:min val="0"/>
        </c:scaling>
        <c:delete val="1"/>
        <c:axPos val="t"/>
        <c:numFmt formatCode="0%" sourceLinked="1"/>
        <c:majorTickMark val="out"/>
        <c:minorTickMark val="none"/>
        <c:tickLblPos val="nextTo"/>
        <c:crossAx val="344367887"/>
        <c:crosses val="autoZero"/>
        <c:crossBetween val="between"/>
      </c:valAx>
      <c:spPr>
        <a:noFill/>
        <a:ln>
          <a:noFill/>
        </a:ln>
        <a:effectLst/>
      </c:spPr>
    </c:plotArea>
    <c:legend>
      <c:legendPos val="b"/>
      <c:legendEntry>
        <c:idx val="5"/>
        <c:delete val="1"/>
      </c:legendEntry>
      <c:layout>
        <c:manualLayout>
          <c:xMode val="edge"/>
          <c:yMode val="edge"/>
          <c:x val="1.3528108072887339E-2"/>
          <c:y val="0.88332693531740747"/>
          <c:w val="0.86960512931322254"/>
          <c:h val="6.181184353380560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312550640366585"/>
          <c:y val="3.7580079598751273E-2"/>
          <c:w val="0.60187801525319995"/>
          <c:h val="0.92483984080249748"/>
        </c:manualLayout>
      </c:layout>
      <c:barChart>
        <c:barDir val="bar"/>
        <c:grouping val="clustered"/>
        <c:varyColors val="0"/>
        <c:ser>
          <c:idx val="0"/>
          <c:order val="0"/>
          <c:tx>
            <c:strRef>
              <c:f>Sheet1!$B$1</c:f>
              <c:strCache>
                <c:ptCount val="1"/>
                <c:pt idx="0">
                  <c:v>2025</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5-9928-46EE-81E9-8CD66E609066}"/>
              </c:ext>
            </c:extLst>
          </c:dPt>
          <c:dPt>
            <c:idx val="1"/>
            <c:invertIfNegative val="0"/>
            <c:bubble3D val="0"/>
            <c:spPr>
              <a:solidFill>
                <a:srgbClr val="C00000"/>
              </a:solidFill>
              <a:ln>
                <a:noFill/>
              </a:ln>
              <a:effectLst/>
            </c:spPr>
            <c:extLst>
              <c:ext xmlns:c16="http://schemas.microsoft.com/office/drawing/2014/chart" uri="{C3380CC4-5D6E-409C-BE32-E72D297353CC}">
                <c16:uniqueId val="{00000004-9928-46EE-81E9-8CD66E609066}"/>
              </c:ext>
            </c:extLst>
          </c:dPt>
          <c:dPt>
            <c:idx val="2"/>
            <c:invertIfNegative val="0"/>
            <c:bubble3D val="0"/>
            <c:spPr>
              <a:solidFill>
                <a:srgbClr val="FFC000"/>
              </a:solidFill>
              <a:ln>
                <a:noFill/>
              </a:ln>
              <a:effectLst/>
            </c:spPr>
            <c:extLst>
              <c:ext xmlns:c16="http://schemas.microsoft.com/office/drawing/2014/chart" uri="{C3380CC4-5D6E-409C-BE32-E72D297353CC}">
                <c16:uniqueId val="{00000003-9928-46EE-81E9-8CD66E609066}"/>
              </c:ext>
            </c:extLst>
          </c:dPt>
          <c:dPt>
            <c:idx val="3"/>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2-9928-46EE-81E9-8CD66E60906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928-46EE-81E9-8CD66E60906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9928-46EE-81E9-8CD66E60906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928-46EE-81E9-8CD66E609066}"/>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Will get better</c:v>
                </c:pt>
                <c:pt idx="1">
                  <c:v>Will get worse</c:v>
                </c:pt>
                <c:pt idx="2">
                  <c:v>Will not change much</c:v>
                </c:pt>
                <c:pt idx="3">
                  <c:v>Don't know</c:v>
                </c:pt>
              </c:strCache>
            </c:strRef>
          </c:cat>
          <c:val>
            <c:numRef>
              <c:f>Sheet1!$B$2:$B$5</c:f>
              <c:numCache>
                <c:formatCode>0%</c:formatCode>
                <c:ptCount val="4"/>
                <c:pt idx="0">
                  <c:v>0.26816387516474999</c:v>
                </c:pt>
                <c:pt idx="1">
                  <c:v>0.128591871629813</c:v>
                </c:pt>
                <c:pt idx="2">
                  <c:v>0.55208773904916397</c:v>
                </c:pt>
                <c:pt idx="3">
                  <c:v>0.05</c:v>
                </c:pt>
              </c:numCache>
            </c:numRef>
          </c:val>
          <c:extLst>
            <c:ext xmlns:c16="http://schemas.microsoft.com/office/drawing/2014/chart" uri="{C3380CC4-5D6E-409C-BE32-E72D297353CC}">
              <c16:uniqueId val="{00000000-E84B-4617-98EB-07875031613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641539890946289"/>
          <c:y val="9.572548272883067E-3"/>
          <c:w val="0.57358460109053711"/>
          <c:h val="0.98638456569001254"/>
        </c:manualLayout>
      </c:layout>
      <c:barChart>
        <c:barDir val="bar"/>
        <c:grouping val="clustered"/>
        <c:varyColors val="0"/>
        <c:ser>
          <c:idx val="0"/>
          <c:order val="0"/>
          <c:spPr>
            <a:solidFill>
              <a:srgbClr val="C00000"/>
            </a:solidFill>
            <a:ln>
              <a:noFill/>
            </a:ln>
            <a:effectLst/>
          </c:spPr>
          <c:invertIfNegative val="0"/>
          <c:dLbls>
            <c:dLbl>
              <c:idx val="0"/>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107-4BB7-88F6-CA571E5FE2BE}"/>
                </c:ext>
              </c:extLst>
            </c:dLbl>
            <c:dLbl>
              <c:idx val="1"/>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7107-4BB7-88F6-CA571E5FE2BE}"/>
                </c:ext>
              </c:extLst>
            </c:dLbl>
            <c:dLbl>
              <c:idx val="2"/>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107-4BB7-88F6-CA571E5FE2BE}"/>
                </c:ext>
              </c:extLst>
            </c:dLbl>
            <c:dLbl>
              <c:idx val="3"/>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E50825D1-9F5B-4CC9-96E8-168817238A07}" type="VALUE">
                      <a:rPr lang="en-US" smtClean="0">
                        <a:solidFill>
                          <a:srgbClr val="C00000"/>
                        </a:solidFill>
                      </a:rPr>
                      <a:pPr>
                        <a:defRPr b="1">
                          <a:solidFill>
                            <a:srgbClr val="C00000"/>
                          </a:solidFill>
                        </a:defRPr>
                      </a:pPr>
                      <a:t>[VALUE]</a:t>
                    </a:fld>
                    <a:r>
                      <a:rPr lang="en-US" baseline="0">
                        <a:solidFill>
                          <a:srgbClr val="C00000"/>
                        </a:solidFill>
                      </a:rPr>
                      <a:t> </a:t>
                    </a:r>
                    <a:fld id="{799E41BB-7CF9-400A-AEBF-7ADBBE6F0799}" type="CELLRANGE">
                      <a:rPr lang="en-US" baseline="0" smtClean="0">
                        <a:solidFill>
                          <a:srgbClr val="C00000"/>
                        </a:solidFill>
                      </a:rPr>
                      <a:pPr>
                        <a:defRPr b="1">
                          <a:solidFill>
                            <a:srgbClr val="C00000"/>
                          </a:solidFill>
                        </a:defRPr>
                      </a:pPr>
                      <a:t>[CELLRANGE]</a:t>
                    </a:fld>
                    <a:endParaRPr lang="en-US" baseline="0">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107-4BB7-88F6-CA571E5FE2BE}"/>
                </c:ext>
              </c:extLst>
            </c:dLbl>
            <c:dLbl>
              <c:idx val="4"/>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7107-4BB7-88F6-CA571E5FE2BE}"/>
                </c:ext>
              </c:extLst>
            </c:dLbl>
            <c:dLbl>
              <c:idx val="5"/>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7107-4BB7-88F6-CA571E5FE2BE}"/>
                </c:ext>
              </c:extLst>
            </c:dLbl>
            <c:dLbl>
              <c:idx val="6"/>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7107-4BB7-88F6-CA571E5FE2BE}"/>
                </c:ext>
              </c:extLst>
            </c:dLbl>
            <c:dLbl>
              <c:idx val="7"/>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7107-4BB7-88F6-CA571E5FE2BE}"/>
                </c:ext>
              </c:extLst>
            </c:dLbl>
            <c:dLbl>
              <c:idx val="8"/>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7107-4BB7-88F6-CA571E5FE2BE}"/>
                </c:ext>
              </c:extLst>
            </c:dLbl>
            <c:dLbl>
              <c:idx val="9"/>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0554CE29-5648-48D9-8B41-24B6F406E46B}" type="VALUE">
                      <a:rPr lang="en-US" smtClean="0">
                        <a:solidFill>
                          <a:srgbClr val="C00000"/>
                        </a:solidFill>
                      </a:rPr>
                      <a:pPr>
                        <a:defRPr b="1">
                          <a:solidFill>
                            <a:srgbClr val="C00000"/>
                          </a:solidFill>
                        </a:defRPr>
                      </a:pPr>
                      <a:t>[VALUE]</a:t>
                    </a:fld>
                    <a:r>
                      <a:rPr lang="en-US" baseline="0">
                        <a:solidFill>
                          <a:srgbClr val="C00000"/>
                        </a:solidFill>
                      </a:rPr>
                      <a:t> </a:t>
                    </a:r>
                    <a:fld id="{D7238366-3C42-441F-B07A-7392F1CF745A}" type="CELLRANGE">
                      <a:rPr lang="en-US" baseline="0" smtClean="0">
                        <a:solidFill>
                          <a:srgbClr val="C00000"/>
                        </a:solidFill>
                      </a:rPr>
                      <a:pPr>
                        <a:defRPr b="1">
                          <a:solidFill>
                            <a:srgbClr val="C00000"/>
                          </a:solidFill>
                        </a:defRPr>
                      </a:pPr>
                      <a:t>[CELLRANGE]</a:t>
                    </a:fld>
                    <a:endParaRPr lang="en-US" baseline="0">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ED1-40E4-8066-CAC140A3D700}"/>
                </c:ext>
              </c:extLst>
            </c:dLbl>
            <c:spPr>
              <a:noFill/>
              <a:ln>
                <a:noFill/>
                <a:prstDash val="solid"/>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16-24</c:v>
                </c:pt>
                <c:pt idx="1">
                  <c:v>25-34</c:v>
                </c:pt>
                <c:pt idx="2">
                  <c:v>35-44</c:v>
                </c:pt>
                <c:pt idx="3">
                  <c:v>45-54</c:v>
                </c:pt>
                <c:pt idx="4">
                  <c:v>55-64</c:v>
                </c:pt>
                <c:pt idx="5">
                  <c:v>65+</c:v>
                </c:pt>
                <c:pt idx="6">
                  <c:v>White</c:v>
                </c:pt>
                <c:pt idx="7">
                  <c:v>Mixed or Multiple Ethnic Groups</c:v>
                </c:pt>
                <c:pt idx="8">
                  <c:v>Asian/Asian British</c:v>
                </c:pt>
                <c:pt idx="9">
                  <c:v>Black/Black British</c:v>
                </c:pt>
              </c:strCache>
            </c:strRef>
          </c:cat>
          <c:val>
            <c:numRef>
              <c:f>Sheet1!$B$2:$B$11</c:f>
              <c:numCache>
                <c:formatCode>0%</c:formatCode>
                <c:ptCount val="10"/>
                <c:pt idx="0">
                  <c:v>4.7202427491146497E-2</c:v>
                </c:pt>
                <c:pt idx="1">
                  <c:v>8.0314711560402999E-2</c:v>
                </c:pt>
                <c:pt idx="2">
                  <c:v>0.14738406638982801</c:v>
                </c:pt>
                <c:pt idx="3">
                  <c:v>0.181759904119253</c:v>
                </c:pt>
                <c:pt idx="4">
                  <c:v>0.13552846593634199</c:v>
                </c:pt>
                <c:pt idx="5">
                  <c:v>0.20187950021588499</c:v>
                </c:pt>
                <c:pt idx="6">
                  <c:v>0.13536212477131099</c:v>
                </c:pt>
                <c:pt idx="7">
                  <c:v>7.3060905427731596E-2</c:v>
                </c:pt>
                <c:pt idx="8">
                  <c:v>0.109896691948331</c:v>
                </c:pt>
                <c:pt idx="9">
                  <c:v>0.16740470104288399</c:v>
                </c:pt>
              </c:numCache>
            </c:numRef>
          </c:val>
          <c:extLst>
            <c:ext xmlns:c15="http://schemas.microsoft.com/office/drawing/2012/chart" uri="{02D57815-91ED-43cb-92C2-25804820EDAC}">
              <c15:datalabelsRange>
                <c15:f>Sheet1!$F$2:$F$11</c15:f>
                <c15:dlblRangeCache>
                  <c:ptCount val="10"/>
                  <c:pt idx="0">
                    <c:v>▼</c:v>
                  </c:pt>
                  <c:pt idx="1">
                    <c:v>▼</c:v>
                  </c:pt>
                  <c:pt idx="3">
                    <c:v>▲</c:v>
                  </c:pt>
                  <c:pt idx="5">
                    <c:v>▲</c:v>
                  </c:pt>
                  <c:pt idx="8">
                    <c:v>▼</c:v>
                  </c:pt>
                  <c:pt idx="9">
                    <c:v>▲</c:v>
                  </c:pt>
                </c15:dlblRangeCache>
              </c15:datalabelsRange>
            </c:ext>
            <c:ext xmlns:c16="http://schemas.microsoft.com/office/drawing/2014/chart" uri="{C3380CC4-5D6E-409C-BE32-E72D297353CC}">
              <c16:uniqueId val="{0000000C-7107-4BB7-88F6-CA571E5FE2BE}"/>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05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min val="0"/>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0027166377935"/>
          <c:y val="0"/>
          <c:w val="0.35825309747421136"/>
          <c:h val="1"/>
        </c:manualLayout>
      </c:layout>
      <c:barChart>
        <c:barDir val="bar"/>
        <c:grouping val="clustered"/>
        <c:varyColors val="0"/>
        <c:ser>
          <c:idx val="0"/>
          <c:order val="0"/>
          <c:tx>
            <c:strRef>
              <c:f>Sheet1!$B$1</c:f>
              <c:strCache>
                <c:ptCount val="1"/>
                <c:pt idx="0">
                  <c:v>2026</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5-9928-46EE-81E9-8CD66E609066}"/>
              </c:ext>
            </c:extLst>
          </c:dPt>
          <c:dPt>
            <c:idx val="1"/>
            <c:invertIfNegative val="0"/>
            <c:bubble3D val="0"/>
            <c:spPr>
              <a:solidFill>
                <a:srgbClr val="92D050"/>
              </a:solidFill>
              <a:ln>
                <a:noFill/>
              </a:ln>
              <a:effectLst/>
            </c:spPr>
            <c:extLst>
              <c:ext xmlns:c16="http://schemas.microsoft.com/office/drawing/2014/chart" uri="{C3380CC4-5D6E-409C-BE32-E72D297353CC}">
                <c16:uniqueId val="{00000004-9928-46EE-81E9-8CD66E609066}"/>
              </c:ext>
            </c:extLst>
          </c:dPt>
          <c:dPt>
            <c:idx val="2"/>
            <c:invertIfNegative val="0"/>
            <c:bubble3D val="0"/>
            <c:spPr>
              <a:solidFill>
                <a:srgbClr val="FFC000"/>
              </a:solidFill>
              <a:ln>
                <a:noFill/>
              </a:ln>
              <a:effectLst/>
            </c:spPr>
            <c:extLst>
              <c:ext xmlns:c16="http://schemas.microsoft.com/office/drawing/2014/chart" uri="{C3380CC4-5D6E-409C-BE32-E72D297353CC}">
                <c16:uniqueId val="{00000003-9928-46EE-81E9-8CD66E609066}"/>
              </c:ext>
            </c:extLst>
          </c:dPt>
          <c:dPt>
            <c:idx val="3"/>
            <c:invertIfNegative val="0"/>
            <c:bubble3D val="0"/>
            <c:spPr>
              <a:solidFill>
                <a:srgbClr val="FF0000"/>
              </a:solidFill>
              <a:ln>
                <a:noFill/>
              </a:ln>
              <a:effectLst/>
            </c:spPr>
            <c:extLst>
              <c:ext xmlns:c16="http://schemas.microsoft.com/office/drawing/2014/chart" uri="{C3380CC4-5D6E-409C-BE32-E72D297353CC}">
                <c16:uniqueId val="{00000002-9928-46EE-81E9-8CD66E609066}"/>
              </c:ext>
            </c:extLst>
          </c:dPt>
          <c:dPt>
            <c:idx val="4"/>
            <c:invertIfNegative val="0"/>
            <c:bubble3D val="0"/>
            <c:spPr>
              <a:solidFill>
                <a:srgbClr val="C00000"/>
              </a:solidFill>
              <a:ln>
                <a:noFill/>
              </a:ln>
              <a:effectLst/>
            </c:spPr>
            <c:extLst>
              <c:ext xmlns:c16="http://schemas.microsoft.com/office/drawing/2014/chart" uri="{C3380CC4-5D6E-409C-BE32-E72D297353CC}">
                <c16:uniqueId val="{00000001-9928-46EE-81E9-8CD66E609066}"/>
              </c:ext>
            </c:extLst>
          </c:dPt>
          <c:dPt>
            <c:idx val="5"/>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0-9928-46EE-81E9-8CD66E60906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928-46EE-81E9-8CD66E60906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9928-46EE-81E9-8CD66E60906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928-46EE-81E9-8CD66E609066}"/>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9928-46EE-81E9-8CD66E609066}"/>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9928-46EE-81E9-8CD66E609066}"/>
                </c:ext>
              </c:extLst>
            </c:dLbl>
            <c:dLbl>
              <c:idx val="5"/>
              <c:tx>
                <c:rich>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r>
                      <a:rPr lang="en-US"/>
                      <a:t>1%</a:t>
                    </a: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Very satisfied</c:v>
                </c:pt>
                <c:pt idx="1">
                  <c:v>Fairly satisfied</c:v>
                </c:pt>
                <c:pt idx="2">
                  <c:v>Neither</c:v>
                </c:pt>
                <c:pt idx="3">
                  <c:v>Fairly dissatisfied</c:v>
                </c:pt>
                <c:pt idx="4">
                  <c:v>Very dissatisfied</c:v>
                </c:pt>
                <c:pt idx="5">
                  <c:v>Don't know</c:v>
                </c:pt>
              </c:strCache>
            </c:strRef>
          </c:cat>
          <c:val>
            <c:numRef>
              <c:f>Sheet1!$B$2:$B$7</c:f>
              <c:numCache>
                <c:formatCode>0%</c:formatCode>
                <c:ptCount val="6"/>
                <c:pt idx="0">
                  <c:v>6.0956862167559543E-2</c:v>
                </c:pt>
                <c:pt idx="1">
                  <c:v>0.70545975707333697</c:v>
                </c:pt>
                <c:pt idx="2">
                  <c:v>0.14684287932251158</c:v>
                </c:pt>
                <c:pt idx="3">
                  <c:v>5.8017973605808668E-2</c:v>
                </c:pt>
                <c:pt idx="4">
                  <c:v>1.487850008505746E-2</c:v>
                </c:pt>
                <c:pt idx="5">
                  <c:v>0.01</c:v>
                </c:pt>
              </c:numCache>
            </c:numRef>
          </c:val>
          <c:extLst>
            <c:ext xmlns:c16="http://schemas.microsoft.com/office/drawing/2014/chart" uri="{C3380CC4-5D6E-409C-BE32-E72D297353CC}">
              <c16:uniqueId val="{00000000-E84B-4617-98EB-07875031613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328719041228309"/>
          <c:y val="1.3615590167697679E-2"/>
          <c:w val="0.48721612718553209"/>
          <c:h val="0.98638456569001254"/>
        </c:manualLayout>
      </c:layout>
      <c:barChart>
        <c:barDir val="bar"/>
        <c:grouping val="clustered"/>
        <c:varyColors val="0"/>
        <c:ser>
          <c:idx val="0"/>
          <c:order val="0"/>
          <c:tx>
            <c:strRef>
              <c:f>Sheet1!$B$1</c:f>
              <c:strCache>
                <c:ptCount val="1"/>
                <c:pt idx="0">
                  <c:v>Total</c:v>
                </c:pt>
              </c:strCache>
            </c:strRef>
          </c:tx>
          <c:spPr>
            <a:solidFill>
              <a:srgbClr val="008039"/>
            </a:solidFill>
            <a:ln>
              <a:noFill/>
            </a:ln>
            <a:effectLst/>
          </c:spPr>
          <c:invertIfNegative val="0"/>
          <c:dLbls>
            <c:dLbl>
              <c:idx val="0"/>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0DC-49AF-B9BE-93AE7CA29B2C}"/>
                </c:ext>
              </c:extLst>
            </c:dLbl>
            <c:dLbl>
              <c:idx val="1"/>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70DC-49AF-B9BE-93AE7CA29B2C}"/>
                </c:ext>
              </c:extLst>
            </c:dLbl>
            <c:dLbl>
              <c:idx val="2"/>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0DC-49AF-B9BE-93AE7CA29B2C}"/>
                </c:ext>
              </c:extLst>
            </c:dLbl>
            <c:dLbl>
              <c:idx val="3"/>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0DC-49AF-B9BE-93AE7CA29B2C}"/>
                </c:ext>
              </c:extLst>
            </c:dLbl>
            <c:dLbl>
              <c:idx val="4"/>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70DC-49AF-B9BE-93AE7CA29B2C}"/>
                </c:ext>
              </c:extLst>
            </c:dLbl>
            <c:dLbl>
              <c:idx val="5"/>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70DC-49AF-B9BE-93AE7CA29B2C}"/>
                </c:ext>
              </c:extLst>
            </c:dLbl>
            <c:dLbl>
              <c:idx val="6"/>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70DC-49AF-B9BE-93AE7CA29B2C}"/>
                </c:ext>
              </c:extLst>
            </c:dLbl>
            <c:dLbl>
              <c:idx val="7"/>
              <c:tx>
                <c:rich>
                  <a:bodyPr/>
                  <a:lstStyle/>
                  <a:p>
                    <a:fld id="{EB6111B8-3191-4D40-8D77-58F5F6C6F844}" type="VALUE">
                      <a:rPr lang="en-US" smtClean="0">
                        <a:solidFill>
                          <a:schemeClr val="tx1"/>
                        </a:solidFill>
                      </a:rPr>
                      <a:pPr/>
                      <a:t>[VALUE]</a:t>
                    </a:fld>
                    <a:r>
                      <a:rPr lang="en-US" baseline="0">
                        <a:solidFill>
                          <a:schemeClr val="tx1"/>
                        </a:solidFill>
                      </a:rPr>
                      <a:t> </a:t>
                    </a:r>
                    <a:fld id="{B53AA2F2-08BE-4309-BAE3-01C9982E5B12}" type="CELLRANGE">
                      <a:rPr lang="en-US" baseline="0" smtClean="0">
                        <a:solidFill>
                          <a:schemeClr val="tx1"/>
                        </a:solidFill>
                      </a:rPr>
                      <a:pPr/>
                      <a:t>[CELLRANGE]</a:t>
                    </a:fld>
                    <a:endParaRPr lang="en-US" baseline="0">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70DC-49AF-B9BE-93AE7CA29B2C}"/>
                </c:ext>
              </c:extLst>
            </c:dLbl>
            <c:dLbl>
              <c:idx val="8"/>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C980C12A-A9B1-4B4C-869D-7F22767C3EBF}" type="VALUE">
                      <a:rPr lang="en-US" smtClean="0">
                        <a:solidFill>
                          <a:srgbClr val="C00000"/>
                        </a:solidFill>
                      </a:rPr>
                      <a:pPr>
                        <a:defRPr b="1">
                          <a:solidFill>
                            <a:srgbClr val="C00000"/>
                          </a:solidFill>
                        </a:defRPr>
                      </a:pPr>
                      <a:t>[VALUE]</a:t>
                    </a:fld>
                    <a:r>
                      <a:rPr lang="en-US" baseline="0">
                        <a:solidFill>
                          <a:srgbClr val="C00000"/>
                        </a:solidFill>
                      </a:rPr>
                      <a:t> </a:t>
                    </a:r>
                    <a:fld id="{8E6D151F-87D4-4ACD-ABFF-6B17AFA8102E}" type="CELLRANGE">
                      <a:rPr lang="en-US" baseline="0" smtClean="0">
                        <a:solidFill>
                          <a:srgbClr val="C00000"/>
                        </a:solidFill>
                      </a:rPr>
                      <a:pPr>
                        <a:defRPr b="1">
                          <a:solidFill>
                            <a:srgbClr val="C00000"/>
                          </a:solidFill>
                        </a:defRPr>
                      </a:pPr>
                      <a:t>[CELLRANGE]</a:t>
                    </a:fld>
                    <a:endParaRPr lang="en-US" baseline="0">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70DC-49AF-B9BE-93AE7CA29B2C}"/>
                </c:ext>
              </c:extLst>
            </c:dLbl>
            <c:dLbl>
              <c:idx val="9"/>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2301EC8B-F697-4072-8451-E1AE5BCC785E}" type="VALUE">
                      <a:rPr lang="en-US" smtClean="0">
                        <a:solidFill>
                          <a:srgbClr val="008039"/>
                        </a:solidFill>
                      </a:rPr>
                      <a:pPr>
                        <a:defRPr b="1">
                          <a:solidFill>
                            <a:srgbClr val="008039"/>
                          </a:solidFill>
                        </a:defRPr>
                      </a:pPr>
                      <a:t>[VALUE]</a:t>
                    </a:fld>
                    <a:r>
                      <a:rPr lang="en-US" sz="1000" b="0" i="0" u="none" strike="noStrike" baseline="0">
                        <a:solidFill>
                          <a:srgbClr val="008039"/>
                        </a:solidFill>
                      </a:rPr>
                      <a:t>▲</a:t>
                    </a: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70DC-49AF-B9BE-93AE7CA29B2C}"/>
                </c:ext>
              </c:extLst>
            </c:dLbl>
            <c:dLbl>
              <c:idx val="10"/>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82227776-FF8E-427C-A312-5DC7D5794911}" type="VALUE">
                      <a:rPr lang="en-US" smtClean="0">
                        <a:solidFill>
                          <a:srgbClr val="C00000"/>
                        </a:solidFill>
                      </a:rPr>
                      <a:pPr>
                        <a:defRPr b="1">
                          <a:solidFill>
                            <a:srgbClr val="C00000"/>
                          </a:solidFill>
                        </a:defRPr>
                      </a:pPr>
                      <a:t>[VALUE]</a:t>
                    </a:fld>
                    <a:r>
                      <a:rPr lang="en-US" baseline="0">
                        <a:solidFill>
                          <a:srgbClr val="C00000"/>
                        </a:solidFill>
                      </a:rPr>
                      <a:t> </a:t>
                    </a:r>
                    <a:fld id="{991E623E-15B2-44D3-87A7-36081B8AB510}" type="CELLRANGE">
                      <a:rPr lang="en-US" baseline="0" smtClean="0">
                        <a:solidFill>
                          <a:srgbClr val="C00000"/>
                        </a:solidFill>
                      </a:rPr>
                      <a:pPr>
                        <a:defRPr b="1">
                          <a:solidFill>
                            <a:srgbClr val="C00000"/>
                          </a:solidFill>
                        </a:defRPr>
                      </a:pPr>
                      <a:t>[CELLRANGE]</a:t>
                    </a:fld>
                    <a:endParaRPr lang="en-US" baseline="0">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B86-4CE1-B870-511F887523C3}"/>
                </c:ext>
              </c:extLst>
            </c:dLbl>
            <c:dLbl>
              <c:idx val="11"/>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2E7842D5-DD07-4329-8CE8-6A79D22584CA}" type="VALUE">
                      <a:rPr lang="en-US" smtClean="0">
                        <a:solidFill>
                          <a:srgbClr val="008039"/>
                        </a:solidFill>
                      </a:rPr>
                      <a:pPr>
                        <a:defRPr b="1">
                          <a:solidFill>
                            <a:srgbClr val="008039"/>
                          </a:solidFill>
                        </a:defRPr>
                      </a:pPr>
                      <a:t>[VALUE]</a:t>
                    </a:fld>
                    <a:r>
                      <a:rPr lang="en-US" baseline="0">
                        <a:solidFill>
                          <a:srgbClr val="008039"/>
                        </a:solidFill>
                      </a:rPr>
                      <a:t> </a:t>
                    </a:r>
                    <a:fld id="{30AEAAED-E7AE-4633-B08D-43EA869E5868}" type="CELLRANGE">
                      <a:rPr lang="en-US" baseline="0" smtClean="0">
                        <a:solidFill>
                          <a:srgbClr val="008039"/>
                        </a:solidFill>
                      </a:rPr>
                      <a:pPr>
                        <a:defRPr b="1">
                          <a:solidFill>
                            <a:srgbClr val="008039"/>
                          </a:solidFill>
                        </a:defRPr>
                      </a:pPr>
                      <a:t>[CELLRANGE]</a:t>
                    </a:fld>
                    <a:endParaRPr lang="en-US" baseline="0">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4A42-430A-BB8D-14D9D6E04DEA}"/>
                </c:ext>
              </c:extLst>
            </c:dLbl>
            <c:spPr>
              <a:noFill/>
              <a:ln>
                <a:noFill/>
                <a:prstDash val="solid"/>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1–5 years in Brent</c:v>
                </c:pt>
                <c:pt idx="1">
                  <c:v>6–10 years in Brent</c:v>
                </c:pt>
                <c:pt idx="2">
                  <c:v> 10+ years in Brent</c:v>
                </c:pt>
                <c:pt idx="3">
                  <c:v>Male</c:v>
                </c:pt>
                <c:pt idx="4">
                  <c:v>Female</c:v>
                </c:pt>
                <c:pt idx="5">
                  <c:v>White</c:v>
                </c:pt>
                <c:pt idx="6">
                  <c:v>Mixed or Multiple Ethnic Groups</c:v>
                </c:pt>
                <c:pt idx="7">
                  <c:v>Asian/Asian British</c:v>
                </c:pt>
                <c:pt idx="8">
                  <c:v>Black/Black British</c:v>
                </c:pt>
                <c:pt idx="9">
                  <c:v>Other Ethnic Groups </c:v>
                </c:pt>
                <c:pt idx="10">
                  <c:v>Carer</c:v>
                </c:pt>
                <c:pt idx="11">
                  <c:v>Not a carer</c:v>
                </c:pt>
              </c:strCache>
            </c:strRef>
          </c:cat>
          <c:val>
            <c:numRef>
              <c:f>Sheet1!$B$2:$B$13</c:f>
              <c:numCache>
                <c:formatCode>0%</c:formatCode>
                <c:ptCount val="12"/>
                <c:pt idx="0">
                  <c:v>0.81524373519506199</c:v>
                </c:pt>
                <c:pt idx="1">
                  <c:v>0.81447566817759798</c:v>
                </c:pt>
                <c:pt idx="2">
                  <c:v>0.76107801356807703</c:v>
                </c:pt>
                <c:pt idx="3">
                  <c:v>0.79</c:v>
                </c:pt>
                <c:pt idx="4">
                  <c:v>0.75</c:v>
                </c:pt>
                <c:pt idx="5">
                  <c:v>0.77</c:v>
                </c:pt>
                <c:pt idx="6">
                  <c:v>0.71</c:v>
                </c:pt>
                <c:pt idx="7">
                  <c:v>0.78</c:v>
                </c:pt>
                <c:pt idx="8">
                  <c:v>0.72</c:v>
                </c:pt>
                <c:pt idx="9">
                  <c:v>0.92150013545003795</c:v>
                </c:pt>
                <c:pt idx="10">
                  <c:v>0.59</c:v>
                </c:pt>
                <c:pt idx="11">
                  <c:v>0.77</c:v>
                </c:pt>
              </c:numCache>
            </c:numRef>
          </c:val>
          <c:extLst>
            <c:ext xmlns:c15="http://schemas.microsoft.com/office/drawing/2012/chart" uri="{02D57815-91ED-43cb-92C2-25804820EDAC}">
              <c15:datalabelsRange>
                <c15:f>Sheet1!$F$2:$F$13</c15:f>
                <c15:dlblRangeCache>
                  <c:ptCount val="12"/>
                  <c:pt idx="0">
                    <c:v>▲</c:v>
                  </c:pt>
                  <c:pt idx="1">
                    <c:v>▲</c:v>
                  </c:pt>
                  <c:pt idx="3">
                    <c:v>▲</c:v>
                  </c:pt>
                  <c:pt idx="4">
                    <c:v>▼</c:v>
                  </c:pt>
                  <c:pt idx="8">
                    <c:v>▼</c:v>
                  </c:pt>
                  <c:pt idx="9">
                    <c:v>▲</c:v>
                  </c:pt>
                  <c:pt idx="10">
                    <c:v>▼</c:v>
                  </c:pt>
                  <c:pt idx="11">
                    <c:v>▲</c:v>
                  </c:pt>
                </c15:dlblRangeCache>
              </c15:datalabelsRange>
            </c:ext>
            <c:ext xmlns:c16="http://schemas.microsoft.com/office/drawing/2014/chart" uri="{C3380CC4-5D6E-409C-BE32-E72D297353CC}">
              <c16:uniqueId val="{0000000A-70DC-49AF-B9BE-93AE7CA29B2C}"/>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05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min val="0"/>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599793839593712E-2"/>
          <c:y val="4.3772205307622727E-2"/>
          <c:w val="0.98740020616040625"/>
          <c:h val="0.73546516819712715"/>
        </c:manualLayout>
      </c:layout>
      <c:lineChart>
        <c:grouping val="standard"/>
        <c:varyColors val="0"/>
        <c:ser>
          <c:idx val="0"/>
          <c:order val="0"/>
          <c:tx>
            <c:strRef>
              <c:f>Sheet1!$B$1</c:f>
              <c:strCache>
                <c:ptCount val="1"/>
                <c:pt idx="0">
                  <c:v>Satisfied</c:v>
                </c:pt>
              </c:strCache>
            </c:strRef>
          </c:tx>
          <c:spPr>
            <a:ln w="28575" cap="rnd">
              <a:solidFill>
                <a:srgbClr val="008039"/>
              </a:solidFill>
              <a:round/>
            </a:ln>
            <a:effectLst/>
          </c:spPr>
          <c:marker>
            <c:symbol val="none"/>
          </c:marker>
          <c:dLbls>
            <c:dLbl>
              <c:idx val="0"/>
              <c:tx>
                <c:rich>
                  <a:bodyPr rot="0" spcFirstLastPara="1" vertOverflow="ellipsis" vert="horz" wrap="square" lIns="38100" tIns="19050" rIns="38100" bIns="19050" anchor="ctr" anchorCtr="1">
                    <a:spAutoFit/>
                  </a:bodyPr>
                  <a:lstStyle/>
                  <a:p>
                    <a:pPr>
                      <a:defRPr sz="1197" b="1" i="0" u="none" strike="noStrike" kern="1200" baseline="0" dirty="0">
                        <a:solidFill>
                          <a:srgbClr val="008039"/>
                        </a:solidFill>
                        <a:latin typeface="+mn-lt"/>
                        <a:ea typeface="+mn-ea"/>
                        <a:cs typeface="+mn-cs"/>
                      </a:defRPr>
                    </a:pPr>
                    <a:fld id="{C327AB4F-94C4-4280-AAE8-37A4824B3431}" type="CELLRANGE">
                      <a:rPr lang="en-US" baseline="0">
                        <a:solidFill>
                          <a:srgbClr val="008039"/>
                        </a:solidFill>
                      </a:rPr>
                      <a:pPr>
                        <a:defRPr b="1" dirty="0">
                          <a:solidFill>
                            <a:srgbClr val="008039"/>
                          </a:solidFill>
                        </a:defRPr>
                      </a:pPr>
                      <a:t>[CELLRANGE]</a:t>
                    </a:fld>
                    <a:r>
                      <a:rPr lang="en-US" baseline="0">
                        <a:solidFill>
                          <a:srgbClr val="008039"/>
                        </a:solidFill>
                      </a:rPr>
                      <a:t> </a:t>
                    </a:r>
                    <a:fld id="{76DC973D-1570-49E2-B8C0-1EE0CB2E3903}" type="VALUE">
                      <a:rPr lang="en-US" baseline="0">
                        <a:solidFill>
                          <a:srgbClr val="008039"/>
                        </a:solidFill>
                      </a:rPr>
                      <a:pPr>
                        <a:defRPr b="1" dirty="0">
                          <a:solidFill>
                            <a:srgbClr val="008039"/>
                          </a:solidFill>
                        </a:defRPr>
                      </a:pPr>
                      <a:t>[VALUE]</a:t>
                    </a:fld>
                    <a:endParaRPr lang="en-US" baseline="0">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dirty="0">
                      <a:solidFill>
                        <a:srgbClr val="008039"/>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529-4969-95D0-BD7CFEB90917}"/>
                </c:ext>
              </c:extLst>
            </c:dLbl>
            <c:dLbl>
              <c:idx val="1"/>
              <c:tx>
                <c:rich>
                  <a:bodyPr/>
                  <a:lstStyle/>
                  <a:p>
                    <a:fld id="{D507F7D2-8B8F-4066-A135-D1C752238801}" type="CELLRANGE">
                      <a:rPr lang="en-US"/>
                      <a:pPr/>
                      <a:t>[CELLRANGE]</a:t>
                    </a:fld>
                    <a:r>
                      <a:rPr lang="en-US" baseline="0"/>
                      <a:t> </a:t>
                    </a:r>
                    <a:fld id="{6F82BDFD-D37E-458C-A766-21520E9A9980}" type="VALUE">
                      <a:rPr lang="en-US" baseline="0"/>
                      <a:pPr/>
                      <a:t>[VALUE]</a:t>
                    </a:fld>
                    <a:endParaRPr lang="en-US" baseline="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529-4969-95D0-BD7CFEB90917}"/>
                </c:ext>
              </c:extLst>
            </c:dLbl>
            <c:dLbl>
              <c:idx val="2"/>
              <c:tx>
                <c:rich>
                  <a:bodyPr/>
                  <a:lstStyle/>
                  <a:p>
                    <a:fld id="{6CDB4D1F-33FD-475B-8C78-7CD68D7C79BF}" type="VALUE">
                      <a:rPr lang="en-US"/>
                      <a:pPr/>
                      <a:t>[VALUE]</a:t>
                    </a:fld>
                    <a:endParaRPr lang="en-GB"/>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529-4969-95D0-BD7CFEB9091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803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2021</c:v>
                </c:pt>
                <c:pt idx="2">
                  <c:v>2026</c:v>
                </c:pt>
              </c:numCache>
            </c:numRef>
          </c:cat>
          <c:val>
            <c:numRef>
              <c:f>Sheet1!$B$2:$B$4</c:f>
              <c:numCache>
                <c:formatCode>0%</c:formatCode>
                <c:ptCount val="3"/>
                <c:pt idx="0">
                  <c:v>0.66</c:v>
                </c:pt>
                <c:pt idx="1">
                  <c:v>0.72</c:v>
                </c:pt>
                <c:pt idx="2">
                  <c:v>0.77</c:v>
                </c:pt>
              </c:numCache>
            </c:numRef>
          </c:val>
          <c:smooth val="0"/>
          <c:extLst>
            <c:ext xmlns:c15="http://schemas.microsoft.com/office/drawing/2012/chart" uri="{02D57815-91ED-43cb-92C2-25804820EDAC}">
              <c15:datalabelsRange>
                <c15:f>Sheet1!$G$2:$G$3</c15:f>
                <c15:dlblRangeCache>
                  <c:ptCount val="2"/>
                </c15:dlblRangeCache>
              </c15:datalabelsRange>
            </c:ext>
            <c:ext xmlns:c16="http://schemas.microsoft.com/office/drawing/2014/chart" uri="{C3380CC4-5D6E-409C-BE32-E72D297353CC}">
              <c16:uniqueId val="{00000000-C246-4612-B9AB-92AAE9F2838A}"/>
            </c:ext>
          </c:extLst>
        </c:ser>
        <c:ser>
          <c:idx val="1"/>
          <c:order val="1"/>
          <c:tx>
            <c:strRef>
              <c:f>Sheet1!$C$1</c:f>
              <c:strCache>
                <c:ptCount val="1"/>
                <c:pt idx="0">
                  <c:v>Neither</c:v>
                </c:pt>
              </c:strCache>
            </c:strRef>
          </c:tx>
          <c:spPr>
            <a:ln w="28575" cap="rnd">
              <a:solidFill>
                <a:srgbClr val="FFC000"/>
              </a:solidFill>
              <a:prstDash val="dash"/>
              <a:round/>
            </a:ln>
            <a:effectLst/>
          </c:spPr>
          <c:marker>
            <c:symbol val="none"/>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529-4969-95D0-BD7CFEB90917}"/>
                </c:ext>
              </c:extLst>
            </c:dLbl>
            <c:dLbl>
              <c:idx val="2"/>
              <c:layout>
                <c:manualLayout>
                  <c:x val="-5.9082219635023615E-2"/>
                  <c:y val="-5.56952407244627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B7-4BF7-AA9B-B4C96883709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C000"/>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2021</c:v>
                </c:pt>
                <c:pt idx="2">
                  <c:v>2026</c:v>
                </c:pt>
              </c:numCache>
            </c:numRef>
          </c:cat>
          <c:val>
            <c:numRef>
              <c:f>Sheet1!$C$2:$C$4</c:f>
              <c:numCache>
                <c:formatCode>0%</c:formatCode>
                <c:ptCount val="3"/>
                <c:pt idx="0">
                  <c:v>0.18</c:v>
                </c:pt>
                <c:pt idx="1">
                  <c:v>0.2</c:v>
                </c:pt>
                <c:pt idx="2">
                  <c:v>0.15</c:v>
                </c:pt>
              </c:numCache>
            </c:numRef>
          </c:val>
          <c:smooth val="0"/>
          <c:extLst>
            <c:ext xmlns:c16="http://schemas.microsoft.com/office/drawing/2014/chart" uri="{C3380CC4-5D6E-409C-BE32-E72D297353CC}">
              <c16:uniqueId val="{00000001-C246-4612-B9AB-92AAE9F2838A}"/>
            </c:ext>
          </c:extLst>
        </c:ser>
        <c:ser>
          <c:idx val="2"/>
          <c:order val="2"/>
          <c:tx>
            <c:strRef>
              <c:f>Sheet1!$D$1</c:f>
              <c:strCache>
                <c:ptCount val="1"/>
                <c:pt idx="0">
                  <c:v>Dissatisfied</c:v>
                </c:pt>
              </c:strCache>
            </c:strRef>
          </c:tx>
          <c:spPr>
            <a:ln w="28575" cap="rnd" cmpd="sng">
              <a:solidFill>
                <a:srgbClr val="FF0000"/>
              </a:solidFill>
              <a:prstDash val="sysDot"/>
              <a:round/>
            </a:ln>
            <a:effectLst/>
          </c:spPr>
          <c:marker>
            <c:symbol val="none"/>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508-4D9F-B0D3-67B7B14358CC}"/>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C00000"/>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2021</c:v>
                </c:pt>
                <c:pt idx="2">
                  <c:v>2026</c:v>
                </c:pt>
              </c:numCache>
            </c:numRef>
          </c:cat>
          <c:val>
            <c:numRef>
              <c:f>Sheet1!$D$2:$D$4</c:f>
              <c:numCache>
                <c:formatCode>0%</c:formatCode>
                <c:ptCount val="3"/>
                <c:pt idx="0">
                  <c:v>0.16</c:v>
                </c:pt>
                <c:pt idx="1">
                  <c:v>0.06</c:v>
                </c:pt>
                <c:pt idx="2">
                  <c:v>7.0000000000000007E-2</c:v>
                </c:pt>
              </c:numCache>
            </c:numRef>
          </c:val>
          <c:smooth val="0"/>
          <c:extLst>
            <c:ext xmlns:c16="http://schemas.microsoft.com/office/drawing/2014/chart" uri="{C3380CC4-5D6E-409C-BE32-E72D297353CC}">
              <c16:uniqueId val="{00000002-C246-4612-B9AB-92AAE9F2838A}"/>
            </c:ext>
          </c:extLst>
        </c:ser>
        <c:dLbls>
          <c:showLegendKey val="0"/>
          <c:showVal val="0"/>
          <c:showCatName val="0"/>
          <c:showSerName val="0"/>
          <c:showPercent val="0"/>
          <c:showBubbleSize val="0"/>
        </c:dLbls>
        <c:smooth val="0"/>
        <c:axId val="1584710640"/>
        <c:axId val="1584692880"/>
      </c:lineChart>
      <c:catAx>
        <c:axId val="158471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584692880"/>
        <c:crosses val="autoZero"/>
        <c:auto val="1"/>
        <c:lblAlgn val="ctr"/>
        <c:lblOffset val="100"/>
        <c:noMultiLvlLbl val="0"/>
      </c:catAx>
      <c:valAx>
        <c:axId val="1584692880"/>
        <c:scaling>
          <c:orientation val="minMax"/>
        </c:scaling>
        <c:delete val="1"/>
        <c:axPos val="l"/>
        <c:numFmt formatCode="0%" sourceLinked="1"/>
        <c:majorTickMark val="none"/>
        <c:minorTickMark val="none"/>
        <c:tickLblPos val="nextTo"/>
        <c:crossAx val="158471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094520722131124"/>
          <c:y val="7.5499403287196459E-3"/>
          <c:w val="0.60897878086572832"/>
          <c:h val="0.9685854116723861"/>
        </c:manualLayout>
      </c:layout>
      <c:barChart>
        <c:barDir val="bar"/>
        <c:grouping val="clustered"/>
        <c:varyColors val="0"/>
        <c:ser>
          <c:idx val="0"/>
          <c:order val="0"/>
          <c:spPr>
            <a:solidFill>
              <a:schemeClr val="tx1"/>
            </a:solidFill>
            <a:ln>
              <a:noFill/>
            </a:ln>
            <a:effectLst/>
          </c:spPr>
          <c:invertIfNegative val="0"/>
          <c:dPt>
            <c:idx val="2"/>
            <c:invertIfNegative val="0"/>
            <c:bubble3D val="0"/>
            <c:spPr>
              <a:solidFill>
                <a:schemeClr val="accent3"/>
              </a:solidFill>
              <a:ln>
                <a:noFill/>
              </a:ln>
              <a:effectLst/>
            </c:spPr>
            <c:extLst>
              <c:ext xmlns:c16="http://schemas.microsoft.com/office/drawing/2014/chart" uri="{C3380CC4-5D6E-409C-BE32-E72D297353CC}">
                <c16:uniqueId val="{00000002-D8DC-4B23-AFC5-FF5184BE2116}"/>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6-D8DC-4B23-AFC5-FF5184BE2116}"/>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Merton</c:v>
                </c:pt>
                <c:pt idx="1">
                  <c:v>Ealing</c:v>
                </c:pt>
                <c:pt idx="2">
                  <c:v>Brent</c:v>
                </c:pt>
                <c:pt idx="3">
                  <c:v>Sutton</c:v>
                </c:pt>
                <c:pt idx="4">
                  <c:v>Kensington and Chelsea</c:v>
                </c:pt>
                <c:pt idx="5">
                  <c:v>Tower Hamlets</c:v>
                </c:pt>
                <c:pt idx="6">
                  <c:v>LGA (national benchmark)</c:v>
                </c:pt>
                <c:pt idx="7">
                  <c:v>Croydon</c:v>
                </c:pt>
              </c:strCache>
            </c:strRef>
          </c:cat>
          <c:val>
            <c:numRef>
              <c:f>Sheet1!$B$2:$B$9</c:f>
              <c:numCache>
                <c:formatCode>0%</c:formatCode>
                <c:ptCount val="8"/>
                <c:pt idx="0">
                  <c:v>0.82</c:v>
                </c:pt>
                <c:pt idx="1">
                  <c:v>0.8</c:v>
                </c:pt>
                <c:pt idx="2">
                  <c:v>0.77</c:v>
                </c:pt>
                <c:pt idx="3">
                  <c:v>0.74</c:v>
                </c:pt>
                <c:pt idx="4">
                  <c:v>0.71</c:v>
                </c:pt>
                <c:pt idx="5">
                  <c:v>0.69</c:v>
                </c:pt>
                <c:pt idx="6">
                  <c:v>0.51</c:v>
                </c:pt>
                <c:pt idx="7">
                  <c:v>0.44</c:v>
                </c:pt>
              </c:numCache>
            </c:numRef>
          </c:val>
          <c:extLst>
            <c:ext xmlns:c16="http://schemas.microsoft.com/office/drawing/2014/chart" uri="{C3380CC4-5D6E-409C-BE32-E72D297353CC}">
              <c16:uniqueId val="{0000000A-D8DC-4B23-AFC5-FF5184BE2116}"/>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05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min val="0"/>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91797703451436"/>
          <c:y val="0"/>
          <c:w val="0.54769424067942318"/>
          <c:h val="1"/>
        </c:manualLayout>
      </c:layout>
      <c:barChart>
        <c:barDir val="bar"/>
        <c:grouping val="clustered"/>
        <c:varyColors val="0"/>
        <c:ser>
          <c:idx val="0"/>
          <c:order val="0"/>
          <c:tx>
            <c:strRef>
              <c:f>Sheet1!$B$1</c:f>
              <c:strCache>
                <c:ptCount val="1"/>
                <c:pt idx="0">
                  <c:v>2025</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5-9928-46EE-81E9-8CD66E609066}"/>
              </c:ext>
            </c:extLst>
          </c:dPt>
          <c:dPt>
            <c:idx val="1"/>
            <c:invertIfNegative val="0"/>
            <c:bubble3D val="0"/>
            <c:spPr>
              <a:solidFill>
                <a:srgbClr val="FFC000"/>
              </a:solidFill>
              <a:ln>
                <a:noFill/>
              </a:ln>
              <a:effectLst/>
            </c:spPr>
            <c:extLst>
              <c:ext xmlns:c16="http://schemas.microsoft.com/office/drawing/2014/chart" uri="{C3380CC4-5D6E-409C-BE32-E72D297353CC}">
                <c16:uniqueId val="{00000004-9928-46EE-81E9-8CD66E609066}"/>
              </c:ext>
            </c:extLst>
          </c:dPt>
          <c:dPt>
            <c:idx val="2"/>
            <c:invertIfNegative val="0"/>
            <c:bubble3D val="0"/>
            <c:spPr>
              <a:solidFill>
                <a:srgbClr val="C00000"/>
              </a:solidFill>
              <a:ln>
                <a:noFill/>
              </a:ln>
              <a:effectLst/>
            </c:spPr>
            <c:extLst>
              <c:ext xmlns:c16="http://schemas.microsoft.com/office/drawing/2014/chart" uri="{C3380CC4-5D6E-409C-BE32-E72D297353CC}">
                <c16:uniqueId val="{00000003-9928-46EE-81E9-8CD66E609066}"/>
              </c:ext>
            </c:extLst>
          </c:dPt>
          <c:dPt>
            <c:idx val="3"/>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2-9928-46EE-81E9-8CD66E60906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928-46EE-81E9-8CD66E60906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9928-46EE-81E9-8CD66E60906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928-46EE-81E9-8CD66E609066}"/>
                </c:ext>
              </c:extLst>
            </c:dLbl>
            <c:dLbl>
              <c:idx val="3"/>
              <c:tx>
                <c:rich>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r>
                      <a:rPr lang="en-US"/>
                      <a:t>2%</a:t>
                    </a: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Got Better</c:v>
                </c:pt>
                <c:pt idx="1">
                  <c:v>Stayed the same</c:v>
                </c:pt>
                <c:pt idx="2">
                  <c:v>Got worse</c:v>
                </c:pt>
                <c:pt idx="3">
                  <c:v>Don't know</c:v>
                </c:pt>
              </c:strCache>
            </c:strRef>
          </c:cat>
          <c:val>
            <c:numRef>
              <c:f>Sheet1!$B$2:$B$5</c:f>
              <c:numCache>
                <c:formatCode>0%</c:formatCode>
                <c:ptCount val="4"/>
                <c:pt idx="0">
                  <c:v>0.15083458527269639</c:v>
                </c:pt>
                <c:pt idx="1">
                  <c:v>0.73309553618416845</c:v>
                </c:pt>
                <c:pt idx="2">
                  <c:v>9.6862334336211831E-2</c:v>
                </c:pt>
                <c:pt idx="3">
                  <c:v>0.02</c:v>
                </c:pt>
              </c:numCache>
            </c:numRef>
          </c:val>
          <c:extLst>
            <c:ext xmlns:c16="http://schemas.microsoft.com/office/drawing/2014/chart" uri="{C3380CC4-5D6E-409C-BE32-E72D297353CC}">
              <c16:uniqueId val="{00000000-E84B-4617-98EB-07875031613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328719041228309"/>
          <c:y val="1.3615590167697679E-2"/>
          <c:w val="0.55671280958771696"/>
          <c:h val="0.98638456569001254"/>
        </c:manualLayout>
      </c:layout>
      <c:barChart>
        <c:barDir val="bar"/>
        <c:grouping val="clustered"/>
        <c:varyColors val="0"/>
        <c:ser>
          <c:idx val="0"/>
          <c:order val="0"/>
          <c:spPr>
            <a:solidFill>
              <a:srgbClr val="C00000"/>
            </a:solidFill>
            <a:ln>
              <a:noFill/>
            </a:ln>
            <a:effectLst/>
          </c:spPr>
          <c:invertIfNegative val="0"/>
          <c:dLbls>
            <c:dLbl>
              <c:idx val="0"/>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107-4BB7-88F6-CA571E5FE2BE}"/>
                </c:ext>
              </c:extLst>
            </c:dLbl>
            <c:dLbl>
              <c:idx val="1"/>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7107-4BB7-88F6-CA571E5FE2BE}"/>
                </c:ext>
              </c:extLst>
            </c:dLbl>
            <c:dLbl>
              <c:idx val="2"/>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107-4BB7-88F6-CA571E5FE2BE}"/>
                </c:ext>
              </c:extLst>
            </c:dLbl>
            <c:dLbl>
              <c:idx val="3"/>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34B00EF3-30E3-4670-B970-A990241DA9E7}" type="VALUE">
                      <a:rPr lang="en-US" smtClean="0">
                        <a:solidFill>
                          <a:srgbClr val="C00000"/>
                        </a:solidFill>
                      </a:rPr>
                      <a:pPr>
                        <a:defRPr b="1">
                          <a:solidFill>
                            <a:srgbClr val="C00000"/>
                          </a:solidFill>
                        </a:defRPr>
                      </a:pPr>
                      <a:t>[VALUE]</a:t>
                    </a:fld>
                    <a:r>
                      <a:rPr lang="en-US" baseline="0">
                        <a:solidFill>
                          <a:srgbClr val="C00000"/>
                        </a:solidFill>
                      </a:rPr>
                      <a:t> </a:t>
                    </a:r>
                    <a:fld id="{DD09B07C-7753-4053-888C-6380C85230B7}" type="CELLRANGE">
                      <a:rPr lang="en-US" baseline="0" smtClean="0">
                        <a:solidFill>
                          <a:srgbClr val="C00000"/>
                        </a:solidFill>
                      </a:rPr>
                      <a:pPr>
                        <a:defRPr b="1">
                          <a:solidFill>
                            <a:srgbClr val="C00000"/>
                          </a:solidFill>
                        </a:defRPr>
                      </a:pPr>
                      <a:t>[CELLRANGE]</a:t>
                    </a:fld>
                    <a:endParaRPr lang="en-US" baseline="0">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107-4BB7-88F6-CA571E5FE2BE}"/>
                </c:ext>
              </c:extLst>
            </c:dLbl>
            <c:dLbl>
              <c:idx val="4"/>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7107-4BB7-88F6-CA571E5FE2BE}"/>
                </c:ext>
              </c:extLst>
            </c:dLbl>
            <c:dLbl>
              <c:idx val="5"/>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7107-4BB7-88F6-CA571E5FE2BE}"/>
                </c:ext>
              </c:extLst>
            </c:dLbl>
            <c:dLbl>
              <c:idx val="6"/>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7107-4BB7-88F6-CA571E5FE2BE}"/>
                </c:ext>
              </c:extLst>
            </c:dLbl>
            <c:dLbl>
              <c:idx val="7"/>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7107-4BB7-88F6-CA571E5FE2BE}"/>
                </c:ext>
              </c:extLst>
            </c:dLbl>
            <c:dLbl>
              <c:idx val="8"/>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7107-4BB7-88F6-CA571E5FE2BE}"/>
                </c:ext>
              </c:extLst>
            </c:dLbl>
            <c:dLbl>
              <c:idx val="9"/>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432D7172-DFA9-47E2-96F1-01A163144A0F}" type="VALUE">
                      <a:rPr lang="en-US" smtClean="0">
                        <a:solidFill>
                          <a:srgbClr val="C00000"/>
                        </a:solidFill>
                      </a:rPr>
                      <a:pPr>
                        <a:defRPr b="1">
                          <a:solidFill>
                            <a:srgbClr val="C00000"/>
                          </a:solidFill>
                        </a:defRPr>
                      </a:pPr>
                      <a:t>[VALUE]</a:t>
                    </a:fld>
                    <a:r>
                      <a:rPr lang="en-US" baseline="0">
                        <a:solidFill>
                          <a:srgbClr val="C00000"/>
                        </a:solidFill>
                      </a:rPr>
                      <a:t> </a:t>
                    </a:r>
                    <a:fld id="{F25D19E4-AFA7-432A-B49A-368768754E8A}" type="CELLRANGE">
                      <a:rPr lang="en-US" baseline="0" smtClean="0">
                        <a:solidFill>
                          <a:srgbClr val="C00000"/>
                        </a:solidFill>
                      </a:rPr>
                      <a:pPr>
                        <a:defRPr b="1">
                          <a:solidFill>
                            <a:srgbClr val="C00000"/>
                          </a:solidFill>
                        </a:defRPr>
                      </a:pPr>
                      <a:t>[CELLRANGE]</a:t>
                    </a:fld>
                    <a:endParaRPr lang="en-US" baseline="0">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ED1-40E4-8066-CAC140A3D700}"/>
                </c:ext>
              </c:extLst>
            </c:dLbl>
            <c:dLbl>
              <c:idx val="10"/>
              <c:tx>
                <c:rich>
                  <a:bodyPr/>
                  <a:lstStyle/>
                  <a:p>
                    <a:fld id="{85CACF4E-B446-4500-8F69-D610BAD330E9}"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96F-4EBA-A82D-6932B84D6194}"/>
                </c:ext>
              </c:extLst>
            </c:dLbl>
            <c:dLbl>
              <c:idx val="11"/>
              <c:tx>
                <c:rich>
                  <a:bodyPr/>
                  <a:lstStyle/>
                  <a:p>
                    <a:fld id="{9954DC2C-C27F-4EF6-A48F-E61EA95AE204}" type="VALUE">
                      <a:rPr lang="en-US" b="1" smtClean="0">
                        <a:solidFill>
                          <a:schemeClr val="tx1"/>
                        </a:solidFill>
                      </a:rPr>
                      <a:pPr/>
                      <a:t>[VALUE]</a:t>
                    </a:fld>
                    <a:r>
                      <a:rPr lang="en-US" b="1" baseline="0">
                        <a:solidFill>
                          <a:schemeClr val="tx1"/>
                        </a:solidFill>
                      </a:rPr>
                      <a:t> </a:t>
                    </a:r>
                    <a:fld id="{212D4260-0581-457F-BDCD-A28516EC75DD}" type="CELLRANGE">
                      <a:rPr lang="en-US" b="1" baseline="0" smtClean="0">
                        <a:solidFill>
                          <a:schemeClr val="tx1"/>
                        </a:solidFill>
                      </a:rPr>
                      <a:pPr/>
                      <a:t>[CELLRANGE]</a:t>
                    </a:fld>
                    <a:endParaRPr lang="en-US" b="1" baseline="0">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7107-4BB7-88F6-CA571E5FE2BE}"/>
                </c:ext>
              </c:extLst>
            </c:dLbl>
            <c:spPr>
              <a:noFill/>
              <a:ln>
                <a:noFill/>
                <a:prstDash val="solid"/>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Satisified with council</c:v>
                </c:pt>
                <c:pt idx="1">
                  <c:v>Dissatisfied with council</c:v>
                </c:pt>
                <c:pt idx="2">
                  <c:v>Feel safe after dark</c:v>
                </c:pt>
                <c:pt idx="3">
                  <c:v>Feel unsafe after dark</c:v>
                </c:pt>
                <c:pt idx="4">
                  <c:v>ABC1</c:v>
                </c:pt>
                <c:pt idx="5">
                  <c:v>C2DE</c:v>
                </c:pt>
                <c:pt idx="6">
                  <c:v>White</c:v>
                </c:pt>
                <c:pt idx="7">
                  <c:v>Mixed or Multiple Ethnic Groups</c:v>
                </c:pt>
                <c:pt idx="8">
                  <c:v>Asian/Asian British</c:v>
                </c:pt>
                <c:pt idx="9">
                  <c:v>Black or Black British</c:v>
                </c:pt>
                <c:pt idx="10">
                  <c:v>Other Ethnic Group </c:v>
                </c:pt>
              </c:strCache>
            </c:strRef>
          </c:cat>
          <c:val>
            <c:numRef>
              <c:f>Sheet1!$B$2:$B$12</c:f>
              <c:numCache>
                <c:formatCode>0%</c:formatCode>
                <c:ptCount val="11"/>
                <c:pt idx="0">
                  <c:v>3.62884759402511E-2</c:v>
                </c:pt>
                <c:pt idx="1">
                  <c:v>0.56151313079493503</c:v>
                </c:pt>
                <c:pt idx="2">
                  <c:v>7.5603687787722501E-2</c:v>
                </c:pt>
                <c:pt idx="3">
                  <c:v>0.215646864068224</c:v>
                </c:pt>
                <c:pt idx="4">
                  <c:v>9.4969483516860298E-2</c:v>
                </c:pt>
                <c:pt idx="5">
                  <c:v>9.6911070367973098E-2</c:v>
                </c:pt>
                <c:pt idx="6">
                  <c:v>0.106169541844489</c:v>
                </c:pt>
                <c:pt idx="7">
                  <c:v>7.0316976025800698E-2</c:v>
                </c:pt>
                <c:pt idx="8">
                  <c:v>7.8012327360952802E-2</c:v>
                </c:pt>
                <c:pt idx="9">
                  <c:v>0.122410097817441</c:v>
                </c:pt>
                <c:pt idx="10">
                  <c:v>3.8738529580470499E-2</c:v>
                </c:pt>
              </c:numCache>
            </c:numRef>
          </c:val>
          <c:extLst>
            <c:ext xmlns:c15="http://schemas.microsoft.com/office/drawing/2012/chart" uri="{02D57815-91ED-43cb-92C2-25804820EDAC}">
              <c15:datalabelsRange>
                <c15:f>Sheet1!$F$2:$F$12</c15:f>
                <c15:dlblRangeCache>
                  <c:ptCount val="11"/>
                  <c:pt idx="0">
                    <c:v>▼</c:v>
                  </c:pt>
                  <c:pt idx="1">
                    <c:v>▲</c:v>
                  </c:pt>
                  <c:pt idx="2">
                    <c:v>▼</c:v>
                  </c:pt>
                  <c:pt idx="3">
                    <c:v>▲</c:v>
                  </c:pt>
                  <c:pt idx="8">
                    <c:v>▼</c:v>
                  </c:pt>
                  <c:pt idx="9">
                    <c:v>▲</c:v>
                  </c:pt>
                </c15:dlblRangeCache>
              </c15:datalabelsRange>
            </c:ext>
            <c:ext xmlns:c16="http://schemas.microsoft.com/office/drawing/2014/chart" uri="{C3380CC4-5D6E-409C-BE32-E72D297353CC}">
              <c16:uniqueId val="{0000000C-7107-4BB7-88F6-CA571E5FE2BE}"/>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05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min val="0"/>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835731611980649"/>
          <c:y val="3.127178310849054E-2"/>
          <c:w val="0.67491976026067235"/>
          <c:h val="0.8366851646768213"/>
        </c:manualLayout>
      </c:layout>
      <c:barChart>
        <c:barDir val="bar"/>
        <c:grouping val="percentStacked"/>
        <c:varyColors val="0"/>
        <c:ser>
          <c:idx val="0"/>
          <c:order val="0"/>
          <c:tx>
            <c:strRef>
              <c:f>Sheet1!$B$1</c:f>
              <c:strCache>
                <c:ptCount val="1"/>
                <c:pt idx="0">
                  <c:v>Strongly agree</c:v>
                </c:pt>
              </c:strCache>
            </c:strRef>
          </c:tx>
          <c:spPr>
            <a:solidFill>
              <a:srgbClr val="008039"/>
            </a:solidFill>
            <a:ln>
              <a:solidFill>
                <a:schemeClr val="accent1"/>
              </a:solidFill>
            </a:ln>
            <a:effectLst/>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The Council keeps its promises to local people </c:v>
                </c:pt>
                <c:pt idx="1">
                  <c:v>Brent Council provides value for money*</c:v>
                </c:pt>
                <c:pt idx="2">
                  <c:v>The Council does a good job for people like me </c:v>
                </c:pt>
                <c:pt idx="3">
                  <c:v>The Council is helpful when you need it </c:v>
                </c:pt>
                <c:pt idx="4">
                  <c:v>The Council makes it easier for me to be environmentally friendly*</c:v>
                </c:pt>
                <c:pt idx="5">
                  <c:v>It is easy to contact the Council when you need to*</c:v>
                </c:pt>
              </c:strCache>
            </c:strRef>
          </c:cat>
          <c:val>
            <c:numRef>
              <c:f>Sheet1!$B$2:$B$7</c:f>
              <c:numCache>
                <c:formatCode>0%</c:formatCode>
                <c:ptCount val="6"/>
                <c:pt idx="0">
                  <c:v>8.1196018600140002E-2</c:v>
                </c:pt>
                <c:pt idx="1">
                  <c:v>9.0076268013409552E-2</c:v>
                </c:pt>
                <c:pt idx="2">
                  <c:v>0.10783214898412799</c:v>
                </c:pt>
                <c:pt idx="3">
                  <c:v>0.11524309436041874</c:v>
                </c:pt>
                <c:pt idx="4">
                  <c:v>0.11760712956730526</c:v>
                </c:pt>
                <c:pt idx="5">
                  <c:v>0.12558140765976702</c:v>
                </c:pt>
              </c:numCache>
            </c:numRef>
          </c:val>
          <c:extLst>
            <c:ext xmlns:c16="http://schemas.microsoft.com/office/drawing/2014/chart" uri="{C3380CC4-5D6E-409C-BE32-E72D297353CC}">
              <c16:uniqueId val="{00000000-4E4E-4124-AC73-E4FD88253CB3}"/>
            </c:ext>
          </c:extLst>
        </c:ser>
        <c:ser>
          <c:idx val="1"/>
          <c:order val="1"/>
          <c:tx>
            <c:strRef>
              <c:f>Sheet1!$C$1</c:f>
              <c:strCache>
                <c:ptCount val="1"/>
                <c:pt idx="0">
                  <c:v>Tend to agree</c:v>
                </c:pt>
              </c:strCache>
            </c:strRef>
          </c:tx>
          <c:spPr>
            <a:solidFill>
              <a:srgbClr val="92D050"/>
            </a:solidFill>
            <a:ln>
              <a:solidFill>
                <a:schemeClr val="accent1"/>
              </a:solidFill>
            </a:ln>
            <a:effectLst/>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The Council keeps its promises to local people </c:v>
                </c:pt>
                <c:pt idx="1">
                  <c:v>Brent Council provides value for money*</c:v>
                </c:pt>
                <c:pt idx="2">
                  <c:v>The Council does a good job for people like me </c:v>
                </c:pt>
                <c:pt idx="3">
                  <c:v>The Council is helpful when you need it </c:v>
                </c:pt>
                <c:pt idx="4">
                  <c:v>The Council makes it easier for me to be environmentally friendly*</c:v>
                </c:pt>
                <c:pt idx="5">
                  <c:v>It is easy to contact the Council when you need to*</c:v>
                </c:pt>
              </c:strCache>
            </c:strRef>
          </c:cat>
          <c:val>
            <c:numRef>
              <c:f>Sheet1!$C$2:$C$7</c:f>
              <c:numCache>
                <c:formatCode>0%</c:formatCode>
                <c:ptCount val="6"/>
                <c:pt idx="0">
                  <c:v>0.44937354502778093</c:v>
                </c:pt>
                <c:pt idx="1">
                  <c:v>0.46516955174515351</c:v>
                </c:pt>
                <c:pt idx="2">
                  <c:v>0.48197752709344316</c:v>
                </c:pt>
                <c:pt idx="3">
                  <c:v>0.54422031547532213</c:v>
                </c:pt>
                <c:pt idx="4">
                  <c:v>0.56524601210461189</c:v>
                </c:pt>
                <c:pt idx="5">
                  <c:v>0.50547890275944607</c:v>
                </c:pt>
              </c:numCache>
            </c:numRef>
          </c:val>
          <c:extLst>
            <c:ext xmlns:c16="http://schemas.microsoft.com/office/drawing/2014/chart" uri="{C3380CC4-5D6E-409C-BE32-E72D297353CC}">
              <c16:uniqueId val="{00000001-4E4E-4124-AC73-E4FD88253CB3}"/>
            </c:ext>
          </c:extLst>
        </c:ser>
        <c:ser>
          <c:idx val="2"/>
          <c:order val="2"/>
          <c:tx>
            <c:strRef>
              <c:f>Sheet1!$D$1</c:f>
              <c:strCache>
                <c:ptCount val="1"/>
                <c:pt idx="0">
                  <c:v>Neither agree nor disagree</c:v>
                </c:pt>
              </c:strCache>
            </c:strRef>
          </c:tx>
          <c:spPr>
            <a:pattFill prst="pct90">
              <a:fgClr>
                <a:srgbClr val="FFC000"/>
              </a:fgClr>
              <a:bgClr>
                <a:schemeClr val="bg1"/>
              </a:bgClr>
            </a:pattFill>
            <a:ln>
              <a:solidFill>
                <a:schemeClr val="accent1"/>
              </a:solidFill>
            </a:ln>
            <a:effectLst/>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The Council keeps its promises to local people </c:v>
                </c:pt>
                <c:pt idx="1">
                  <c:v>Brent Council provides value for money*</c:v>
                </c:pt>
                <c:pt idx="2">
                  <c:v>The Council does a good job for people like me </c:v>
                </c:pt>
                <c:pt idx="3">
                  <c:v>The Council is helpful when you need it </c:v>
                </c:pt>
                <c:pt idx="4">
                  <c:v>The Council makes it easier for me to be environmentally friendly*</c:v>
                </c:pt>
                <c:pt idx="5">
                  <c:v>It is easy to contact the Council when you need to*</c:v>
                </c:pt>
              </c:strCache>
            </c:strRef>
          </c:cat>
          <c:val>
            <c:numRef>
              <c:f>Sheet1!$D$2:$D$7</c:f>
              <c:numCache>
                <c:formatCode>0%</c:formatCode>
                <c:ptCount val="6"/>
                <c:pt idx="0">
                  <c:v>0.28659099957538886</c:v>
                </c:pt>
                <c:pt idx="1">
                  <c:v>0.23729060866537061</c:v>
                </c:pt>
                <c:pt idx="2">
                  <c:v>0.25886184164442588</c:v>
                </c:pt>
                <c:pt idx="3">
                  <c:v>0.21848155968904887</c:v>
                </c:pt>
                <c:pt idx="4">
                  <c:v>0.22709648588888254</c:v>
                </c:pt>
                <c:pt idx="5">
                  <c:v>0.23028026909715135</c:v>
                </c:pt>
              </c:numCache>
            </c:numRef>
          </c:val>
          <c:extLst>
            <c:ext xmlns:c16="http://schemas.microsoft.com/office/drawing/2014/chart" uri="{C3380CC4-5D6E-409C-BE32-E72D297353CC}">
              <c16:uniqueId val="{00000002-4E4E-4124-AC73-E4FD88253CB3}"/>
            </c:ext>
          </c:extLst>
        </c:ser>
        <c:ser>
          <c:idx val="3"/>
          <c:order val="3"/>
          <c:tx>
            <c:strRef>
              <c:f>Sheet1!$E$1</c:f>
              <c:strCache>
                <c:ptCount val="1"/>
                <c:pt idx="0">
                  <c:v>Tend to disagree</c:v>
                </c:pt>
              </c:strCache>
            </c:strRef>
          </c:tx>
          <c:spPr>
            <a:solidFill>
              <a:srgbClr val="FF0000"/>
            </a:solidFill>
            <a:ln>
              <a:solidFill>
                <a:schemeClr val="accent1"/>
              </a:solidFill>
            </a:ln>
            <a:effectLst/>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The Council keeps its promises to local people </c:v>
                </c:pt>
                <c:pt idx="1">
                  <c:v>Brent Council provides value for money*</c:v>
                </c:pt>
                <c:pt idx="2">
                  <c:v>The Council does a good job for people like me </c:v>
                </c:pt>
                <c:pt idx="3">
                  <c:v>The Council is helpful when you need it </c:v>
                </c:pt>
                <c:pt idx="4">
                  <c:v>The Council makes it easier for me to be environmentally friendly*</c:v>
                </c:pt>
                <c:pt idx="5">
                  <c:v>It is easy to contact the Council when you need to*</c:v>
                </c:pt>
              </c:strCache>
            </c:strRef>
          </c:cat>
          <c:val>
            <c:numRef>
              <c:f>Sheet1!$E$2:$E$7</c:f>
              <c:numCache>
                <c:formatCode>0%</c:formatCode>
                <c:ptCount val="6"/>
                <c:pt idx="0">
                  <c:v>9.2078342628360232E-2</c:v>
                </c:pt>
                <c:pt idx="1">
                  <c:v>0.14377297654587393</c:v>
                </c:pt>
                <c:pt idx="2">
                  <c:v>9.9871906916090575E-2</c:v>
                </c:pt>
                <c:pt idx="3">
                  <c:v>6.5870183924467293E-2</c:v>
                </c:pt>
                <c:pt idx="4">
                  <c:v>4.8173560420936144E-2</c:v>
                </c:pt>
                <c:pt idx="5">
                  <c:v>7.7879820653672369E-2</c:v>
                </c:pt>
              </c:numCache>
            </c:numRef>
          </c:val>
          <c:extLst>
            <c:ext xmlns:c16="http://schemas.microsoft.com/office/drawing/2014/chart" uri="{C3380CC4-5D6E-409C-BE32-E72D297353CC}">
              <c16:uniqueId val="{00000010-4E4E-4124-AC73-E4FD88253CB3}"/>
            </c:ext>
          </c:extLst>
        </c:ser>
        <c:ser>
          <c:idx val="4"/>
          <c:order val="4"/>
          <c:tx>
            <c:strRef>
              <c:f>Sheet1!$F$1</c:f>
              <c:strCache>
                <c:ptCount val="1"/>
                <c:pt idx="0">
                  <c:v>Strongly disagree</c:v>
                </c:pt>
              </c:strCache>
            </c:strRef>
          </c:tx>
          <c:spPr>
            <a:solidFill>
              <a:srgbClr val="C00000"/>
            </a:solidFill>
            <a:ln>
              <a:solidFill>
                <a:schemeClr val="accent1"/>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D0D5-4509-B4BF-153D6E7924FF}"/>
                </c:ext>
              </c:extLst>
            </c:dLbl>
            <c:dLbl>
              <c:idx val="1"/>
              <c:layout>
                <c:manualLayout>
                  <c:x val="0"/>
                  <c:y val="1.606652502823027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0D5-4509-B4BF-153D6E7924FF}"/>
                </c:ext>
              </c:extLst>
            </c:dLbl>
            <c:dLbl>
              <c:idx val="2"/>
              <c:delete val="1"/>
              <c:extLst>
                <c:ext xmlns:c15="http://schemas.microsoft.com/office/drawing/2012/chart" uri="{CE6537A1-D6FC-4f65-9D91-7224C49458BB}"/>
                <c:ext xmlns:c16="http://schemas.microsoft.com/office/drawing/2014/chart" uri="{C3380CC4-5D6E-409C-BE32-E72D297353CC}">
                  <c16:uniqueId val="{00000000-D0D5-4509-B4BF-153D6E7924FF}"/>
                </c:ext>
              </c:extLst>
            </c:dLbl>
            <c:dLbl>
              <c:idx val="3"/>
              <c:delete val="1"/>
              <c:extLst>
                <c:ext xmlns:c15="http://schemas.microsoft.com/office/drawing/2012/chart" uri="{CE6537A1-D6FC-4f65-9D91-7224C49458BB}"/>
                <c:ext xmlns:c16="http://schemas.microsoft.com/office/drawing/2014/chart" uri="{C3380CC4-5D6E-409C-BE32-E72D297353CC}">
                  <c16:uniqueId val="{00000001-D0D5-4509-B4BF-153D6E7924FF}"/>
                </c:ext>
              </c:extLst>
            </c:dLbl>
            <c:dLbl>
              <c:idx val="4"/>
              <c:delete val="1"/>
              <c:extLst>
                <c:ext xmlns:c15="http://schemas.microsoft.com/office/drawing/2012/chart" uri="{CE6537A1-D6FC-4f65-9D91-7224C49458BB}"/>
                <c:ext xmlns:c16="http://schemas.microsoft.com/office/drawing/2014/chart" uri="{C3380CC4-5D6E-409C-BE32-E72D297353CC}">
                  <c16:uniqueId val="{00000002-D0D5-4509-B4BF-153D6E7924FF}"/>
                </c:ext>
              </c:extLst>
            </c:dLbl>
            <c:dLbl>
              <c:idx val="5"/>
              <c:delete val="1"/>
              <c:extLst>
                <c:ext xmlns:c15="http://schemas.microsoft.com/office/drawing/2012/chart" uri="{CE6537A1-D6FC-4f65-9D91-7224C49458BB}"/>
                <c:ext xmlns:c16="http://schemas.microsoft.com/office/drawing/2014/chart" uri="{C3380CC4-5D6E-409C-BE32-E72D297353CC}">
                  <c16:uniqueId val="{00000003-D0D5-4509-B4BF-153D6E7924FF}"/>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The Council keeps its promises to local people </c:v>
                </c:pt>
                <c:pt idx="1">
                  <c:v>Brent Council provides value for money*</c:v>
                </c:pt>
                <c:pt idx="2">
                  <c:v>The Council does a good job for people like me </c:v>
                </c:pt>
                <c:pt idx="3">
                  <c:v>The Council is helpful when you need it </c:v>
                </c:pt>
                <c:pt idx="4">
                  <c:v>The Council makes it easier for me to be environmentally friendly*</c:v>
                </c:pt>
                <c:pt idx="5">
                  <c:v>It is easy to contact the Council when you need to*</c:v>
                </c:pt>
              </c:strCache>
            </c:strRef>
          </c:cat>
          <c:val>
            <c:numRef>
              <c:f>Sheet1!$F$2:$F$7</c:f>
              <c:numCache>
                <c:formatCode>0%</c:formatCode>
                <c:ptCount val="6"/>
                <c:pt idx="0">
                  <c:v>1.7321605461560263E-2</c:v>
                </c:pt>
                <c:pt idx="1">
                  <c:v>3.1498484444727207E-2</c:v>
                </c:pt>
                <c:pt idx="2">
                  <c:v>1.2436355749969867E-2</c:v>
                </c:pt>
                <c:pt idx="3">
                  <c:v>1.5866652623340322E-2</c:v>
                </c:pt>
                <c:pt idx="4">
                  <c:v>1.0231036954474195E-2</c:v>
                </c:pt>
                <c:pt idx="5">
                  <c:v>1.7487238167227692E-2</c:v>
                </c:pt>
              </c:numCache>
            </c:numRef>
          </c:val>
          <c:extLst>
            <c:ext xmlns:c16="http://schemas.microsoft.com/office/drawing/2014/chart" uri="{C3380CC4-5D6E-409C-BE32-E72D297353CC}">
              <c16:uniqueId val="{00000011-4E4E-4124-AC73-E4FD88253CB3}"/>
            </c:ext>
          </c:extLst>
        </c:ser>
        <c:ser>
          <c:idx val="5"/>
          <c:order val="5"/>
          <c:tx>
            <c:strRef>
              <c:f>Sheet1!$G$1</c:f>
              <c:strCache>
                <c:ptCount val="1"/>
                <c:pt idx="0">
                  <c:v>Don’t know</c:v>
                </c:pt>
              </c:strCache>
            </c:strRef>
          </c:tx>
          <c:spPr>
            <a:pattFill prst="dkUpDiag">
              <a:fgClr>
                <a:schemeClr val="tx1"/>
              </a:fgClr>
              <a:bgClr>
                <a:schemeClr val="bg1"/>
              </a:bgClr>
            </a:pattFill>
            <a:ln>
              <a:solidFill>
                <a:schemeClr val="accent1"/>
              </a:solidFill>
            </a:ln>
            <a:effectLst/>
          </c:spPr>
          <c:invertIfNegative val="0"/>
          <c:dLbls>
            <c:dLbl>
              <c:idx val="1"/>
              <c:layout>
                <c:manualLayout>
                  <c:x val="0"/>
                  <c:y val="-2.24931350395223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C31-415B-B583-DD0BB59B59A3}"/>
                </c:ext>
              </c:extLst>
            </c:dLbl>
            <c:spPr>
              <a:solidFill>
                <a:schemeClr val="tx1"/>
              </a:solid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The Council keeps its promises to local people </c:v>
                </c:pt>
                <c:pt idx="1">
                  <c:v>Brent Council provides value for money*</c:v>
                </c:pt>
                <c:pt idx="2">
                  <c:v>The Council does a good job for people like me </c:v>
                </c:pt>
                <c:pt idx="3">
                  <c:v>The Council is helpful when you need it </c:v>
                </c:pt>
                <c:pt idx="4">
                  <c:v>The Council makes it easier for me to be environmentally friendly*</c:v>
                </c:pt>
                <c:pt idx="5">
                  <c:v>It is easy to contact the Council when you need to*</c:v>
                </c:pt>
              </c:strCache>
            </c:strRef>
          </c:cat>
          <c:val>
            <c:numRef>
              <c:f>Sheet1!$G$2:$G$7</c:f>
              <c:numCache>
                <c:formatCode>0%</c:formatCode>
                <c:ptCount val="6"/>
                <c:pt idx="0">
                  <c:v>7.3439488706762063E-2</c:v>
                </c:pt>
                <c:pt idx="1">
                  <c:v>3.2192110585457262E-2</c:v>
                </c:pt>
                <c:pt idx="2">
                  <c:v>3.9020219611934664E-2</c:v>
                </c:pt>
                <c:pt idx="3">
                  <c:v>4.0318193927396495E-2</c:v>
                </c:pt>
                <c:pt idx="4">
                  <c:v>3.1645775063784048E-2</c:v>
                </c:pt>
                <c:pt idx="5">
                  <c:v>4.3292361662727562E-2</c:v>
                </c:pt>
              </c:numCache>
            </c:numRef>
          </c:val>
          <c:extLst>
            <c:ext xmlns:c16="http://schemas.microsoft.com/office/drawing/2014/chart" uri="{C3380CC4-5D6E-409C-BE32-E72D297353CC}">
              <c16:uniqueId val="{00000013-4E4E-4124-AC73-E4FD88253CB3}"/>
            </c:ext>
          </c:extLst>
        </c:ser>
        <c:dLbls>
          <c:dLblPos val="ctr"/>
          <c:showLegendKey val="0"/>
          <c:showVal val="1"/>
          <c:showCatName val="0"/>
          <c:showSerName val="0"/>
          <c:showPercent val="0"/>
          <c:showBubbleSize val="0"/>
        </c:dLbls>
        <c:gapWidth val="70"/>
        <c:overlap val="100"/>
        <c:axId val="344367887"/>
        <c:axId val="344379119"/>
      </c:barChart>
      <c:catAx>
        <c:axId val="3443678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lgn="r">
              <a:defRPr b="0">
                <a:solidFill>
                  <a:schemeClr val="tx1"/>
                </a:solidFill>
              </a:defRPr>
            </a:pPr>
            <a:endParaRPr lang="en-US"/>
          </a:p>
        </c:txPr>
        <c:crossAx val="344379119"/>
        <c:crosses val="autoZero"/>
        <c:auto val="1"/>
        <c:lblAlgn val="ctr"/>
        <c:lblOffset val="100"/>
        <c:noMultiLvlLbl val="0"/>
      </c:catAx>
      <c:valAx>
        <c:axId val="344379119"/>
        <c:scaling>
          <c:orientation val="minMax"/>
          <c:max val="1.2"/>
          <c:min val="0"/>
        </c:scaling>
        <c:delete val="1"/>
        <c:axPos val="b"/>
        <c:numFmt formatCode="0%" sourceLinked="1"/>
        <c:majorTickMark val="out"/>
        <c:minorTickMark val="none"/>
        <c:tickLblPos val="nextTo"/>
        <c:crossAx val="344367887"/>
        <c:crosses val="autoZero"/>
        <c:crossBetween val="between"/>
      </c:valAx>
      <c:spPr>
        <a:noFill/>
        <a:ln>
          <a:noFill/>
        </a:ln>
        <a:effectLst/>
      </c:spPr>
    </c:plotArea>
    <c:legend>
      <c:legendPos val="b"/>
      <c:layout>
        <c:manualLayout>
          <c:xMode val="edge"/>
          <c:yMode val="edge"/>
          <c:x val="1.3528108072887339E-2"/>
          <c:y val="0.88332693531740747"/>
          <c:w val="0.98647185991803377"/>
          <c:h val="6.1811843533805609E-2"/>
        </c:manualLayout>
      </c:layout>
      <c:overlay val="0"/>
      <c:spPr>
        <a:noFill/>
        <a:ln>
          <a:noFill/>
        </a:ln>
        <a:effectLst/>
      </c:spPr>
      <c:txPr>
        <a:bodyPr rot="0" vert="horz"/>
        <a:lstStyle/>
        <a:p>
          <a:pPr>
            <a:defRPr b="0">
              <a:solidFill>
                <a:schemeClr val="tx1"/>
              </a:solidFill>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solidFill>
            <a:schemeClr val="bg1"/>
          </a:solidFil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0027166377935"/>
          <c:y val="2.1217898949140016E-3"/>
          <c:w val="0.48956501613063214"/>
          <c:h val="0.99787821010508604"/>
        </c:manualLayout>
      </c:layout>
      <c:barChart>
        <c:barDir val="bar"/>
        <c:grouping val="clustered"/>
        <c:varyColors val="0"/>
        <c:ser>
          <c:idx val="0"/>
          <c:order val="0"/>
          <c:tx>
            <c:strRef>
              <c:f>Sheet1!$B$1</c:f>
              <c:strCache>
                <c:ptCount val="1"/>
                <c:pt idx="0">
                  <c:v>2025</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5-9928-46EE-81E9-8CD66E609066}"/>
              </c:ext>
            </c:extLst>
          </c:dPt>
          <c:dPt>
            <c:idx val="1"/>
            <c:invertIfNegative val="0"/>
            <c:bubble3D val="0"/>
            <c:spPr>
              <a:solidFill>
                <a:srgbClr val="92D050"/>
              </a:solidFill>
              <a:ln>
                <a:noFill/>
              </a:ln>
              <a:effectLst/>
            </c:spPr>
            <c:extLst>
              <c:ext xmlns:c16="http://schemas.microsoft.com/office/drawing/2014/chart" uri="{C3380CC4-5D6E-409C-BE32-E72D297353CC}">
                <c16:uniqueId val="{00000004-9928-46EE-81E9-8CD66E609066}"/>
              </c:ext>
            </c:extLst>
          </c:dPt>
          <c:dPt>
            <c:idx val="2"/>
            <c:invertIfNegative val="0"/>
            <c:bubble3D val="0"/>
            <c:spPr>
              <a:solidFill>
                <a:srgbClr val="FF0000"/>
              </a:solidFill>
              <a:ln>
                <a:noFill/>
              </a:ln>
              <a:effectLst/>
            </c:spPr>
            <c:extLst>
              <c:ext xmlns:c16="http://schemas.microsoft.com/office/drawing/2014/chart" uri="{C3380CC4-5D6E-409C-BE32-E72D297353CC}">
                <c16:uniqueId val="{00000003-9928-46EE-81E9-8CD66E609066}"/>
              </c:ext>
            </c:extLst>
          </c:dPt>
          <c:dPt>
            <c:idx val="3"/>
            <c:invertIfNegative val="0"/>
            <c:bubble3D val="0"/>
            <c:spPr>
              <a:solidFill>
                <a:srgbClr val="C00000"/>
              </a:solidFill>
              <a:ln>
                <a:noFill/>
              </a:ln>
              <a:effectLst/>
            </c:spPr>
            <c:extLst>
              <c:ext xmlns:c16="http://schemas.microsoft.com/office/drawing/2014/chart" uri="{C3380CC4-5D6E-409C-BE32-E72D297353CC}">
                <c16:uniqueId val="{00000002-9928-46EE-81E9-8CD66E609066}"/>
              </c:ext>
            </c:extLst>
          </c:dPt>
          <c:dPt>
            <c:idx val="4"/>
            <c:invertIfNegative val="0"/>
            <c:bubble3D val="0"/>
            <c:spPr>
              <a:solidFill>
                <a:schemeClr val="tx1"/>
              </a:solidFill>
              <a:ln>
                <a:noFill/>
              </a:ln>
              <a:effectLst/>
            </c:spPr>
            <c:extLst>
              <c:ext xmlns:c16="http://schemas.microsoft.com/office/drawing/2014/chart" uri="{C3380CC4-5D6E-409C-BE32-E72D297353CC}">
                <c16:uniqueId val="{00000001-9928-46EE-81E9-8CD66E60906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928-46EE-81E9-8CD66E60906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9928-46EE-81E9-8CD66E60906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928-46EE-81E9-8CD66E609066}"/>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9928-46EE-81E9-8CD66E609066}"/>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 great deal</c:v>
                </c:pt>
                <c:pt idx="1">
                  <c:v>A fair amount</c:v>
                </c:pt>
                <c:pt idx="2">
                  <c:v>Not very much</c:v>
                </c:pt>
                <c:pt idx="3">
                  <c:v>Not at all</c:v>
                </c:pt>
                <c:pt idx="4">
                  <c:v>Don't know</c:v>
                </c:pt>
              </c:strCache>
            </c:strRef>
          </c:cat>
          <c:val>
            <c:numRef>
              <c:f>Sheet1!$B$2:$B$6</c:f>
              <c:numCache>
                <c:formatCode>0%</c:formatCode>
                <c:ptCount val="5"/>
                <c:pt idx="0">
                  <c:v>2.7962902735157339E-2</c:v>
                </c:pt>
                <c:pt idx="1">
                  <c:v>0.6761555869877911</c:v>
                </c:pt>
                <c:pt idx="2">
                  <c:v>0.22475066539185801</c:v>
                </c:pt>
                <c:pt idx="3">
                  <c:v>1.8792735799812062E-2</c:v>
                </c:pt>
                <c:pt idx="4">
                  <c:v>5.1847185791505809E-2</c:v>
                </c:pt>
              </c:numCache>
            </c:numRef>
          </c:val>
          <c:extLst>
            <c:ext xmlns:c16="http://schemas.microsoft.com/office/drawing/2014/chart" uri="{C3380CC4-5D6E-409C-BE32-E72D297353CC}">
              <c16:uniqueId val="{00000000-E84B-4617-98EB-07875031613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428603605717342"/>
          <c:y val="7.5499403287196459E-3"/>
          <c:w val="0.62571396394282652"/>
          <c:h val="0.98836397536302534"/>
        </c:manualLayout>
      </c:layout>
      <c:barChart>
        <c:barDir val="bar"/>
        <c:grouping val="clustered"/>
        <c:varyColors val="0"/>
        <c:ser>
          <c:idx val="0"/>
          <c:order val="0"/>
          <c:spPr>
            <a:solidFill>
              <a:srgbClr val="C00000"/>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7C9D6067-6C2D-4F0A-9FE8-32CCD8AE17B3}" type="VALUE">
                      <a:rPr lang="en-US">
                        <a:solidFill>
                          <a:srgbClr val="008039"/>
                        </a:solidFill>
                      </a:rPr>
                      <a:pPr>
                        <a:defRPr sz="1200" b="1">
                          <a:solidFill>
                            <a:srgbClr val="008039"/>
                          </a:solidFill>
                        </a:defRPr>
                      </a:pPr>
                      <a:t>[VALUE]</a:t>
                    </a:fld>
                    <a:r>
                      <a:rPr lang="en-US">
                        <a:solidFill>
                          <a:srgbClr val="008039"/>
                        </a:solidFill>
                      </a:rPr>
                      <a:t> </a:t>
                    </a:r>
                    <a:fld id="{FB30EA93-461A-4C43-B24F-92A0C67EEB0C}" type="CELLRANGE">
                      <a:rPr lang="en-US">
                        <a:solidFill>
                          <a:srgbClr val="008039"/>
                        </a:solidFill>
                      </a:rPr>
                      <a:pPr>
                        <a:defRPr sz="1200" b="1">
                          <a:solidFill>
                            <a:srgbClr val="008039"/>
                          </a:solidFill>
                        </a:defRPr>
                      </a:pPr>
                      <a:t>[CELLRANGE]</a:t>
                    </a:fld>
                    <a:endParaRPr lang="en-US">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CC65-4778-8852-74E8EE11C316}"/>
                </c:ext>
              </c:extLst>
            </c:dLbl>
            <c:dLbl>
              <c:idx val="1"/>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A56E-4DA0-BD56-FD649ABBE985}"/>
                </c:ext>
              </c:extLst>
            </c:dLbl>
            <c:dLbl>
              <c:idx val="2"/>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7C9D6067-6C2D-4F0A-9FE8-32CCD8AE17B3}" type="VALUE">
                      <a:rPr lang="en-US"/>
                      <a:pPr>
                        <a:defRPr sz="1200" b="1">
                          <a:solidFill>
                            <a:srgbClr val="6D6E71"/>
                          </a:solidFill>
                        </a:defRPr>
                      </a:pPr>
                      <a:t>[VALUE]</a:t>
                    </a:fld>
                    <a:r>
                      <a:rPr lang="en-US"/>
                      <a:t> </a:t>
                    </a:r>
                    <a:fld id="{FB30EA93-461A-4C43-B24F-92A0C67EEB0C}" type="CELLRANGE">
                      <a:rPr lang="en-US"/>
                      <a:pPr>
                        <a:defRPr sz="12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C926-4E63-8E61-DC47060A1F2A}"/>
                </c:ext>
              </c:extLst>
            </c:dLbl>
            <c:dLbl>
              <c:idx val="3"/>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C926-4E63-8E61-DC47060A1F2A}"/>
                </c:ext>
              </c:extLst>
            </c:dLbl>
            <c:dLbl>
              <c:idx val="4"/>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7C9D6067-6C2D-4F0A-9FE8-32CCD8AE17B3}" type="VALUE">
                      <a:rPr lang="en-US"/>
                      <a:pPr>
                        <a:defRPr sz="1200" b="1">
                          <a:solidFill>
                            <a:srgbClr val="6D6E71"/>
                          </a:solidFill>
                        </a:defRPr>
                      </a:pPr>
                      <a:t>[VALUE]</a:t>
                    </a:fld>
                    <a:r>
                      <a:rPr lang="en-US"/>
                      <a:t> </a:t>
                    </a:r>
                    <a:fld id="{FB30EA93-461A-4C43-B24F-92A0C67EEB0C}" type="CELLRANGE">
                      <a:rPr lang="en-US"/>
                      <a:pPr>
                        <a:defRPr sz="12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C926-4E63-8E61-DC47060A1F2A}"/>
                </c:ext>
              </c:extLst>
            </c:dLbl>
            <c:dLbl>
              <c:idx val="5"/>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7C9D6067-6C2D-4F0A-9FE8-32CCD8AE17B3}" type="VALUE">
                      <a:rPr lang="en-US"/>
                      <a:pPr>
                        <a:defRPr sz="1200" b="1">
                          <a:solidFill>
                            <a:srgbClr val="6D6E71"/>
                          </a:solidFill>
                        </a:defRPr>
                      </a:pPr>
                      <a:t>[VALUE]</a:t>
                    </a:fld>
                    <a:r>
                      <a:rPr lang="en-US"/>
                      <a:t> </a:t>
                    </a:r>
                    <a:fld id="{FB30EA93-461A-4C43-B24F-92A0C67EEB0C}" type="CELLRANGE">
                      <a:rPr lang="en-US"/>
                      <a:pPr>
                        <a:defRPr sz="12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C926-4E63-8E61-DC47060A1F2A}"/>
                </c:ext>
              </c:extLst>
            </c:dLbl>
            <c:dLbl>
              <c:idx val="6"/>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C926-4E63-8E61-DC47060A1F2A}"/>
                </c:ext>
              </c:extLst>
            </c:dLbl>
            <c:dLbl>
              <c:idx val="7"/>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7C9D6067-6C2D-4F0A-9FE8-32CCD8AE17B3}" type="VALUE">
                      <a:rPr lang="en-US"/>
                      <a:pPr>
                        <a:defRPr sz="1200" b="1">
                          <a:solidFill>
                            <a:srgbClr val="6D6E71"/>
                          </a:solidFill>
                        </a:defRPr>
                      </a:pPr>
                      <a:t>[VALUE]</a:t>
                    </a:fld>
                    <a:r>
                      <a:rPr lang="en-US"/>
                      <a:t> </a:t>
                    </a:r>
                    <a:fld id="{FB30EA93-461A-4C43-B24F-92A0C67EEB0C}" type="CELLRANGE">
                      <a:rPr lang="en-US"/>
                      <a:pPr>
                        <a:defRPr sz="12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C926-4E63-8E61-DC47060A1F2A}"/>
                </c:ext>
              </c:extLst>
            </c:dLbl>
            <c:dLbl>
              <c:idx val="8"/>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7C9D6067-6C2D-4F0A-9FE8-32CCD8AE17B3}" type="VALUE">
                      <a:rPr lang="en-US">
                        <a:solidFill>
                          <a:srgbClr val="008039"/>
                        </a:solidFill>
                      </a:rPr>
                      <a:pPr>
                        <a:defRPr sz="1200" b="1">
                          <a:solidFill>
                            <a:srgbClr val="008039"/>
                          </a:solidFill>
                        </a:defRPr>
                      </a:pPr>
                      <a:t>[VALUE]</a:t>
                    </a:fld>
                    <a:r>
                      <a:rPr lang="en-US">
                        <a:solidFill>
                          <a:srgbClr val="008039"/>
                        </a:solidFill>
                      </a:rPr>
                      <a:t> </a:t>
                    </a:r>
                    <a:fld id="{FB30EA93-461A-4C43-B24F-92A0C67EEB0C}" type="CELLRANGE">
                      <a:rPr lang="en-US">
                        <a:solidFill>
                          <a:srgbClr val="008039"/>
                        </a:solidFill>
                      </a:rPr>
                      <a:pPr>
                        <a:defRPr sz="1200" b="1">
                          <a:solidFill>
                            <a:srgbClr val="008039"/>
                          </a:solidFill>
                        </a:defRPr>
                      </a:pPr>
                      <a:t>[CELLRANGE]</a:t>
                    </a:fld>
                    <a:endParaRPr lang="en-US">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C926-4E63-8E61-DC47060A1F2A}"/>
                </c:ext>
              </c:extLst>
            </c:dLbl>
            <c:dLbl>
              <c:idx val="9"/>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C926-4E63-8E61-DC47060A1F2A}"/>
                </c:ext>
              </c:extLst>
            </c:dLbl>
            <c:dLbl>
              <c:idx val="10"/>
              <c:tx>
                <c:rich>
                  <a:bodyPr/>
                  <a:lstStyle/>
                  <a:p>
                    <a:fld id="{DEDC711C-7C83-4C88-B02F-57A57885A776}" type="CELLRANGE">
                      <a:rPr lang="en-US" baseline="0"/>
                      <a:pPr/>
                      <a:t>[CELLRANGE]</a:t>
                    </a:fld>
                    <a:r>
                      <a:rPr lang="en-US" baseline="0"/>
                      <a:t> </a:t>
                    </a:r>
                    <a:fld id="{A6ADBE38-BEBD-42DC-98A9-662A77501796}"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F016-40C3-93AF-8B64CFFF3BF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16-24</c:v>
                </c:pt>
                <c:pt idx="1">
                  <c:v>25-34</c:v>
                </c:pt>
                <c:pt idx="2">
                  <c:v>35-44</c:v>
                </c:pt>
                <c:pt idx="3">
                  <c:v>45-54</c:v>
                </c:pt>
                <c:pt idx="4">
                  <c:v>55-64</c:v>
                </c:pt>
                <c:pt idx="5">
                  <c:v>65+</c:v>
                </c:pt>
                <c:pt idx="6">
                  <c:v>White</c:v>
                </c:pt>
                <c:pt idx="7">
                  <c:v>Mixed or Multiple Ethnic Groups</c:v>
                </c:pt>
                <c:pt idx="8">
                  <c:v>Asian/Asian British</c:v>
                </c:pt>
                <c:pt idx="9">
                  <c:v>Black/Black British</c:v>
                </c:pt>
                <c:pt idx="10">
                  <c:v>Other Ethnic Group</c:v>
                </c:pt>
              </c:strCache>
            </c:strRef>
          </c:cat>
          <c:val>
            <c:numRef>
              <c:f>Sheet1!$B$2:$B$12</c:f>
              <c:numCache>
                <c:formatCode>0%</c:formatCode>
                <c:ptCount val="11"/>
                <c:pt idx="0">
                  <c:v>9.6357745660496097E-2</c:v>
                </c:pt>
                <c:pt idx="1">
                  <c:v>0.23033234356894575</c:v>
                </c:pt>
                <c:pt idx="2">
                  <c:v>0.28216654295256199</c:v>
                </c:pt>
                <c:pt idx="3">
                  <c:v>0.26944110387820763</c:v>
                </c:pt>
                <c:pt idx="4">
                  <c:v>0.28822272048956565</c:v>
                </c:pt>
                <c:pt idx="5">
                  <c:v>0.28507958452618287</c:v>
                </c:pt>
                <c:pt idx="6">
                  <c:v>0.22443752969951164</c:v>
                </c:pt>
                <c:pt idx="7">
                  <c:v>0.31055334346022023</c:v>
                </c:pt>
                <c:pt idx="8">
                  <c:v>0.21381493259371268</c:v>
                </c:pt>
                <c:pt idx="9">
                  <c:v>0.33095912719190801</c:v>
                </c:pt>
                <c:pt idx="10">
                  <c:v>0.18103745240900501</c:v>
                </c:pt>
              </c:numCache>
            </c:numRef>
          </c:val>
          <c:extLst>
            <c:ext xmlns:c15="http://schemas.microsoft.com/office/drawing/2012/chart" uri="{02D57815-91ED-43cb-92C2-25804820EDAC}">
              <c15:datalabelsRange>
                <c15:f>Sheet1!$C$2:$C$12</c15:f>
                <c15:dlblRangeCache>
                  <c:ptCount val="11"/>
                  <c:pt idx="0">
                    <c:v>▼</c:v>
                  </c:pt>
                  <c:pt idx="8">
                    <c:v>▼</c:v>
                  </c:pt>
                  <c:pt idx="9">
                    <c:v>▲</c:v>
                  </c:pt>
                </c15:dlblRangeCache>
              </c15:datalabelsRange>
            </c:ext>
            <c:ext xmlns:c16="http://schemas.microsoft.com/office/drawing/2014/chart" uri="{C3380CC4-5D6E-409C-BE32-E72D297353CC}">
              <c16:uniqueId val="{00000006-CC65-4778-8852-74E8EE11C316}"/>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20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0.60000000000000009"/>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0027166377935"/>
          <c:y val="3.7580079598751273E-2"/>
          <c:w val="0.35825309747421136"/>
          <c:h val="0.92483984080249748"/>
        </c:manualLayout>
      </c:layout>
      <c:barChart>
        <c:barDir val="bar"/>
        <c:grouping val="clustered"/>
        <c:varyColors val="0"/>
        <c:ser>
          <c:idx val="0"/>
          <c:order val="0"/>
          <c:tx>
            <c:strRef>
              <c:f>Sheet1!$B$1</c:f>
              <c:strCache>
                <c:ptCount val="1"/>
                <c:pt idx="0">
                  <c:v>2026</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1-9A6D-46CB-85E8-31491F603F6F}"/>
              </c:ext>
            </c:extLst>
          </c:dPt>
          <c:dPt>
            <c:idx val="1"/>
            <c:invertIfNegative val="0"/>
            <c:bubble3D val="0"/>
            <c:spPr>
              <a:solidFill>
                <a:srgbClr val="92D050"/>
              </a:solidFill>
              <a:ln>
                <a:noFill/>
              </a:ln>
              <a:effectLst/>
            </c:spPr>
            <c:extLst>
              <c:ext xmlns:c16="http://schemas.microsoft.com/office/drawing/2014/chart" uri="{C3380CC4-5D6E-409C-BE32-E72D297353CC}">
                <c16:uniqueId val="{00000003-9A6D-46CB-85E8-31491F603F6F}"/>
              </c:ext>
            </c:extLst>
          </c:dPt>
          <c:dPt>
            <c:idx val="2"/>
            <c:invertIfNegative val="0"/>
            <c:bubble3D val="0"/>
            <c:spPr>
              <a:solidFill>
                <a:srgbClr val="FF0000"/>
              </a:solidFill>
              <a:ln>
                <a:noFill/>
              </a:ln>
              <a:effectLst/>
            </c:spPr>
            <c:extLst>
              <c:ext xmlns:c16="http://schemas.microsoft.com/office/drawing/2014/chart" uri="{C3380CC4-5D6E-409C-BE32-E72D297353CC}">
                <c16:uniqueId val="{00000005-9A6D-46CB-85E8-31491F603F6F}"/>
              </c:ext>
            </c:extLst>
          </c:dPt>
          <c:dPt>
            <c:idx val="3"/>
            <c:invertIfNegative val="0"/>
            <c:bubble3D val="0"/>
            <c:spPr>
              <a:solidFill>
                <a:srgbClr val="C00000"/>
              </a:solidFill>
              <a:ln>
                <a:noFill/>
              </a:ln>
              <a:effectLst/>
            </c:spPr>
            <c:extLst>
              <c:ext xmlns:c16="http://schemas.microsoft.com/office/drawing/2014/chart" uri="{C3380CC4-5D6E-409C-BE32-E72D297353CC}">
                <c16:uniqueId val="{00000007-9A6D-46CB-85E8-31491F603F6F}"/>
              </c:ext>
            </c:extLst>
          </c:dPt>
          <c:dPt>
            <c:idx val="4"/>
            <c:invertIfNegative val="0"/>
            <c:bubble3D val="0"/>
            <c:spPr>
              <a:solidFill>
                <a:schemeClr val="tx1"/>
              </a:solidFill>
              <a:ln>
                <a:noFill/>
              </a:ln>
              <a:effectLst/>
            </c:spPr>
            <c:extLst>
              <c:ext xmlns:c16="http://schemas.microsoft.com/office/drawing/2014/chart" uri="{C3380CC4-5D6E-409C-BE32-E72D297353CC}">
                <c16:uniqueId val="{00000009-9A6D-46CB-85E8-31491F603F6F}"/>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9A6D-46CB-85E8-31491F603F6F}"/>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A6D-46CB-85E8-31491F603F6F}"/>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A6D-46CB-85E8-31491F603F6F}"/>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9A6D-46CB-85E8-31491F603F6F}"/>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9A6D-46CB-85E8-31491F603F6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Very well informed</c:v>
                </c:pt>
                <c:pt idx="1">
                  <c:v>Fairly well informed</c:v>
                </c:pt>
                <c:pt idx="2">
                  <c:v>Not very well informed</c:v>
                </c:pt>
                <c:pt idx="3">
                  <c:v>Not well informed at all</c:v>
                </c:pt>
                <c:pt idx="4">
                  <c:v>Don’t know </c:v>
                </c:pt>
              </c:strCache>
            </c:strRef>
          </c:cat>
          <c:val>
            <c:numRef>
              <c:f>Sheet1!$B$2:$B$6</c:f>
              <c:numCache>
                <c:formatCode>0%</c:formatCode>
                <c:ptCount val="5"/>
                <c:pt idx="0">
                  <c:v>0.06</c:v>
                </c:pt>
                <c:pt idx="1">
                  <c:v>0.73</c:v>
                </c:pt>
                <c:pt idx="2">
                  <c:v>0.15</c:v>
                </c:pt>
                <c:pt idx="3">
                  <c:v>0.02</c:v>
                </c:pt>
                <c:pt idx="4">
                  <c:v>0.04</c:v>
                </c:pt>
              </c:numCache>
            </c:numRef>
          </c:val>
          <c:extLst>
            <c:ext xmlns:c16="http://schemas.microsoft.com/office/drawing/2014/chart" uri="{C3380CC4-5D6E-409C-BE32-E72D297353CC}">
              <c16:uniqueId val="{0000000C-9A6D-46CB-85E8-31491F603F6F}"/>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328719041228309"/>
          <c:y val="1.3615590167697679E-2"/>
          <c:w val="0.48721612718553209"/>
          <c:h val="0.98638456569001254"/>
        </c:manualLayout>
      </c:layout>
      <c:barChart>
        <c:barDir val="bar"/>
        <c:grouping val="clustered"/>
        <c:varyColors val="0"/>
        <c:ser>
          <c:idx val="0"/>
          <c:order val="0"/>
          <c:spPr>
            <a:solidFill>
              <a:srgbClr val="008039"/>
            </a:solidFill>
            <a:ln>
              <a:noFill/>
            </a:ln>
            <a:effectLst/>
          </c:spPr>
          <c:invertIfNegative val="0"/>
          <c:dLbls>
            <c:dLbl>
              <c:idx val="0"/>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7CA-4805-A38B-306B7295B5D7}"/>
                </c:ext>
              </c:extLst>
            </c:dLbl>
            <c:dLbl>
              <c:idx val="1"/>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7CA-4805-A38B-306B7295B5D7}"/>
                </c:ext>
              </c:extLst>
            </c:dLbl>
            <c:dLbl>
              <c:idx val="2"/>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87CA-4805-A38B-306B7295B5D7}"/>
                </c:ext>
              </c:extLst>
            </c:dLbl>
            <c:dLbl>
              <c:idx val="3"/>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7CA-4805-A38B-306B7295B5D7}"/>
                </c:ext>
              </c:extLst>
            </c:dLbl>
            <c:dLbl>
              <c:idx val="4"/>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87CA-4805-A38B-306B7295B5D7}"/>
                </c:ext>
              </c:extLst>
            </c:dLbl>
            <c:dLbl>
              <c:idx val="5"/>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87CA-4805-A38B-306B7295B5D7}"/>
                </c:ext>
              </c:extLst>
            </c:dLbl>
            <c:dLbl>
              <c:idx val="6"/>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87CA-4805-A38B-306B7295B5D7}"/>
                </c:ext>
              </c:extLst>
            </c:dLbl>
            <c:dLbl>
              <c:idx val="7"/>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pPr>
                        <a:defRPr b="1">
                          <a:solidFill>
                            <a:srgbClr val="C00000"/>
                          </a:solidFill>
                        </a:defRPr>
                      </a:pPr>
                      <a:t>[VALUE]</a:t>
                    </a:fld>
                    <a:r>
                      <a:rPr lang="en-US"/>
                      <a:t> </a:t>
                    </a:r>
                    <a:fld id="{212D4260-0581-457F-BDCD-A28516EC75DD}" type="CELLRANGE">
                      <a:rPr lang="en-US"/>
                      <a:pPr>
                        <a:defRPr b="1">
                          <a:solidFill>
                            <a:srgbClr val="C00000"/>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87CA-4805-A38B-306B7295B5D7}"/>
                </c:ext>
              </c:extLst>
            </c:dLbl>
            <c:dLbl>
              <c:idx val="8"/>
              <c:tx>
                <c:rich>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fld id="{9954DC2C-C27F-4EF6-A48F-E61EA95AE204}" type="VALUE">
                      <a:rPr lang="en-US"/>
                      <a:pPr>
                        <a:defRPr b="1">
                          <a:solidFill>
                            <a:srgbClr val="6D6E71"/>
                          </a:solidFill>
                        </a:defRPr>
                      </a:pPr>
                      <a:t>[VALUE]</a:t>
                    </a:fld>
                    <a:r>
                      <a:rPr lang="en-US"/>
                      <a:t> </a:t>
                    </a:r>
                    <a:fld id="{212D4260-0581-457F-BDCD-A28516EC75DD}" type="CELLRANGE">
                      <a:rPr lang="en-US"/>
                      <a:pPr>
                        <a:defRPr b="1">
                          <a:solidFill>
                            <a:srgbClr val="6D6E71"/>
                          </a:solidFill>
                        </a:defRPr>
                      </a:pPr>
                      <a:t>[CELLRANGE]</a:t>
                    </a:fld>
                    <a:endParaRPr lang="en-US"/>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87CA-4805-A38B-306B7295B5D7}"/>
                </c:ext>
              </c:extLst>
            </c:dLbl>
            <c:dLbl>
              <c:idx val="9"/>
              <c:tx>
                <c:rich>
                  <a:bodyPr rot="0" spcFirstLastPara="1" vertOverflow="ellipsis" vert="horz" wrap="square" anchor="ctr" anchorCtr="1"/>
                  <a:lstStyle/>
                  <a:p>
                    <a:pPr>
                      <a:defRPr sz="1000" b="1" i="0" u="none" strike="noStrike" kern="1200" baseline="0" smtClean="0">
                        <a:solidFill>
                          <a:srgbClr val="C00000"/>
                        </a:solidFill>
                        <a:latin typeface="+mn-lt"/>
                        <a:ea typeface="+mn-ea"/>
                        <a:cs typeface="+mn-cs"/>
                      </a:defRPr>
                    </a:pPr>
                    <a:fld id="{A90580E5-5862-49F0-9B99-1D6A5B0C9A5F}" type="VALUE">
                      <a:rPr lang="en-US">
                        <a:solidFill>
                          <a:srgbClr val="C00000"/>
                        </a:solidFill>
                      </a:rPr>
                      <a:pPr>
                        <a:defRPr b="1" smtClean="0">
                          <a:solidFill>
                            <a:srgbClr val="C00000"/>
                          </a:solidFill>
                        </a:defRPr>
                      </a:pPr>
                      <a:t>[VALUE]</a:t>
                    </a:fld>
                    <a:r>
                      <a:rPr lang="en-US">
                        <a:solidFill>
                          <a:srgbClr val="C00000"/>
                        </a:solidFill>
                      </a:rPr>
                      <a:t> </a:t>
                    </a:r>
                    <a:fld id="{EF8CC525-75CB-4443-8D69-299803C4768A}" type="CELLRANGE">
                      <a:rPr lang="en-US">
                        <a:solidFill>
                          <a:srgbClr val="C00000"/>
                        </a:solidFill>
                      </a:rPr>
                      <a:pPr>
                        <a:defRPr b="1" smtClean="0">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smtClean="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87CA-4805-A38B-306B7295B5D7}"/>
                </c:ext>
              </c:extLst>
            </c:dLbl>
            <c:spPr>
              <a:noFill/>
              <a:ln>
                <a:noFill/>
                <a:prstDash val="solid"/>
              </a:ln>
              <a:effectLst/>
            </c:spPr>
            <c:txPr>
              <a:bodyPr rot="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16-24</c:v>
                </c:pt>
                <c:pt idx="1">
                  <c:v>25-34</c:v>
                </c:pt>
                <c:pt idx="2">
                  <c:v>35-44</c:v>
                </c:pt>
                <c:pt idx="3">
                  <c:v>45-54</c:v>
                </c:pt>
                <c:pt idx="4">
                  <c:v>55-64</c:v>
                </c:pt>
                <c:pt idx="5">
                  <c:v>65+</c:v>
                </c:pt>
                <c:pt idx="6">
                  <c:v>White</c:v>
                </c:pt>
                <c:pt idx="7">
                  <c:v>Mixed or Multiple Ethnic Groups</c:v>
                </c:pt>
                <c:pt idx="8">
                  <c:v>Asian/Asian British</c:v>
                </c:pt>
                <c:pt idx="9">
                  <c:v>Black/Black British</c:v>
                </c:pt>
              </c:strCache>
            </c:strRef>
          </c:cat>
          <c:val>
            <c:numRef>
              <c:f>Sheet1!$B$2:$B$11</c:f>
              <c:numCache>
                <c:formatCode>0%</c:formatCode>
                <c:ptCount val="10"/>
                <c:pt idx="0">
                  <c:v>0.72733043728003821</c:v>
                </c:pt>
                <c:pt idx="1">
                  <c:v>0.82511484401425161</c:v>
                </c:pt>
                <c:pt idx="2">
                  <c:v>0.82965816044392993</c:v>
                </c:pt>
                <c:pt idx="3">
                  <c:v>0.82874434023936483</c:v>
                </c:pt>
                <c:pt idx="4">
                  <c:v>0.77312102885043832</c:v>
                </c:pt>
                <c:pt idx="5">
                  <c:v>0.74404308921210782</c:v>
                </c:pt>
                <c:pt idx="6">
                  <c:v>0.82117251417018211</c:v>
                </c:pt>
                <c:pt idx="7">
                  <c:v>0.68287138288683735</c:v>
                </c:pt>
                <c:pt idx="8">
                  <c:v>0.7909762170289889</c:v>
                </c:pt>
                <c:pt idx="9">
                  <c:v>0.75787424440812468</c:v>
                </c:pt>
              </c:numCache>
            </c:numRef>
          </c:val>
          <c:extLst>
            <c:ext xmlns:c15="http://schemas.microsoft.com/office/drawing/2012/chart" uri="{02D57815-91ED-43cb-92C2-25804820EDAC}">
              <c15:datalabelsRange>
                <c15:f>Sheet1!$F$2:$F$14</c15:f>
                <c15:dlblRangeCache>
                  <c:ptCount val="13"/>
                  <c:pt idx="0">
                    <c:v>▼</c:v>
                  </c:pt>
                  <c:pt idx="1">
                    <c:v>▲</c:v>
                  </c:pt>
                  <c:pt idx="5">
                    <c:v>▼</c:v>
                  </c:pt>
                  <c:pt idx="6">
                    <c:v>▲</c:v>
                  </c:pt>
                  <c:pt idx="7">
                    <c:v>▼</c:v>
                  </c:pt>
                  <c:pt idx="9">
                    <c:v>▼</c:v>
                  </c:pt>
                  <c:pt idx="11">
                    <c:v>▲</c:v>
                  </c:pt>
                  <c:pt idx="12">
                    <c:v>▼</c:v>
                  </c:pt>
                </c15:dlblRangeCache>
              </c15:datalabelsRange>
            </c:ext>
            <c:ext xmlns:c16="http://schemas.microsoft.com/office/drawing/2014/chart" uri="{C3380CC4-5D6E-409C-BE32-E72D297353CC}">
              <c16:uniqueId val="{0000000A-87CA-4805-A38B-306B7295B5D7}"/>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05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min val="0"/>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NET great deal/fair amount</c:v>
                </c:pt>
              </c:strCache>
            </c:strRef>
          </c:tx>
          <c:spPr>
            <a:ln w="28575" cap="rnd">
              <a:solidFill>
                <a:srgbClr val="008039"/>
              </a:solidFill>
              <a:round/>
            </a:ln>
            <a:effectLst/>
          </c:spPr>
          <c:marker>
            <c:symbol val="none"/>
          </c:marker>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5DA1-4D6A-B147-C15111D6A9F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1-5DA1-4D6A-B147-C15111D6A9F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5DA1-4D6A-B147-C15111D6A9F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8039"/>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2021</c:v>
                </c:pt>
                <c:pt idx="2">
                  <c:v>2026</c:v>
                </c:pt>
              </c:numCache>
            </c:numRef>
          </c:cat>
          <c:val>
            <c:numRef>
              <c:f>Sheet1!$B$2:$B$4</c:f>
              <c:numCache>
                <c:formatCode>0%</c:formatCode>
                <c:ptCount val="3"/>
                <c:pt idx="0">
                  <c:v>0.59</c:v>
                </c:pt>
                <c:pt idx="1">
                  <c:v>0.64</c:v>
                </c:pt>
                <c:pt idx="2">
                  <c:v>0.8</c:v>
                </c:pt>
              </c:numCache>
            </c:numRef>
          </c:val>
          <c:smooth val="0"/>
          <c:extLst>
            <c:ext xmlns:c16="http://schemas.microsoft.com/office/drawing/2014/chart" uri="{C3380CC4-5D6E-409C-BE32-E72D297353CC}">
              <c16:uniqueId val="{00000000-C246-4612-B9AB-92AAE9F2838A}"/>
            </c:ext>
          </c:extLst>
        </c:ser>
        <c:ser>
          <c:idx val="1"/>
          <c:order val="1"/>
          <c:tx>
            <c:strRef>
              <c:f>Sheet1!$C$1</c:f>
              <c:strCache>
                <c:ptCount val="1"/>
                <c:pt idx="0">
                  <c:v>NET not very much/not at all</c:v>
                </c:pt>
              </c:strCache>
            </c:strRef>
          </c:tx>
          <c:spPr>
            <a:ln w="28575" cap="rnd" cmpd="sng">
              <a:solidFill>
                <a:srgbClr val="C00000"/>
              </a:solidFill>
              <a:prstDash val="sysDot"/>
              <a:round/>
            </a:ln>
            <a:effectLst/>
          </c:spPr>
          <c:marker>
            <c:symbol val="none"/>
          </c:marker>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6-5DA1-4D6A-B147-C15111D6A9F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7-5DA1-4D6A-B147-C15111D6A9F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8-5DA1-4D6A-B147-C15111D6A9F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C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2021</c:v>
                </c:pt>
                <c:pt idx="2">
                  <c:v>2026</c:v>
                </c:pt>
              </c:numCache>
            </c:numRef>
          </c:cat>
          <c:val>
            <c:numRef>
              <c:f>Sheet1!$C$2:$C$4</c:f>
              <c:numCache>
                <c:formatCode>0%</c:formatCode>
                <c:ptCount val="3"/>
                <c:pt idx="0">
                  <c:v>0.36</c:v>
                </c:pt>
                <c:pt idx="1">
                  <c:v>0.28000000000000003</c:v>
                </c:pt>
                <c:pt idx="2">
                  <c:v>0.17</c:v>
                </c:pt>
              </c:numCache>
            </c:numRef>
          </c:val>
          <c:smooth val="0"/>
          <c:extLst>
            <c:ext xmlns:c16="http://schemas.microsoft.com/office/drawing/2014/chart" uri="{C3380CC4-5D6E-409C-BE32-E72D297353CC}">
              <c16:uniqueId val="{00000001-C246-4612-B9AB-92AAE9F2838A}"/>
            </c:ext>
          </c:extLst>
        </c:ser>
        <c:dLbls>
          <c:showLegendKey val="0"/>
          <c:showVal val="0"/>
          <c:showCatName val="0"/>
          <c:showSerName val="0"/>
          <c:showPercent val="0"/>
          <c:showBubbleSize val="0"/>
        </c:dLbls>
        <c:smooth val="0"/>
        <c:axId val="1584710640"/>
        <c:axId val="1584692880"/>
      </c:lineChart>
      <c:catAx>
        <c:axId val="158471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584692880"/>
        <c:crosses val="autoZero"/>
        <c:auto val="1"/>
        <c:lblAlgn val="ctr"/>
        <c:lblOffset val="100"/>
        <c:noMultiLvlLbl val="0"/>
      </c:catAx>
      <c:valAx>
        <c:axId val="1584692880"/>
        <c:scaling>
          <c:orientation val="minMax"/>
        </c:scaling>
        <c:delete val="1"/>
        <c:axPos val="l"/>
        <c:numFmt formatCode="0%" sourceLinked="1"/>
        <c:majorTickMark val="none"/>
        <c:minorTickMark val="none"/>
        <c:tickLblPos val="nextTo"/>
        <c:crossAx val="158471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470836109729429E-2"/>
          <c:y val="2.5776147640206731E-2"/>
          <c:w val="0.92489172749958459"/>
          <c:h val="0.7249424555199836"/>
        </c:manualLayout>
      </c:layout>
      <c:barChart>
        <c:barDir val="col"/>
        <c:grouping val="clustered"/>
        <c:varyColors val="0"/>
        <c:ser>
          <c:idx val="0"/>
          <c:order val="0"/>
          <c:tx>
            <c:strRef>
              <c:f>Sheet1!$B$1</c:f>
              <c:strCache>
                <c:ptCount val="1"/>
                <c:pt idx="0">
                  <c:v>Brent 2026</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Well informed</c:v>
                </c:pt>
                <c:pt idx="1">
                  <c:v>Not well informed</c:v>
                </c:pt>
              </c:strCache>
            </c:strRef>
          </c:cat>
          <c:val>
            <c:numRef>
              <c:f>Sheet1!$B$2:$B$3</c:f>
              <c:numCache>
                <c:formatCode>0%</c:formatCode>
                <c:ptCount val="2"/>
                <c:pt idx="0">
                  <c:v>0.8</c:v>
                </c:pt>
                <c:pt idx="1">
                  <c:v>0.17</c:v>
                </c:pt>
              </c:numCache>
            </c:numRef>
          </c:val>
          <c:extLst>
            <c:ext xmlns:c16="http://schemas.microsoft.com/office/drawing/2014/chart" uri="{C3380CC4-5D6E-409C-BE32-E72D297353CC}">
              <c16:uniqueId val="{00000001-E090-4A46-85D5-CDD1A2B80E47}"/>
            </c:ext>
          </c:extLst>
        </c:ser>
        <c:ser>
          <c:idx val="1"/>
          <c:order val="1"/>
          <c:tx>
            <c:strRef>
              <c:f>Sheet1!$C$1</c:f>
              <c:strCache>
                <c:ptCount val="1"/>
                <c:pt idx="0">
                  <c:v>LGA October 2025</c:v>
                </c:pt>
              </c:strCache>
            </c:strRef>
          </c:tx>
          <c:spPr>
            <a:solidFill>
              <a:schemeClr val="tx1">
                <a:lumMod val="40000"/>
                <a:lumOff val="60000"/>
              </a:schemeClr>
            </a:solidFill>
            <a:ln>
              <a:solidFill>
                <a:schemeClr val="tx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649C-4CAB-A3C9-B85D031D1712}"/>
                </c:ext>
              </c:extLst>
            </c:dLbl>
            <c:dLbl>
              <c:idx val="1"/>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649C-4CAB-A3C9-B85D031D171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Well informed</c:v>
                </c:pt>
                <c:pt idx="1">
                  <c:v>Not well informed</c:v>
                </c:pt>
              </c:strCache>
            </c:strRef>
          </c:cat>
          <c:val>
            <c:numRef>
              <c:f>Sheet1!$C$2:$C$3</c:f>
              <c:numCache>
                <c:formatCode>0%</c:formatCode>
                <c:ptCount val="2"/>
                <c:pt idx="0">
                  <c:v>0.49</c:v>
                </c:pt>
                <c:pt idx="1">
                  <c:v>0.5</c:v>
                </c:pt>
              </c:numCache>
            </c:numRef>
          </c:val>
          <c:extLst>
            <c:ext xmlns:c16="http://schemas.microsoft.com/office/drawing/2014/chart" uri="{C3380CC4-5D6E-409C-BE32-E72D297353CC}">
              <c16:uniqueId val="{00000002-E090-4A46-85D5-CDD1A2B80E47}"/>
            </c:ext>
          </c:extLst>
        </c:ser>
        <c:dLbls>
          <c:dLblPos val="outEnd"/>
          <c:showLegendKey val="0"/>
          <c:showVal val="1"/>
          <c:showCatName val="0"/>
          <c:showSerName val="0"/>
          <c:showPercent val="0"/>
          <c:showBubbleSize val="0"/>
        </c:dLbls>
        <c:gapWidth val="81"/>
        <c:axId val="187858176"/>
        <c:axId val="187857392"/>
      </c:barChart>
      <c:catAx>
        <c:axId val="18785817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scaling>
        <c:delete val="1"/>
        <c:axPos val="r"/>
        <c:numFmt formatCode="0%" sourceLinked="1"/>
        <c:majorTickMark val="none"/>
        <c:minorTickMark val="none"/>
        <c:tickLblPos val="nextTo"/>
        <c:crossAx val="187858176"/>
        <c:crosses val="max"/>
        <c:crossBetween val="between"/>
      </c:valAx>
      <c:spPr>
        <a:noFill/>
        <a:ln>
          <a:noFill/>
        </a:ln>
        <a:effectLst/>
      </c:spPr>
    </c:plotArea>
    <c:legend>
      <c:legendPos val="b"/>
      <c:layout>
        <c:manualLayout>
          <c:xMode val="edge"/>
          <c:yMode val="edge"/>
          <c:x val="0"/>
          <c:y val="0.90924763735716885"/>
          <c:w val="1"/>
          <c:h val="8.422293834214923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bg2">
              <a:lumMod val="10000"/>
            </a:schemeClr>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5489511958625852E-2"/>
          <c:w val="0.99924597618754274"/>
          <c:h val="0.81494962202052568"/>
        </c:manualLayout>
      </c:layout>
      <c:barChart>
        <c:barDir val="col"/>
        <c:grouping val="clustered"/>
        <c:varyColors val="0"/>
        <c:ser>
          <c:idx val="0"/>
          <c:order val="0"/>
          <c:tx>
            <c:strRef>
              <c:f>Sheet1!$B$1</c:f>
              <c:strCache>
                <c:ptCount val="1"/>
                <c:pt idx="0">
                  <c:v>Unweighted</c:v>
                </c:pt>
              </c:strCache>
            </c:strRef>
          </c:tx>
          <c:spPr>
            <a:solidFill>
              <a:schemeClr val="accent3"/>
            </a:solidFill>
            <a:ln>
              <a:noFill/>
            </a:ln>
            <a:effectLst/>
          </c:spPr>
          <c:invertIfNegative val="0"/>
          <c:dPt>
            <c:idx val="9"/>
            <c:invertIfNegative val="0"/>
            <c:bubble3D val="0"/>
            <c:spPr>
              <a:solidFill>
                <a:schemeClr val="accent2"/>
              </a:solidFill>
              <a:ln>
                <a:noFill/>
              </a:ln>
              <a:effectLst/>
            </c:spPr>
            <c:extLst>
              <c:ext xmlns:c16="http://schemas.microsoft.com/office/drawing/2014/chart" uri="{C3380CC4-5D6E-409C-BE32-E72D297353CC}">
                <c16:uniqueId val="{00000009-1133-4DC1-BA1A-D51FE2A9189D}"/>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1133-4DC1-BA1A-D51FE2A9189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1133-4DC1-BA1A-D51FE2A9189D}"/>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1133-4DC1-BA1A-D51FE2A9189D}"/>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1133-4DC1-BA1A-D51FE2A9189D}"/>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1133-4DC1-BA1A-D51FE2A9189D}"/>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1133-4DC1-BA1A-D51FE2A9189D}"/>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6-1133-4DC1-BA1A-D51FE2A9189D}"/>
                </c:ext>
              </c:extLst>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1133-4DC1-BA1A-D51FE2A9189D}"/>
                </c:ext>
              </c:extLst>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8-1133-4DC1-BA1A-D51FE2A9189D}"/>
                </c:ext>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1133-4DC1-BA1A-D51FE2A9189D}"/>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Leaflets or posters</c:v>
                </c:pt>
                <c:pt idx="1">
                  <c:v>Brent Council website</c:v>
                </c:pt>
                <c:pt idx="2">
                  <c:v>Your Brent Magazine</c:v>
                </c:pt>
                <c:pt idx="3">
                  <c:v>Letters</c:v>
                </c:pt>
                <c:pt idx="4">
                  <c:v>Email newsletters (e.g. Your Brent or The Noticeboard)</c:v>
                </c:pt>
                <c:pt idx="5">
                  <c:v>Outdoor advertising boards, including around building works</c:v>
                </c:pt>
                <c:pt idx="6">
                  <c:v>Banners on lampposts</c:v>
                </c:pt>
                <c:pt idx="7">
                  <c:v>Social media</c:v>
                </c:pt>
                <c:pt idx="8">
                  <c:v>Digital screens in council buildings, like a Library</c:v>
                </c:pt>
                <c:pt idx="9">
                  <c:v>None of these</c:v>
                </c:pt>
                <c:pt idx="10">
                  <c:v>Don't know</c:v>
                </c:pt>
              </c:strCache>
            </c:strRef>
          </c:cat>
          <c:val>
            <c:numRef>
              <c:f>Sheet1!$B$2:$B$12</c:f>
              <c:numCache>
                <c:formatCode>0%</c:formatCode>
                <c:ptCount val="11"/>
                <c:pt idx="0">
                  <c:v>0.52476628021920646</c:v>
                </c:pt>
                <c:pt idx="1">
                  <c:v>0.36903430408266485</c:v>
                </c:pt>
                <c:pt idx="2">
                  <c:v>0.34540181532552339</c:v>
                </c:pt>
                <c:pt idx="3">
                  <c:v>0.31240061277253484</c:v>
                </c:pt>
                <c:pt idx="4">
                  <c:v>0.16742239404118361</c:v>
                </c:pt>
                <c:pt idx="5">
                  <c:v>0.16593463999101538</c:v>
                </c:pt>
                <c:pt idx="6">
                  <c:v>0.16337214422091439</c:v>
                </c:pt>
                <c:pt idx="7">
                  <c:v>0.14016927366050505</c:v>
                </c:pt>
                <c:pt idx="8">
                  <c:v>0.10541010339779909</c:v>
                </c:pt>
                <c:pt idx="9">
                  <c:v>0.11382711810995161</c:v>
                </c:pt>
                <c:pt idx="10">
                  <c:v>2.6159366266279623E-3</c:v>
                </c:pt>
              </c:numCache>
            </c:numRef>
          </c:val>
          <c:extLst>
            <c:ext xmlns:c16="http://schemas.microsoft.com/office/drawing/2014/chart" uri="{C3380CC4-5D6E-409C-BE32-E72D297353CC}">
              <c16:uniqueId val="{00000000-5B99-4D39-939E-9B0BA74CBDBF}"/>
            </c:ext>
          </c:extLst>
        </c:ser>
        <c:dLbls>
          <c:dLblPos val="outEnd"/>
          <c:showLegendKey val="0"/>
          <c:showVal val="1"/>
          <c:showCatName val="0"/>
          <c:showSerName val="0"/>
          <c:showPercent val="0"/>
          <c:showBubbleSize val="0"/>
        </c:dLbls>
        <c:gapWidth val="80"/>
        <c:axId val="858656064"/>
        <c:axId val="858652784"/>
      </c:barChart>
      <c:scatterChart>
        <c:scatterStyle val="lineMarker"/>
        <c:varyColors val="0"/>
        <c:ser>
          <c:idx val="2"/>
          <c:order val="1"/>
          <c:tx>
            <c:strRef>
              <c:f>Sheet1!#REF!</c:f>
              <c:strCache>
                <c:ptCount val="1"/>
                <c:pt idx="0">
                  <c:v>#REF!</c:v>
                </c:pt>
              </c:strCache>
            </c:strRef>
          </c:tx>
          <c:spPr>
            <a:ln w="25400" cap="rnd">
              <a:noFill/>
              <a:round/>
            </a:ln>
            <a:effectLst/>
          </c:spPr>
          <c:marker>
            <c:symbol val="circle"/>
            <c:size val="7"/>
            <c:spPr>
              <a:solidFill>
                <a:schemeClr val="accent2"/>
              </a:solidFill>
              <a:ln w="9525">
                <a:solidFill>
                  <a:schemeClr val="bg1"/>
                </a:solidFill>
              </a:ln>
              <a:effectLst/>
            </c:spPr>
          </c:marker>
          <c:xVal>
            <c:strRef>
              <c:f>Sheet1!$A$2:$A$12</c:f>
              <c:strCache>
                <c:ptCount val="11"/>
                <c:pt idx="0">
                  <c:v>Leaflets or posters</c:v>
                </c:pt>
                <c:pt idx="1">
                  <c:v>Brent Council website</c:v>
                </c:pt>
                <c:pt idx="2">
                  <c:v>Your Brent Magazine</c:v>
                </c:pt>
                <c:pt idx="3">
                  <c:v>Letters</c:v>
                </c:pt>
                <c:pt idx="4">
                  <c:v>Email newsletters (e.g. Your Brent or The Noticeboard)</c:v>
                </c:pt>
                <c:pt idx="5">
                  <c:v>Outdoor advertising boards, including around building works</c:v>
                </c:pt>
                <c:pt idx="6">
                  <c:v>Banners on lampposts</c:v>
                </c:pt>
                <c:pt idx="7">
                  <c:v>Social media</c:v>
                </c:pt>
                <c:pt idx="8">
                  <c:v>Digital screens in council buildings, like a Library</c:v>
                </c:pt>
                <c:pt idx="9">
                  <c:v>None of these</c:v>
                </c:pt>
                <c:pt idx="10">
                  <c:v>Don't know</c:v>
                </c:pt>
              </c:strCache>
            </c:strRef>
          </c:xVal>
          <c:yVal>
            <c:numRef>
              <c:f>Sheet1!#REF!</c:f>
              <c:numCache>
                <c:formatCode>General</c:formatCode>
                <c:ptCount val="1"/>
                <c:pt idx="0">
                  <c:v>1</c:v>
                </c:pt>
              </c:numCache>
            </c:numRef>
          </c:yVal>
          <c:smooth val="0"/>
          <c:extLst>
            <c:ext xmlns:c16="http://schemas.microsoft.com/office/drawing/2014/chart" uri="{C3380CC4-5D6E-409C-BE32-E72D297353CC}">
              <c16:uniqueId val="{00000000-25A4-462D-B52A-40BC4AD1F72E}"/>
            </c:ext>
          </c:extLst>
        </c:ser>
        <c:dLbls>
          <c:showLegendKey val="0"/>
          <c:showVal val="0"/>
          <c:showCatName val="0"/>
          <c:showSerName val="0"/>
          <c:showPercent val="0"/>
          <c:showBubbleSize val="0"/>
        </c:dLbls>
        <c:axId val="711089583"/>
        <c:axId val="711088143"/>
      </c:scatterChart>
      <c:catAx>
        <c:axId val="85865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en-US"/>
          </a:p>
        </c:txPr>
        <c:crossAx val="858652784"/>
        <c:crosses val="autoZero"/>
        <c:auto val="1"/>
        <c:lblAlgn val="ctr"/>
        <c:lblOffset val="100"/>
        <c:noMultiLvlLbl val="0"/>
      </c:catAx>
      <c:valAx>
        <c:axId val="858652784"/>
        <c:scaling>
          <c:orientation val="minMax"/>
          <c:max val="0.60000000000000009"/>
          <c:min val="0"/>
        </c:scaling>
        <c:delete val="1"/>
        <c:axPos val="l"/>
        <c:numFmt formatCode="0%" sourceLinked="1"/>
        <c:majorTickMark val="out"/>
        <c:minorTickMark val="none"/>
        <c:tickLblPos val="nextTo"/>
        <c:crossAx val="858656064"/>
        <c:crosses val="autoZero"/>
        <c:crossBetween val="between"/>
      </c:valAx>
      <c:valAx>
        <c:axId val="711088143"/>
        <c:scaling>
          <c:orientation val="minMax"/>
        </c:scaling>
        <c:delete val="1"/>
        <c:axPos val="r"/>
        <c:numFmt formatCode="General" sourceLinked="1"/>
        <c:majorTickMark val="out"/>
        <c:minorTickMark val="none"/>
        <c:tickLblPos val="nextTo"/>
        <c:crossAx val="711089583"/>
        <c:crosses val="max"/>
        <c:crossBetween val="midCat"/>
      </c:valAx>
      <c:valAx>
        <c:axId val="711089583"/>
        <c:scaling>
          <c:orientation val="minMax"/>
        </c:scaling>
        <c:delete val="1"/>
        <c:axPos val="b"/>
        <c:majorTickMark val="out"/>
        <c:minorTickMark val="none"/>
        <c:tickLblPos val="nextTo"/>
        <c:crossAx val="711088143"/>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13254147664093"/>
          <c:y val="3.127178310849054E-2"/>
          <c:w val="0.76608904583087167"/>
          <c:h val="0.8366851646768213"/>
        </c:manualLayout>
      </c:layout>
      <c:barChart>
        <c:barDir val="bar"/>
        <c:grouping val="percentStacked"/>
        <c:varyColors val="0"/>
        <c:ser>
          <c:idx val="0"/>
          <c:order val="0"/>
          <c:tx>
            <c:strRef>
              <c:f>Sheet1!$B$1</c:f>
              <c:strCache>
                <c:ptCount val="1"/>
                <c:pt idx="0">
                  <c:v>Used</c:v>
                </c:pt>
              </c:strCache>
            </c:strRef>
          </c:tx>
          <c:spPr>
            <a:solidFill>
              <a:srgbClr val="008039"/>
            </a:solidFill>
            <a:ln>
              <a:noFill/>
            </a:ln>
            <a:effectLst/>
          </c:spPr>
          <c:invertIfNegative val="0"/>
          <c:dLbls>
            <c:spPr>
              <a:noFill/>
              <a:ln>
                <a:noFill/>
              </a:ln>
              <a:effectLst/>
            </c:spPr>
            <c:txPr>
              <a:bodyPr rot="0" spcFirstLastPara="1" vertOverflow="ellipsis" vert="horz" wrap="square" lIns="38100" tIns="19050" rIns="360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 channels</c:v>
                </c:pt>
                <c:pt idx="1">
                  <c:v>Text message</c:v>
                </c:pt>
                <c:pt idx="2">
                  <c:v>Face to face</c:v>
                </c:pt>
                <c:pt idx="3">
                  <c:v>Email</c:v>
                </c:pt>
                <c:pt idx="4">
                  <c:v>Brent Council website</c:v>
                </c:pt>
                <c:pt idx="5">
                  <c:v>Telephone (call)</c:v>
                </c:pt>
              </c:strCache>
            </c:strRef>
          </c:cat>
          <c:val>
            <c:numRef>
              <c:f>Sheet1!$B$2:$B$7</c:f>
              <c:numCache>
                <c:formatCode>0%</c:formatCode>
                <c:ptCount val="6"/>
                <c:pt idx="0">
                  <c:v>0.22775070449315296</c:v>
                </c:pt>
                <c:pt idx="1">
                  <c:v>0.31108268349933943</c:v>
                </c:pt>
                <c:pt idx="2">
                  <c:v>0.53830011262921484</c:v>
                </c:pt>
                <c:pt idx="3">
                  <c:v>0.62798872874141698</c:v>
                </c:pt>
                <c:pt idx="4">
                  <c:v>0.67243656701017185</c:v>
                </c:pt>
                <c:pt idx="5">
                  <c:v>0.68145840921808887</c:v>
                </c:pt>
              </c:numCache>
            </c:numRef>
          </c:val>
          <c:extLst>
            <c:ext xmlns:c16="http://schemas.microsoft.com/office/drawing/2014/chart" uri="{C3380CC4-5D6E-409C-BE32-E72D297353CC}">
              <c16:uniqueId val="{00000000-4E4E-4124-AC73-E4FD88253CB3}"/>
            </c:ext>
          </c:extLst>
        </c:ser>
        <c:ser>
          <c:idx val="1"/>
          <c:order val="1"/>
          <c:tx>
            <c:strRef>
              <c:f>Sheet1!$C$1</c:f>
              <c:strCache>
                <c:ptCount val="1"/>
                <c:pt idx="0">
                  <c:v>Not used but likely to use in the future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 channels</c:v>
                </c:pt>
                <c:pt idx="1">
                  <c:v>Text message</c:v>
                </c:pt>
                <c:pt idx="2">
                  <c:v>Face to face</c:v>
                </c:pt>
                <c:pt idx="3">
                  <c:v>Email</c:v>
                </c:pt>
                <c:pt idx="4">
                  <c:v>Brent Council website</c:v>
                </c:pt>
                <c:pt idx="5">
                  <c:v>Telephone (call)</c:v>
                </c:pt>
              </c:strCache>
            </c:strRef>
          </c:cat>
          <c:val>
            <c:numRef>
              <c:f>Sheet1!$C$2:$C$7</c:f>
              <c:numCache>
                <c:formatCode>0%</c:formatCode>
                <c:ptCount val="6"/>
                <c:pt idx="0">
                  <c:v>0.39630866032388545</c:v>
                </c:pt>
                <c:pt idx="1">
                  <c:v>0.41231088989291931</c:v>
                </c:pt>
                <c:pt idx="2">
                  <c:v>0.26724339297373906</c:v>
                </c:pt>
                <c:pt idx="3">
                  <c:v>0.26818897955624005</c:v>
                </c:pt>
                <c:pt idx="4">
                  <c:v>0.23622967071793227</c:v>
                </c:pt>
                <c:pt idx="5">
                  <c:v>0.21691754016532247</c:v>
                </c:pt>
              </c:numCache>
            </c:numRef>
          </c:val>
          <c:extLst>
            <c:ext xmlns:c16="http://schemas.microsoft.com/office/drawing/2014/chart" uri="{C3380CC4-5D6E-409C-BE32-E72D297353CC}">
              <c16:uniqueId val="{00000001-4E4E-4124-AC73-E4FD88253CB3}"/>
            </c:ext>
          </c:extLst>
        </c:ser>
        <c:ser>
          <c:idx val="2"/>
          <c:order val="2"/>
          <c:tx>
            <c:strRef>
              <c:f>Sheet1!$D$1</c:f>
              <c:strCache>
                <c:ptCount val="1"/>
                <c:pt idx="0">
                  <c:v>Not used and unlikely to use in the future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 channels</c:v>
                </c:pt>
                <c:pt idx="1">
                  <c:v>Text message</c:v>
                </c:pt>
                <c:pt idx="2">
                  <c:v>Face to face</c:v>
                </c:pt>
                <c:pt idx="3">
                  <c:v>Email</c:v>
                </c:pt>
                <c:pt idx="4">
                  <c:v>Brent Council website</c:v>
                </c:pt>
                <c:pt idx="5">
                  <c:v>Telephone (call)</c:v>
                </c:pt>
              </c:strCache>
            </c:strRef>
          </c:cat>
          <c:val>
            <c:numRef>
              <c:f>Sheet1!$D$2:$D$7</c:f>
              <c:numCache>
                <c:formatCode>0%</c:formatCode>
                <c:ptCount val="6"/>
                <c:pt idx="0">
                  <c:v>0.30485393025103852</c:v>
                </c:pt>
                <c:pt idx="1">
                  <c:v>0.25074090283410649</c:v>
                </c:pt>
                <c:pt idx="2">
                  <c:v>0.15983085470845534</c:v>
                </c:pt>
                <c:pt idx="3">
                  <c:v>9.2534731673328569E-2</c:v>
                </c:pt>
                <c:pt idx="4">
                  <c:v>7.6699151448118855E-2</c:v>
                </c:pt>
                <c:pt idx="5">
                  <c:v>9.4939517998181358E-2</c:v>
                </c:pt>
              </c:numCache>
            </c:numRef>
          </c:val>
          <c:extLst>
            <c:ext xmlns:c16="http://schemas.microsoft.com/office/drawing/2014/chart" uri="{C3380CC4-5D6E-409C-BE32-E72D297353CC}">
              <c16:uniqueId val="{00000002-4E4E-4124-AC73-E4FD88253CB3}"/>
            </c:ext>
          </c:extLst>
        </c:ser>
        <c:ser>
          <c:idx val="3"/>
          <c:order val="3"/>
          <c:tx>
            <c:strRef>
              <c:f>Sheet1!$E$1</c:f>
              <c:strCache>
                <c:ptCount val="1"/>
                <c:pt idx="0">
                  <c:v>Unsure </c:v>
                </c:pt>
              </c:strCache>
            </c:strRef>
          </c:tx>
          <c:spPr>
            <a:pattFill prst="dkUpDiag">
              <a:fgClr>
                <a:schemeClr val="tx1"/>
              </a:fgClr>
              <a:bgClr>
                <a:schemeClr val="bg1"/>
              </a:bgClr>
            </a:patt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2-982D-469B-A5C1-FE9BF0160558}"/>
                </c:ext>
              </c:extLst>
            </c:dLbl>
            <c:dLbl>
              <c:idx val="4"/>
              <c:delete val="1"/>
              <c:extLst>
                <c:ext xmlns:c15="http://schemas.microsoft.com/office/drawing/2012/chart" uri="{CE6537A1-D6FC-4f65-9D91-7224C49458BB}"/>
                <c:ext xmlns:c16="http://schemas.microsoft.com/office/drawing/2014/chart" uri="{C3380CC4-5D6E-409C-BE32-E72D297353CC}">
                  <c16:uniqueId val="{00000001-982D-469B-A5C1-FE9BF0160558}"/>
                </c:ext>
              </c:extLst>
            </c:dLbl>
            <c:dLbl>
              <c:idx val="5"/>
              <c:delete val="1"/>
              <c:extLst>
                <c:ext xmlns:c15="http://schemas.microsoft.com/office/drawing/2012/chart" uri="{CE6537A1-D6FC-4f65-9D91-7224C49458BB}"/>
                <c:ext xmlns:c16="http://schemas.microsoft.com/office/drawing/2014/chart" uri="{C3380CC4-5D6E-409C-BE32-E72D297353CC}">
                  <c16:uniqueId val="{00000000-982D-469B-A5C1-FE9BF0160558}"/>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Social media channels</c:v>
                </c:pt>
                <c:pt idx="1">
                  <c:v>Text message</c:v>
                </c:pt>
                <c:pt idx="2">
                  <c:v>Face to face</c:v>
                </c:pt>
                <c:pt idx="3">
                  <c:v>Email</c:v>
                </c:pt>
                <c:pt idx="4">
                  <c:v>Brent Council website</c:v>
                </c:pt>
                <c:pt idx="5">
                  <c:v>Telephone (call)</c:v>
                </c:pt>
              </c:strCache>
            </c:strRef>
          </c:cat>
          <c:val>
            <c:numRef>
              <c:f>Sheet1!$E$2:$E$7</c:f>
              <c:numCache>
                <c:formatCode>0%</c:formatCode>
                <c:ptCount val="6"/>
                <c:pt idx="0">
                  <c:v>7.1086704931913894E-2</c:v>
                </c:pt>
                <c:pt idx="1">
                  <c:v>2.5865523773625877E-2</c:v>
                </c:pt>
                <c:pt idx="2">
                  <c:v>3.4625639688584113E-2</c:v>
                </c:pt>
                <c:pt idx="3">
                  <c:v>1.1287560029008482E-2</c:v>
                </c:pt>
                <c:pt idx="4">
                  <c:v>1.463461082377111E-2</c:v>
                </c:pt>
                <c:pt idx="5">
                  <c:v>6.6845326184019234E-3</c:v>
                </c:pt>
              </c:numCache>
            </c:numRef>
          </c:val>
          <c:extLst>
            <c:ext xmlns:c16="http://schemas.microsoft.com/office/drawing/2014/chart" uri="{C3380CC4-5D6E-409C-BE32-E72D297353CC}">
              <c16:uniqueId val="{00000010-4E4E-4124-AC73-E4FD88253CB3}"/>
            </c:ext>
          </c:extLst>
        </c:ser>
        <c:dLbls>
          <c:dLblPos val="ctr"/>
          <c:showLegendKey val="0"/>
          <c:showVal val="1"/>
          <c:showCatName val="0"/>
          <c:showSerName val="0"/>
          <c:showPercent val="0"/>
          <c:showBubbleSize val="0"/>
        </c:dLbls>
        <c:gapWidth val="70"/>
        <c:overlap val="100"/>
        <c:axId val="344367887"/>
        <c:axId val="344379119"/>
        <c:extLst>
          <c:ext xmlns:c15="http://schemas.microsoft.com/office/drawing/2012/chart" uri="{02D57815-91ED-43cb-92C2-25804820EDAC}">
            <c15:filteredBarSeries>
              <c15:ser>
                <c:idx val="4"/>
                <c:order val="4"/>
                <c:tx>
                  <c:strRef>
                    <c:extLst>
                      <c:ext uri="{02D57815-91ED-43cb-92C2-25804820EDAC}">
                        <c15:formulaRef>
                          <c15:sqref>Sheet1!$F$1</c15:sqref>
                        </c15:formulaRef>
                      </c:ext>
                    </c:extLst>
                    <c:strCache>
                      <c:ptCount val="1"/>
                      <c:pt idx="0">
                        <c:v>NET: Used/Likely to use</c:v>
                      </c:pt>
                    </c:strCache>
                  </c:strRef>
                </c:tx>
                <c:invertIfNegative val="0"/>
                <c:dLbls>
                  <c:spPr>
                    <a:noFill/>
                    <a:ln>
                      <a:noFill/>
                    </a:ln>
                    <a:effectLst/>
                  </c:sp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Sheet1!$A$2:$A$7</c15:sqref>
                        </c15:formulaRef>
                      </c:ext>
                    </c:extLst>
                    <c:strCache>
                      <c:ptCount val="6"/>
                      <c:pt idx="0">
                        <c:v>Social media channels</c:v>
                      </c:pt>
                      <c:pt idx="1">
                        <c:v>Text message</c:v>
                      </c:pt>
                      <c:pt idx="2">
                        <c:v>Face to face</c:v>
                      </c:pt>
                      <c:pt idx="3">
                        <c:v>Email</c:v>
                      </c:pt>
                      <c:pt idx="4">
                        <c:v>Brent Council website</c:v>
                      </c:pt>
                      <c:pt idx="5">
                        <c:v>Telephone (call)</c:v>
                      </c:pt>
                    </c:strCache>
                  </c:strRef>
                </c:cat>
                <c:val>
                  <c:numRef>
                    <c:extLst>
                      <c:ext uri="{02D57815-91ED-43cb-92C2-25804820EDAC}">
                        <c15:formulaRef>
                          <c15:sqref>Sheet1!$F$2:$F$7</c15:sqref>
                        </c15:formulaRef>
                      </c:ext>
                    </c:extLst>
                    <c:numCache>
                      <c:formatCode>0%</c:formatCode>
                      <c:ptCount val="6"/>
                      <c:pt idx="0">
                        <c:v>0.92891329506807696</c:v>
                      </c:pt>
                      <c:pt idx="1">
                        <c:v>0.97413447622636529</c:v>
                      </c:pt>
                      <c:pt idx="2">
                        <c:v>0.96537436031140922</c:v>
                      </c:pt>
                      <c:pt idx="3">
                        <c:v>0.98871243997098557</c:v>
                      </c:pt>
                      <c:pt idx="4">
                        <c:v>0.98536538917622296</c:v>
                      </c:pt>
                      <c:pt idx="5">
                        <c:v>0.99331546738159271</c:v>
                      </c:pt>
                    </c:numCache>
                  </c:numRef>
                </c:val>
                <c:extLst>
                  <c:ext xmlns:c16="http://schemas.microsoft.com/office/drawing/2014/chart" uri="{C3380CC4-5D6E-409C-BE32-E72D297353CC}">
                    <c16:uniqueId val="{00000011-4E4E-4124-AC73-E4FD88253CB3}"/>
                  </c:ext>
                </c:extLst>
              </c15:ser>
            </c15:filteredBarSeries>
          </c:ext>
        </c:extLst>
      </c:barChart>
      <c:catAx>
        <c:axId val="3443678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lgn="r">
              <a:defRPr sz="1050" b="0" i="0" u="none" strike="noStrike" kern="1200" baseline="0">
                <a:solidFill>
                  <a:schemeClr val="tx1"/>
                </a:solidFill>
                <a:latin typeface="+mn-lt"/>
                <a:ea typeface="+mn-ea"/>
                <a:cs typeface="+mn-cs"/>
              </a:defRPr>
            </a:pPr>
            <a:endParaRPr lang="en-US"/>
          </a:p>
        </c:txPr>
        <c:crossAx val="344379119"/>
        <c:crosses val="autoZero"/>
        <c:auto val="1"/>
        <c:lblAlgn val="ctr"/>
        <c:lblOffset val="100"/>
        <c:noMultiLvlLbl val="0"/>
      </c:catAx>
      <c:valAx>
        <c:axId val="344379119"/>
        <c:scaling>
          <c:orientation val="minMax"/>
          <c:max val="1.2"/>
          <c:min val="0"/>
        </c:scaling>
        <c:delete val="1"/>
        <c:axPos val="b"/>
        <c:numFmt formatCode="0%" sourceLinked="1"/>
        <c:majorTickMark val="out"/>
        <c:minorTickMark val="none"/>
        <c:tickLblPos val="nextTo"/>
        <c:crossAx val="344367887"/>
        <c:crosses val="autoZero"/>
        <c:crossBetween val="between"/>
      </c:valAx>
      <c:spPr>
        <a:noFill/>
        <a:ln>
          <a:noFill/>
        </a:ln>
        <a:effectLst/>
      </c:spPr>
    </c:plotArea>
    <c:legend>
      <c:legendPos val="b"/>
      <c:layout>
        <c:manualLayout>
          <c:xMode val="edge"/>
          <c:yMode val="edge"/>
          <c:x val="1.3528108072887339E-2"/>
          <c:y val="0.88332693531740747"/>
          <c:w val="0.77037454065396371"/>
          <c:h val="6.181184353380560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016413939184"/>
          <c:y val="0.1944470133492878"/>
          <c:w val="0.39118470896297924"/>
          <c:h val="0.92483984080249748"/>
        </c:manualLayout>
      </c:layout>
      <c:doughnutChart>
        <c:varyColors val="1"/>
        <c:ser>
          <c:idx val="0"/>
          <c:order val="0"/>
          <c:tx>
            <c:strRef>
              <c:f>Sheet1!$B$1</c:f>
              <c:strCache>
                <c:ptCount val="1"/>
                <c:pt idx="0">
                  <c:v>Column1</c:v>
                </c:pt>
              </c:strCache>
            </c:strRef>
          </c:tx>
          <c:spPr>
            <a:solidFill>
              <a:schemeClr val="accent3"/>
            </a:solidFill>
          </c:spPr>
          <c:dPt>
            <c:idx val="0"/>
            <c:bubble3D val="0"/>
            <c:spPr>
              <a:solidFill>
                <a:srgbClr val="008039"/>
              </a:solidFill>
              <a:ln>
                <a:noFill/>
              </a:ln>
              <a:effectLst/>
            </c:spPr>
            <c:extLst>
              <c:ext xmlns:c16="http://schemas.microsoft.com/office/drawing/2014/chart" uri="{C3380CC4-5D6E-409C-BE32-E72D297353CC}">
                <c16:uniqueId val="{00000005-9928-46EE-81E9-8CD66E609066}"/>
              </c:ext>
            </c:extLst>
          </c:dPt>
          <c:dPt>
            <c:idx val="1"/>
            <c:bubble3D val="0"/>
            <c:spPr>
              <a:solidFill>
                <a:srgbClr val="C00000"/>
              </a:solidFill>
              <a:ln>
                <a:noFill/>
              </a:ln>
              <a:effectLst/>
            </c:spPr>
            <c:extLst>
              <c:ext xmlns:c16="http://schemas.microsoft.com/office/drawing/2014/chart" uri="{C3380CC4-5D6E-409C-BE32-E72D297353CC}">
                <c16:uniqueId val="{00000004-9928-46EE-81E9-8CD66E609066}"/>
              </c:ext>
            </c:extLst>
          </c:dPt>
          <c:dPt>
            <c:idx val="2"/>
            <c:bubble3D val="0"/>
            <c:spPr>
              <a:solidFill>
                <a:schemeClr val="accent1">
                  <a:lumMod val="40000"/>
                  <a:lumOff val="60000"/>
                </a:schemeClr>
              </a:solidFill>
              <a:ln>
                <a:noFill/>
              </a:ln>
              <a:effectLst/>
            </c:spPr>
            <c:extLst>
              <c:ext xmlns:c16="http://schemas.microsoft.com/office/drawing/2014/chart" uri="{C3380CC4-5D6E-409C-BE32-E72D297353CC}">
                <c16:uniqueId val="{00000003-9928-46EE-81E9-8CD66E609066}"/>
              </c:ext>
            </c:extLst>
          </c:dPt>
          <c:dLbls>
            <c:dLbl>
              <c:idx val="2"/>
              <c:delete val="1"/>
              <c:extLst>
                <c:ext xmlns:c15="http://schemas.microsoft.com/office/drawing/2012/chart" uri="{CE6537A1-D6FC-4f65-9D91-7224C49458BB}"/>
                <c:ext xmlns:c16="http://schemas.microsoft.com/office/drawing/2014/chart" uri="{C3380CC4-5D6E-409C-BE32-E72D297353CC}">
                  <c16:uniqueId val="{00000003-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Don't know</c:v>
                </c:pt>
              </c:strCache>
            </c:strRef>
          </c:cat>
          <c:val>
            <c:numRef>
              <c:f>Sheet1!$B$2:$B$4</c:f>
              <c:numCache>
                <c:formatCode>0%</c:formatCode>
                <c:ptCount val="3"/>
                <c:pt idx="0">
                  <c:v>0.48725510637483571</c:v>
                </c:pt>
                <c:pt idx="1">
                  <c:v>0.51229741645384375</c:v>
                </c:pt>
                <c:pt idx="2">
                  <c:v>4.4747717131310378E-4</c:v>
                </c:pt>
              </c:numCache>
            </c:numRef>
          </c:val>
          <c:extLst>
            <c:ext xmlns:c16="http://schemas.microsoft.com/office/drawing/2014/chart" uri="{C3380CC4-5D6E-409C-BE32-E72D297353CC}">
              <c16:uniqueId val="{00000000-E84B-4617-98EB-078750316130}"/>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l"/>
      <c:layout>
        <c:manualLayout>
          <c:xMode val="edge"/>
          <c:yMode val="edge"/>
          <c:x val="0.65832684597839863"/>
          <c:y val="0.43201451001338131"/>
          <c:w val="0.15855669699893099"/>
          <c:h val="0.3037568952626488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85713213142755"/>
          <c:y val="7.5499403287196459E-3"/>
          <c:w val="0.48731973759537506"/>
          <c:h val="0.9685854116723861"/>
        </c:manualLayout>
      </c:layout>
      <c:barChart>
        <c:barDir val="bar"/>
        <c:grouping val="clustered"/>
        <c:varyColors val="0"/>
        <c:ser>
          <c:idx val="0"/>
          <c:order val="0"/>
          <c:spPr>
            <a:solidFill>
              <a:srgbClr val="008039"/>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CC65-4778-8852-74E8EE11C316}"/>
                </c:ext>
              </c:extLst>
            </c:dLbl>
            <c:dLbl>
              <c:idx val="1"/>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7C9D6067-6C2D-4F0A-9FE8-32CCD8AE17B3}" type="VALUE">
                      <a:rPr lang="en-US">
                        <a:solidFill>
                          <a:srgbClr val="008039"/>
                        </a:solidFill>
                      </a:rPr>
                      <a:pPr>
                        <a:defRPr sz="1200" b="1">
                          <a:solidFill>
                            <a:srgbClr val="008039"/>
                          </a:solidFill>
                        </a:defRPr>
                      </a:pPr>
                      <a:t>[VALUE]</a:t>
                    </a:fld>
                    <a:r>
                      <a:rPr lang="en-US">
                        <a:solidFill>
                          <a:srgbClr val="008039"/>
                        </a:solidFill>
                      </a:rPr>
                      <a:t> </a:t>
                    </a:r>
                    <a:fld id="{FB30EA93-461A-4C43-B24F-92A0C67EEB0C}" type="CELLRANGE">
                      <a:rPr lang="en-US">
                        <a:solidFill>
                          <a:srgbClr val="008039"/>
                        </a:solidFill>
                      </a:rPr>
                      <a:pPr>
                        <a:defRPr sz="1200" b="1">
                          <a:solidFill>
                            <a:srgbClr val="008039"/>
                          </a:solidFill>
                        </a:defRPr>
                      </a:pPr>
                      <a:t>[CELLRANGE]</a:t>
                    </a:fld>
                    <a:endParaRPr lang="en-US">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A56E-4DA0-BD56-FD649ABBE985}"/>
                </c:ext>
              </c:extLst>
            </c:dLbl>
            <c:dLbl>
              <c:idx val="2"/>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7C9D6067-6C2D-4F0A-9FE8-32CCD8AE17B3}" type="VALUE">
                      <a:rPr lang="en-US">
                        <a:solidFill>
                          <a:srgbClr val="008039"/>
                        </a:solidFill>
                      </a:rPr>
                      <a:pPr>
                        <a:defRPr sz="1200" b="1">
                          <a:solidFill>
                            <a:srgbClr val="008039"/>
                          </a:solidFill>
                        </a:defRPr>
                      </a:pPr>
                      <a:t>[VALUE]</a:t>
                    </a:fld>
                    <a:r>
                      <a:rPr lang="en-US">
                        <a:solidFill>
                          <a:srgbClr val="008039"/>
                        </a:solidFill>
                      </a:rPr>
                      <a:t> </a:t>
                    </a:r>
                    <a:fld id="{FB30EA93-461A-4C43-B24F-92A0C67EEB0C}" type="CELLRANGE">
                      <a:rPr lang="en-US">
                        <a:solidFill>
                          <a:srgbClr val="008039"/>
                        </a:solidFill>
                      </a:rPr>
                      <a:pPr>
                        <a:defRPr sz="1200" b="1">
                          <a:solidFill>
                            <a:srgbClr val="008039"/>
                          </a:solidFill>
                        </a:defRPr>
                      </a:pPr>
                      <a:t>[CELLRANGE]</a:t>
                    </a:fld>
                    <a:endParaRPr lang="en-US">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C926-4E63-8E61-DC47060A1F2A}"/>
                </c:ext>
              </c:extLst>
            </c:dLbl>
            <c:dLbl>
              <c:idx val="3"/>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2B0C1B13-1B7B-4598-942F-14E38486CABC}" type="VALUE">
                      <a:rPr lang="en-US" smtClean="0"/>
                      <a:pPr>
                        <a:defRPr sz="1200" b="1">
                          <a:solidFill>
                            <a:srgbClr val="008039"/>
                          </a:solidFill>
                        </a:defRPr>
                      </a:pPr>
                      <a:t>[VALUE]</a:t>
                    </a:fld>
                    <a:r>
                      <a:rPr lang="en-US" baseline="0"/>
                      <a:t> </a:t>
                    </a:r>
                    <a:fld id="{E09EFAF4-2847-4AEA-959C-8022619BB74D}" type="CELLRANGE">
                      <a:rPr lang="en-US" baseline="0" smtClean="0"/>
                      <a:pPr>
                        <a:defRPr sz="1200" b="1">
                          <a:solidFill>
                            <a:srgbClr val="008039"/>
                          </a:solidFill>
                        </a:defRPr>
                      </a:pPr>
                      <a:t>[CELLRANGE]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C926-4E63-8E61-DC47060A1F2A}"/>
                </c:ext>
              </c:extLst>
            </c:dLbl>
            <c:dLbl>
              <c:idx val="4"/>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C926-4E63-8E61-DC47060A1F2A}"/>
                </c:ext>
              </c:extLst>
            </c:dLbl>
            <c:dLbl>
              <c:idx val="5"/>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C926-4E63-8E61-DC47060A1F2A}"/>
                </c:ext>
              </c:extLst>
            </c:dLbl>
            <c:dLbl>
              <c:idx val="6"/>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92212A53-2C72-42A9-960A-2975F00435B3}" type="VALUE">
                      <a:rPr lang="en-US" smtClean="0"/>
                      <a:pPr>
                        <a:defRPr sz="1200" b="1">
                          <a:solidFill>
                            <a:srgbClr val="008039"/>
                          </a:solidFill>
                        </a:defRPr>
                      </a:pPr>
                      <a:t>[VALUE]</a:t>
                    </a:fld>
                    <a:r>
                      <a:rPr lang="en-US" baseline="0"/>
                      <a:t> </a:t>
                    </a:r>
                    <a:fld id="{2134C692-BEA8-4FC8-8AC6-E43CDC5CCB0E}" type="CELLRANGE">
                      <a:rPr lang="en-US" baseline="0" smtClean="0"/>
                      <a:pPr>
                        <a:defRPr sz="1200" b="1">
                          <a:solidFill>
                            <a:srgbClr val="008039"/>
                          </a:solidFill>
                        </a:defRPr>
                      </a:pPr>
                      <a:t>[CELLRANGE]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C926-4E63-8E61-DC47060A1F2A}"/>
                </c:ext>
              </c:extLst>
            </c:dLbl>
            <c:dLbl>
              <c:idx val="7"/>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7C9D6067-6C2D-4F0A-9FE8-32CCD8AE17B3}" type="VALUE">
                      <a:rPr lang="en-US"/>
                      <a:pPr>
                        <a:defRPr sz="1200" b="1">
                          <a:solidFill>
                            <a:srgbClr val="6D6E71"/>
                          </a:solidFill>
                        </a:defRPr>
                      </a:pPr>
                      <a:t>[VALUE]</a:t>
                    </a:fld>
                    <a:r>
                      <a:rPr lang="en-US"/>
                      <a:t> </a:t>
                    </a:r>
                    <a:fld id="{FB30EA93-461A-4C43-B24F-92A0C67EEB0C}" type="CELLRANGE">
                      <a:rPr lang="en-US"/>
                      <a:pPr>
                        <a:defRPr sz="12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C926-4E63-8E61-DC47060A1F2A}"/>
                </c:ext>
              </c:extLst>
            </c:dLbl>
            <c:dLbl>
              <c:idx val="8"/>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C926-4E63-8E61-DC47060A1F2A}"/>
                </c:ext>
              </c:extLst>
            </c:dLbl>
            <c:dLbl>
              <c:idx val="9"/>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C926-4E63-8E61-DC47060A1F2A}"/>
                </c:ext>
              </c:extLst>
            </c:dLbl>
            <c:dLbl>
              <c:idx val="10"/>
              <c:tx>
                <c:rich>
                  <a:bodyPr/>
                  <a:lstStyle/>
                  <a:p>
                    <a:fld id="{2CAEE1CE-A3E4-42CC-9F47-7D8ACDCEC313}" type="CELLRANGE">
                      <a:rPr lang="en-US" baseline="0"/>
                      <a:pPr/>
                      <a:t>[CELLRANGE]</a:t>
                    </a:fld>
                    <a:r>
                      <a:rPr lang="en-US" baseline="0"/>
                      <a:t> </a:t>
                    </a:r>
                    <a:fld id="{63E494FC-CA95-480B-8E55-7181BA2281E2}"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ABB0-477E-8822-786986511FED}"/>
                </c:ext>
              </c:extLst>
            </c:dLbl>
            <c:dLbl>
              <c:idx val="11"/>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624EE8D1-399F-47E5-91A0-1E8E5377F8DE}" type="VALUE">
                      <a:rPr lang="en-US" smtClean="0">
                        <a:solidFill>
                          <a:srgbClr val="C00000"/>
                        </a:solidFill>
                      </a:rPr>
                      <a:pPr>
                        <a:defRPr sz="1200" b="1">
                          <a:solidFill>
                            <a:srgbClr val="C00000"/>
                          </a:solidFill>
                        </a:defRPr>
                      </a:pPr>
                      <a:t>[VALUE]</a:t>
                    </a:fld>
                    <a:r>
                      <a:rPr lang="en-US" baseline="0">
                        <a:solidFill>
                          <a:srgbClr val="C00000"/>
                        </a:solidFill>
                      </a:rPr>
                      <a:t> </a:t>
                    </a:r>
                    <a:fld id="{4DD0DD07-AE2E-4701-B989-21E8F96A45E6}" type="CELLRANGE">
                      <a:rPr lang="en-US" baseline="0" smtClean="0">
                        <a:solidFill>
                          <a:srgbClr val="C00000"/>
                        </a:solidFill>
                      </a:rPr>
                      <a:pPr>
                        <a:defRPr sz="1200" b="1">
                          <a:solidFill>
                            <a:srgbClr val="C00000"/>
                          </a:solidFill>
                        </a:defRPr>
                      </a:pPr>
                      <a:t>[CELLRANGE]</a:t>
                    </a:fld>
                    <a:endParaRPr lang="en-US" baseline="0">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EB2-4034-8A64-5A666CD247CA}"/>
                </c:ext>
              </c:extLst>
            </c:dLbl>
            <c:dLbl>
              <c:idx val="12"/>
              <c:tx>
                <c:rich>
                  <a:bodyPr/>
                  <a:lstStyle/>
                  <a:p>
                    <a:fld id="{92C7BD75-EA0C-4D4F-A71B-7CE8278E91B3}" type="CELLRANGE">
                      <a:rPr lang="en-US"/>
                      <a:pPr/>
                      <a:t>[CELLRANGE]</a:t>
                    </a:fld>
                    <a:r>
                      <a:rPr lang="en-US" baseline="0"/>
                      <a:t> </a:t>
                    </a:r>
                    <a:fld id="{B73EE047-1BBA-4E62-88FD-CAD7E9E439FD}"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ABB0-477E-8822-786986511FED}"/>
                </c:ext>
              </c:extLst>
            </c:dLbl>
            <c:dLbl>
              <c:idx val="13"/>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33F6BB8A-2C6C-458E-98B6-F31D336B240C}" type="VALUE">
                      <a:rPr lang="en-US" smtClean="0">
                        <a:solidFill>
                          <a:srgbClr val="008039"/>
                        </a:solidFill>
                      </a:rPr>
                      <a:pPr>
                        <a:defRPr sz="1200" b="1">
                          <a:solidFill>
                            <a:srgbClr val="008039"/>
                          </a:solidFill>
                        </a:defRPr>
                      </a:pPr>
                      <a:t>[VALUE]</a:t>
                    </a:fld>
                    <a:r>
                      <a:rPr lang="en-US" baseline="0">
                        <a:solidFill>
                          <a:srgbClr val="008039"/>
                        </a:solidFill>
                      </a:rPr>
                      <a:t> </a:t>
                    </a:r>
                    <a:fld id="{39F9EE7A-E632-4CF2-AA70-ACCCE0BE077A}" type="CELLRANGE">
                      <a:rPr lang="en-US" baseline="0" smtClean="0">
                        <a:solidFill>
                          <a:srgbClr val="008039"/>
                        </a:solidFill>
                      </a:rPr>
                      <a:pPr>
                        <a:defRPr sz="1200" b="1">
                          <a:solidFill>
                            <a:srgbClr val="008039"/>
                          </a:solidFill>
                        </a:defRPr>
                      </a:pPr>
                      <a:t>[CELLRANGE]</a:t>
                    </a:fld>
                    <a:endParaRPr lang="en-US" baseline="0">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7EB2-4034-8A64-5A666CD247CA}"/>
                </c:ext>
              </c:extLst>
            </c:dLbl>
            <c:dLbl>
              <c:idx val="14"/>
              <c:tx>
                <c:rich>
                  <a:bodyPr/>
                  <a:lstStyle/>
                  <a:p>
                    <a:fld id="{F36A53A7-98E4-47FD-905C-C030A373C90A}" type="CELLRANGE">
                      <a:rPr lang="en-US"/>
                      <a:pPr/>
                      <a:t>[CELLRANGE]</a:t>
                    </a:fld>
                    <a:r>
                      <a:rPr lang="en-US" baseline="0"/>
                      <a:t> </a:t>
                    </a:r>
                    <a:fld id="{C38B25B7-5576-43CF-87DB-24A3E708587A}"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ABB0-477E-8822-786986511FED}"/>
                </c:ext>
              </c:extLst>
            </c:dLbl>
            <c:dLbl>
              <c:idx val="15"/>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A30C0CF3-38D4-49D3-B149-E391F3695CEC}" type="VALUE">
                      <a:rPr lang="en-US" smtClean="0"/>
                      <a:pPr>
                        <a:defRPr sz="1200" b="1">
                          <a:solidFill>
                            <a:srgbClr val="008039"/>
                          </a:solidFill>
                        </a:defRPr>
                      </a:pPr>
                      <a:t>[VALUE]</a:t>
                    </a:fld>
                    <a:r>
                      <a:rPr lang="en-US" baseline="0"/>
                      <a:t> </a:t>
                    </a:r>
                    <a:fld id="{03A26CCC-0059-4151-A938-651599354A8E}" type="CELLRANGE">
                      <a:rPr lang="en-US" baseline="0" smtClean="0"/>
                      <a:pPr>
                        <a:defRPr sz="1200" b="1">
                          <a:solidFill>
                            <a:srgbClr val="008039"/>
                          </a:solidFill>
                        </a:defRPr>
                      </a:pPr>
                      <a:t>[CELLRANGE]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ABB0-477E-8822-786986511FED}"/>
                </c:ext>
              </c:extLst>
            </c:dLbl>
            <c:dLbl>
              <c:idx val="16"/>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F5B38E88-09EF-4217-9A0E-1F1864ACFE76}" type="VALUE">
                      <a:rPr lang="en-US" smtClean="0">
                        <a:solidFill>
                          <a:srgbClr val="008039"/>
                        </a:solidFill>
                      </a:rPr>
                      <a:pPr>
                        <a:defRPr sz="1200" b="1">
                          <a:solidFill>
                            <a:srgbClr val="008039"/>
                          </a:solidFill>
                        </a:defRPr>
                      </a:pPr>
                      <a:t>[VALUE]</a:t>
                    </a:fld>
                    <a:r>
                      <a:rPr lang="en-US" baseline="0">
                        <a:solidFill>
                          <a:srgbClr val="008039"/>
                        </a:solidFill>
                      </a:rPr>
                      <a:t> </a:t>
                    </a:r>
                    <a:fld id="{2BF9C77F-1C27-4E32-95FC-F78705CB5DDA}" type="CELLRANGE">
                      <a:rPr lang="en-US" baseline="0" smtClean="0">
                        <a:solidFill>
                          <a:srgbClr val="008039"/>
                        </a:solidFill>
                      </a:rPr>
                      <a:pPr>
                        <a:defRPr sz="1200" b="1">
                          <a:solidFill>
                            <a:srgbClr val="008039"/>
                          </a:solidFill>
                        </a:defRPr>
                      </a:pPr>
                      <a:t>[CELLRANGE]</a:t>
                    </a:fld>
                    <a:endParaRPr lang="en-US" baseline="0">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EB2-4034-8A64-5A666CD247CA}"/>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16-24</c:v>
                </c:pt>
                <c:pt idx="1">
                  <c:v>25-34</c:v>
                </c:pt>
                <c:pt idx="2">
                  <c:v>35-44</c:v>
                </c:pt>
                <c:pt idx="3">
                  <c:v>45-54</c:v>
                </c:pt>
                <c:pt idx="4">
                  <c:v>55-64</c:v>
                </c:pt>
                <c:pt idx="5">
                  <c:v>65+</c:v>
                </c:pt>
                <c:pt idx="6">
                  <c:v>White</c:v>
                </c:pt>
                <c:pt idx="7">
                  <c:v>Mixed or Multiple Ethnic Groups</c:v>
                </c:pt>
                <c:pt idx="8">
                  <c:v>Asian/Asian British</c:v>
                </c:pt>
                <c:pt idx="9">
                  <c:v>Black/Black British</c:v>
                </c:pt>
                <c:pt idx="10">
                  <c:v>Other Ethnic Group</c:v>
                </c:pt>
                <c:pt idx="11">
                  <c:v>Annual income: Less than £20,000</c:v>
                </c:pt>
                <c:pt idx="12">
                  <c:v>HH income: £20,000–£29,999</c:v>
                </c:pt>
                <c:pt idx="13">
                  <c:v>HH income: £30,000–£49,999</c:v>
                </c:pt>
                <c:pt idx="14">
                  <c:v>HH income: £50,000–£69,999</c:v>
                </c:pt>
                <c:pt idx="15">
                  <c:v>HH income:  £70,000–£99,999</c:v>
                </c:pt>
                <c:pt idx="16">
                  <c:v>HH income: More than £100,000</c:v>
                </c:pt>
              </c:strCache>
            </c:strRef>
          </c:cat>
          <c:val>
            <c:numRef>
              <c:f>Sheet1!$B$2:$B$18</c:f>
              <c:numCache>
                <c:formatCode>0%</c:formatCode>
                <c:ptCount val="17"/>
                <c:pt idx="0">
                  <c:v>0.34060464590362144</c:v>
                </c:pt>
                <c:pt idx="1">
                  <c:v>0.54774132740478199</c:v>
                </c:pt>
                <c:pt idx="2">
                  <c:v>0.56938814053741704</c:v>
                </c:pt>
                <c:pt idx="3">
                  <c:v>0.60835367226268955</c:v>
                </c:pt>
                <c:pt idx="4">
                  <c:v>0.49099150624921284</c:v>
                </c:pt>
                <c:pt idx="5">
                  <c:v>0.28555734245730879</c:v>
                </c:pt>
                <c:pt idx="6">
                  <c:v>0.5380468939157329</c:v>
                </c:pt>
                <c:pt idx="7">
                  <c:v>0.42431085837948829</c:v>
                </c:pt>
                <c:pt idx="8">
                  <c:v>0.47803924473259835</c:v>
                </c:pt>
                <c:pt idx="9">
                  <c:v>0.42201726599551587</c:v>
                </c:pt>
                <c:pt idx="10">
                  <c:v>0.535426698110821</c:v>
                </c:pt>
                <c:pt idx="11">
                  <c:v>0.37426150987987472</c:v>
                </c:pt>
                <c:pt idx="12">
                  <c:v>0.53649413020704928</c:v>
                </c:pt>
                <c:pt idx="13">
                  <c:v>0.58909031347610485</c:v>
                </c:pt>
                <c:pt idx="14">
                  <c:v>0.53134406159713121</c:v>
                </c:pt>
                <c:pt idx="15">
                  <c:v>0.74411844124320514</c:v>
                </c:pt>
                <c:pt idx="16">
                  <c:v>0.64599487073722472</c:v>
                </c:pt>
              </c:numCache>
            </c:numRef>
          </c:val>
          <c:extLst>
            <c:ext xmlns:c15="http://schemas.microsoft.com/office/drawing/2012/chart" uri="{02D57815-91ED-43cb-92C2-25804820EDAC}">
              <c15:datalabelsRange>
                <c15:f>Sheet1!$C$2:$C$19</c15:f>
                <c15:dlblRangeCache>
                  <c:ptCount val="18"/>
                  <c:pt idx="0">
                    <c:v>▼</c:v>
                  </c:pt>
                  <c:pt idx="1">
                    <c:v>▲</c:v>
                  </c:pt>
                  <c:pt idx="2">
                    <c:v>▲</c:v>
                  </c:pt>
                  <c:pt idx="3">
                    <c:v>▲</c:v>
                  </c:pt>
                  <c:pt idx="5">
                    <c:v>▼</c:v>
                  </c:pt>
                  <c:pt idx="6">
                    <c:v>▲</c:v>
                  </c:pt>
                  <c:pt idx="9">
                    <c:v>▼</c:v>
                  </c:pt>
                  <c:pt idx="11">
                    <c:v>▼</c:v>
                  </c:pt>
                  <c:pt idx="13">
                    <c:v>▲</c:v>
                  </c:pt>
                  <c:pt idx="15">
                    <c:v>▲</c:v>
                  </c:pt>
                  <c:pt idx="16">
                    <c:v>▲</c:v>
                  </c:pt>
                </c15:dlblRangeCache>
              </c15:datalabelsRange>
            </c:ext>
            <c:ext xmlns:c16="http://schemas.microsoft.com/office/drawing/2014/chart" uri="{C3380CC4-5D6E-409C-BE32-E72D297353CC}">
              <c16:uniqueId val="{00000006-CC65-4778-8852-74E8EE11C316}"/>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10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587422585064469"/>
          <c:y val="5.1233875557524103E-3"/>
          <c:w val="0.54412577414935526"/>
          <c:h val="0.98975322488849515"/>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022B742-FC51-4C5D-A5ED-79D3687D2AB1}" type="CELLRANGE">
                      <a:rPr lang="en-US" baseline="0"/>
                      <a:pPr/>
                      <a:t>[CELLRANGE]</a:t>
                    </a:fld>
                    <a:r>
                      <a:rPr lang="en-US" baseline="0"/>
                      <a:t> </a:t>
                    </a:r>
                    <a:fld id="{94CA30A6-C4C0-4B23-9228-1A6A6F8F3405}"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48594BA8-300E-4500-BB5D-A36E72731215}" type="CELLRANGE">
                      <a:rPr lang="en-US"/>
                      <a:pPr/>
                      <a:t>[CELLRANGE]</a:t>
                    </a:fld>
                    <a:r>
                      <a:rPr lang="en-US" baseline="0"/>
                      <a:t> </a:t>
                    </a:r>
                    <a:fld id="{5002FC36-05CE-48DE-A8C6-9141C43A593E}"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EEAC9700-03E3-49BD-977D-744E4F465DC7}" type="CELLRANGE">
                      <a:rPr lang="en-US"/>
                      <a:pPr/>
                      <a:t>[CELLRANGE]</a:t>
                    </a:fld>
                    <a:r>
                      <a:rPr lang="en-US" baseline="0"/>
                      <a:t> </a:t>
                    </a:r>
                    <a:fld id="{8DB6F8C1-FFE1-43D7-8D6D-4A806211ADEE}"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3000A04F-CDD4-4973-8E43-A7046E6A167C}" type="CELLRANGE">
                      <a:rPr lang="en-US"/>
                      <a:pPr/>
                      <a:t>[CELLRANGE]</a:t>
                    </a:fld>
                    <a:r>
                      <a:rPr lang="en-US" baseline="0"/>
                      <a:t> </a:t>
                    </a:r>
                    <a:fld id="{257DA505-5E91-4C80-BDC3-A8AA4BEB77CF}"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33CBB3F4-3D28-449E-AD2F-3864D8E9740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C86B-48C4-9371-877C7C7BAB7F}"/>
                </c:ext>
              </c:extLst>
            </c:dLbl>
            <c:dLbl>
              <c:idx val="8"/>
              <c:tx>
                <c:rich>
                  <a:bodyPr/>
                  <a:lstStyle/>
                  <a:p>
                    <a:fld id="{5D97CEFA-0661-4FC3-AF1E-791461D24ED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86B-48C4-9371-877C7C7BAB7F}"/>
                </c:ext>
              </c:extLst>
            </c:dLbl>
            <c:dLbl>
              <c:idx val="9"/>
              <c:tx>
                <c:rich>
                  <a:bodyPr/>
                  <a:lstStyle/>
                  <a:p>
                    <a:fld id="{186D0EC7-63E3-4C47-BCC0-C7456CB65D65}"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86B-48C4-9371-877C7C7BAB7F}"/>
                </c:ext>
              </c:extLst>
            </c:dLbl>
            <c:dLbl>
              <c:idx val="10"/>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C7A4-4DBA-A999-0E79B968AED9}"/>
                </c:ext>
              </c:extLst>
            </c:dLbl>
            <c:dLbl>
              <c:idx val="11"/>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C7A4-4DBA-A999-0E79B968AED9}"/>
                </c:ext>
              </c:extLst>
            </c:dLbl>
            <c:dLbl>
              <c:idx val="12"/>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C7A4-4DBA-A999-0E79B968AED9}"/>
                </c:ext>
              </c:extLst>
            </c:dLbl>
            <c:dLbl>
              <c:idx val="13"/>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C7A4-4DBA-A999-0E79B968AED9}"/>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Reporting an issue</c:v>
                </c:pt>
                <c:pt idx="1">
                  <c:v>Find information about council services</c:v>
                </c:pt>
                <c:pt idx="2">
                  <c:v>Making a payment </c:v>
                </c:pt>
                <c:pt idx="3">
                  <c:v>Bin collection and recycling services </c:v>
                </c:pt>
                <c:pt idx="4">
                  <c:v>Find out about local services and events </c:v>
                </c:pt>
                <c:pt idx="5">
                  <c:v>My Account </c:v>
                </c:pt>
                <c:pt idx="6">
                  <c:v>Parking services </c:v>
                </c:pt>
                <c:pt idx="7">
                  <c:v>Contacting the council </c:v>
                </c:pt>
                <c:pt idx="8">
                  <c:v>Housing services</c:v>
                </c:pt>
                <c:pt idx="9">
                  <c:v>Planning services</c:v>
                </c:pt>
                <c:pt idx="10">
                  <c:v>Get help with social care, health, or wellbeing</c:v>
                </c:pt>
                <c:pt idx="11">
                  <c:v>Take part in a consultation</c:v>
                </c:pt>
                <c:pt idx="12">
                  <c:v>Other</c:v>
                </c:pt>
                <c:pt idx="13">
                  <c:v>Don't know</c:v>
                </c:pt>
              </c:strCache>
            </c:strRef>
          </c:cat>
          <c:val>
            <c:numRef>
              <c:f>Sheet1!$B$2:$B$15</c:f>
              <c:numCache>
                <c:formatCode>0%</c:formatCode>
                <c:ptCount val="14"/>
                <c:pt idx="0">
                  <c:v>0.27660124538615422</c:v>
                </c:pt>
                <c:pt idx="1">
                  <c:v>0.24681405787943705</c:v>
                </c:pt>
                <c:pt idx="2">
                  <c:v>0.23732871497706121</c:v>
                </c:pt>
                <c:pt idx="3">
                  <c:v>0.20188415074220753</c:v>
                </c:pt>
                <c:pt idx="4">
                  <c:v>0.1923464083005367</c:v>
                </c:pt>
                <c:pt idx="5">
                  <c:v>0.18671963230167701</c:v>
                </c:pt>
                <c:pt idx="6">
                  <c:v>0.15749203892780594</c:v>
                </c:pt>
                <c:pt idx="7">
                  <c:v>0.15599011712693284</c:v>
                </c:pt>
                <c:pt idx="8">
                  <c:v>0.11418965872515967</c:v>
                </c:pt>
                <c:pt idx="9">
                  <c:v>7.8274492372205379E-2</c:v>
                </c:pt>
                <c:pt idx="10">
                  <c:v>7.2310359972371882E-2</c:v>
                </c:pt>
                <c:pt idx="11">
                  <c:v>4.288045481489304E-2</c:v>
                </c:pt>
                <c:pt idx="12">
                  <c:v>2.2603247872732997E-2</c:v>
                </c:pt>
                <c:pt idx="13">
                  <c:v>1.1646818615061035E-3</c:v>
                </c:pt>
              </c:numCache>
            </c:numRef>
          </c:val>
          <c:extLst>
            <c:ext xmlns:c15="http://schemas.microsoft.com/office/drawing/2012/chart" uri="{02D57815-91ED-43cb-92C2-25804820EDAC}">
              <c15:datalabelsRange>
                <c15:f>Sheet1!$H$2:$H$8</c15:f>
                <c15:dlblRangeCache>
                  <c:ptCount val="7"/>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0.5"/>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381572526135685"/>
          <c:y val="0"/>
          <c:w val="0.51618427473864315"/>
          <c:h val="0.98633684710524872"/>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 haven't needed to engage with the council</c:v>
                </c:pt>
                <c:pt idx="1">
                  <c:v>I prefer to talk to a real person</c:v>
                </c:pt>
                <c:pt idx="2">
                  <c:v>I am not confident using the internet</c:v>
                </c:pt>
                <c:pt idx="3">
                  <c:v>I do not have internet access (no device/data/wi-fi)</c:v>
                </c:pt>
                <c:pt idx="4">
                  <c:v>I don't think it's secure</c:v>
                </c:pt>
                <c:pt idx="5">
                  <c:v>Other</c:v>
                </c:pt>
              </c:strCache>
            </c:strRef>
          </c:cat>
          <c:val>
            <c:numRef>
              <c:f>Sheet1!$B$2:$B$7</c:f>
              <c:numCache>
                <c:formatCode>0%</c:formatCode>
                <c:ptCount val="6"/>
                <c:pt idx="0">
                  <c:v>0.68429758671352403</c:v>
                </c:pt>
                <c:pt idx="1">
                  <c:v>0.20293225825009276</c:v>
                </c:pt>
                <c:pt idx="2">
                  <c:v>0.14510298648438588</c:v>
                </c:pt>
                <c:pt idx="3">
                  <c:v>4.0044899681567082E-2</c:v>
                </c:pt>
                <c:pt idx="4">
                  <c:v>2.2426711852335884E-2</c:v>
                </c:pt>
                <c:pt idx="5">
                  <c:v>2.3441268860394868E-2</c:v>
                </c:pt>
              </c:numCache>
            </c:numRef>
          </c:val>
          <c:extLst>
            <c:ext xmlns:c15="http://schemas.microsoft.com/office/drawing/2012/chart" uri="{02D57815-91ED-43cb-92C2-25804820EDAC}">
              <c15:datalabelsRange>
                <c15:f>Sheet1!$H$2:$H$8</c15:f>
                <c15:dlblRangeCache>
                  <c:ptCount val="7"/>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1"/>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205398072174049"/>
          <c:y val="1.4565480984635427E-2"/>
          <c:w val="0.51794601927825956"/>
          <c:h val="0.9708690380307291"/>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13"/>
            <c:invertIfNegative val="0"/>
            <c:bubble3D val="0"/>
            <c:spPr>
              <a:solidFill>
                <a:schemeClr val="accent2"/>
              </a:solidFill>
              <a:ln>
                <a:noFill/>
              </a:ln>
              <a:effectLst/>
            </c:spPr>
            <c:extLst>
              <c:ext xmlns:c16="http://schemas.microsoft.com/office/drawing/2014/chart" uri="{C3380CC4-5D6E-409C-BE32-E72D297353CC}">
                <c16:uniqueId val="{00000000-7FF9-4B1B-8907-0B228862E464}"/>
              </c:ext>
            </c:extLst>
          </c:dPt>
          <c:dLbls>
            <c:dLbl>
              <c:idx val="0"/>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8A11DC09-ADA8-4141-8EC7-0D975C3CF52A}" type="CELLRANGE">
                      <a:rPr lang="en-US" baseline="0"/>
                      <a:pPr/>
                      <a:t>[CELLRANGE]</a:t>
                    </a:fld>
                    <a:r>
                      <a:rPr lang="en-US" baseline="0"/>
                      <a:t> </a:t>
                    </a:r>
                    <a:fld id="{9A6F9803-FD4A-4413-8EFA-9FE5CAC269C4}"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5A757378-C047-40D9-A439-8D3790C5E822}" type="CELLRANGE">
                      <a:rPr lang="en-US"/>
                      <a:pPr/>
                      <a:t>[CELLRANGE]</a:t>
                    </a:fld>
                    <a:r>
                      <a:rPr lang="en-US" baseline="0"/>
                      <a:t> </a:t>
                    </a:r>
                    <a:fld id="{487314D6-7C73-47AC-A976-70FFCCCEB019}"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C365F441-B067-4429-99F7-02377A928517}" type="CELLRANGE">
                      <a:rPr lang="en-US"/>
                      <a:pPr/>
                      <a:t>[CELLRANGE]</a:t>
                    </a:fld>
                    <a:r>
                      <a:rPr lang="en-US" baseline="0"/>
                      <a:t> </a:t>
                    </a:r>
                    <a:fld id="{40D2EC65-5389-474A-89ED-E53A7FED9956}"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90B1F462-4941-4374-BDCF-8E01E0CE39B0}" type="CELLRANGE">
                      <a:rPr lang="en-US"/>
                      <a:pPr/>
                      <a:t>[CELLRANGE]</a:t>
                    </a:fld>
                    <a:r>
                      <a:rPr lang="en-US" baseline="0"/>
                      <a:t> </a:t>
                    </a:r>
                    <a:fld id="{99F53E83-E0C5-445D-A796-02CBBB0F37C9}"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D60F5C6C-16CF-4EF2-8AB0-3578AA740986}"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D1C-459A-9098-F489B5E7156D}"/>
                </c:ext>
              </c:extLst>
            </c:dLbl>
            <c:dLbl>
              <c:idx val="8"/>
              <c:tx>
                <c:rich>
                  <a:bodyPr/>
                  <a:lstStyle/>
                  <a:p>
                    <a:fld id="{A47D079A-DAB3-48C4-99E8-5D50CE08E4AE}"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D1C-459A-9098-F489B5E7156D}"/>
                </c:ext>
              </c:extLst>
            </c:dLbl>
            <c:dLbl>
              <c:idx val="9"/>
              <c:tx>
                <c:rich>
                  <a:bodyPr/>
                  <a:lstStyle/>
                  <a:p>
                    <a:fld id="{886BE441-6CEB-445B-8B21-E3C9484DDB4F}"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D1C-459A-9098-F489B5E7156D}"/>
                </c:ext>
              </c:extLst>
            </c:dLbl>
            <c:dLbl>
              <c:idx val="10"/>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74E4-45E7-9A9A-95F1F543C2F0}"/>
                </c:ext>
              </c:extLst>
            </c:dLbl>
            <c:dLbl>
              <c:idx val="11"/>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74E4-45E7-9A9A-95F1F543C2F0}"/>
                </c:ext>
              </c:extLst>
            </c:dLbl>
            <c:dLbl>
              <c:idx val="12"/>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4E4-45E7-9A9A-95F1F543C2F0}"/>
                </c:ext>
              </c:extLst>
            </c:dLbl>
            <c:dLbl>
              <c:idx val="13"/>
              <c:tx>
                <c:rich>
                  <a:bodyPr/>
                  <a:lstStyle/>
                  <a:p>
                    <a:fld id="{DB8FD2F1-7262-4C21-9800-D082A3977F1D}"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FF9-4B1B-8907-0B228862E464}"/>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Leaflets and noticeboards</c:v>
                </c:pt>
                <c:pt idx="1">
                  <c:v>Family, friends, or neighbours</c:v>
                </c:pt>
                <c:pt idx="2">
                  <c:v>Brent Council's "Your Brent Magazine"</c:v>
                </c:pt>
                <c:pt idx="3">
                  <c:v>Brent Council's website</c:v>
                </c:pt>
                <c:pt idx="4">
                  <c:v>Email newsletters</c:v>
                </c:pt>
                <c:pt idx="5">
                  <c:v>Social media</c:v>
                </c:pt>
                <c:pt idx="6">
                  <c:v>Newspapers/online news websites</c:v>
                </c:pt>
                <c:pt idx="7">
                  <c:v>Local groups and organisations</c:v>
                </c:pt>
                <c:pt idx="8">
                  <c:v>Television</c:v>
                </c:pt>
                <c:pt idx="9">
                  <c:v>Contact with elected Councillors</c:v>
                </c:pt>
                <c:pt idx="10">
                  <c:v>Public meetings</c:v>
                </c:pt>
                <c:pt idx="11">
                  <c:v>Radio</c:v>
                </c:pt>
                <c:pt idx="12">
                  <c:v>Other</c:v>
                </c:pt>
                <c:pt idx="13">
                  <c:v>I don’t follow local news/information</c:v>
                </c:pt>
              </c:strCache>
            </c:strRef>
          </c:cat>
          <c:val>
            <c:numRef>
              <c:f>Sheet1!$B$2:$B$15</c:f>
              <c:numCache>
                <c:formatCode>0%</c:formatCode>
                <c:ptCount val="14"/>
                <c:pt idx="0">
                  <c:v>0.54402306029491032</c:v>
                </c:pt>
                <c:pt idx="1">
                  <c:v>0.45741260769051167</c:v>
                </c:pt>
                <c:pt idx="2">
                  <c:v>0.37648844645572055</c:v>
                </c:pt>
                <c:pt idx="3">
                  <c:v>0.37605177299095316</c:v>
                </c:pt>
                <c:pt idx="4">
                  <c:v>0.23549650210913256</c:v>
                </c:pt>
                <c:pt idx="5">
                  <c:v>0.18295846466106802</c:v>
                </c:pt>
                <c:pt idx="6">
                  <c:v>0.13568007710443519</c:v>
                </c:pt>
                <c:pt idx="7">
                  <c:v>8.2102404755592509E-2</c:v>
                </c:pt>
                <c:pt idx="8">
                  <c:v>7.1751455539048908E-2</c:v>
                </c:pt>
                <c:pt idx="9">
                  <c:v>5.6778492566736949E-2</c:v>
                </c:pt>
                <c:pt idx="10">
                  <c:v>5.4986202834925314E-2</c:v>
                </c:pt>
                <c:pt idx="11">
                  <c:v>4.3971864116791416E-2</c:v>
                </c:pt>
                <c:pt idx="12">
                  <c:v>1.0331840764544954E-2</c:v>
                </c:pt>
                <c:pt idx="13">
                  <c:v>6.0313329115039414E-2</c:v>
                </c:pt>
              </c:numCache>
            </c:numRef>
          </c:val>
          <c:extLst>
            <c:ext xmlns:c15="http://schemas.microsoft.com/office/drawing/2012/chart" uri="{02D57815-91ED-43cb-92C2-25804820EDAC}">
              <c15:datalabelsRange>
                <c15:f>Sheet1!$H$2:$H$8</c15:f>
                <c15:dlblRangeCache>
                  <c:ptCount val="7"/>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9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1"/>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480214481118135"/>
          <c:y val="1.4565480984635427E-2"/>
          <c:w val="0.68519785518881859"/>
          <c:h val="0.98543443783307139"/>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5474DE5D-46BB-4650-B05A-0893C1DE8270}" type="CELLRANGE">
                      <a:rPr lang="en-US" baseline="0"/>
                      <a:pPr/>
                      <a:t>[CELLRANGE]</a:t>
                    </a:fld>
                    <a:r>
                      <a:rPr lang="en-US" baseline="0"/>
                      <a:t> </a:t>
                    </a:r>
                    <a:fld id="{E97733E0-75A6-44BE-A409-6DA697DD0452}"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4E47BBC2-60D4-4634-9DF6-CF0716657120}" type="CELLRANGE">
                      <a:rPr lang="en-US"/>
                      <a:pPr/>
                      <a:t>[CELLRANGE]</a:t>
                    </a:fld>
                    <a:r>
                      <a:rPr lang="en-US" baseline="0"/>
                      <a:t> </a:t>
                    </a:r>
                    <a:fld id="{FF9304A9-9533-49B0-B166-029DE94243BE}"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116BCB32-8E38-4BF8-958C-5F34B20108A9}" type="CELLRANGE">
                      <a:rPr lang="en-US"/>
                      <a:pPr/>
                      <a:t>[CELLRANGE]</a:t>
                    </a:fld>
                    <a:r>
                      <a:rPr lang="en-US" baseline="0"/>
                      <a:t> </a:t>
                    </a:r>
                    <a:fld id="{5DE957BC-7B64-402A-BA78-D3AE74F367FE}"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54C4E49B-BCBC-42CC-BE7C-E9134B7BE7DA}" type="CELLRANGE">
                      <a:rPr lang="en-US"/>
                      <a:pPr/>
                      <a:t>[CELLRANGE]</a:t>
                    </a:fld>
                    <a:r>
                      <a:rPr lang="en-US" baseline="0"/>
                      <a:t> </a:t>
                    </a:r>
                    <a:fld id="{EA575FF9-49F7-43E9-A749-E30F1F36E4E3}"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9DCA81C5-F89D-4EBC-90CE-AA2E807FC427}"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2D40-4573-9AD8-2DC9443A0CE1}"/>
                </c:ext>
              </c:extLst>
            </c:dLbl>
            <c:dLbl>
              <c:idx val="8"/>
              <c:tx>
                <c:rich>
                  <a:bodyPr/>
                  <a:lstStyle/>
                  <a:p>
                    <a:fld id="{ECB722D3-BBE3-45D9-8488-EC71C75818CA}"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2D40-4573-9AD8-2DC9443A0CE1}"/>
                </c:ext>
              </c:extLst>
            </c:dLbl>
            <c:dLbl>
              <c:idx val="9"/>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2D40-4573-9AD8-2DC9443A0CE1}"/>
                </c:ext>
              </c:extLst>
            </c:dLbl>
            <c:dLbl>
              <c:idx val="10"/>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2D40-4573-9AD8-2DC9443A0CE1}"/>
                </c:ext>
              </c:extLst>
            </c:dLbl>
            <c:dLbl>
              <c:idx val="11"/>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2D40-4573-9AD8-2DC9443A0CE1}"/>
                </c:ext>
              </c:extLst>
            </c:dLbl>
            <c:dLbl>
              <c:idx val="12"/>
              <c:tx>
                <c:rich>
                  <a:bodyPr/>
                  <a:lstStyle/>
                  <a:p>
                    <a:fld id="{0F9BE62E-37C0-4C85-98FD-2D34794CE76B}" type="VALUE">
                      <a:rPr lang="en-US"/>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2D40-4573-9AD8-2DC9443A0CE1}"/>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Facebook</c:v>
                </c:pt>
                <c:pt idx="1">
                  <c:v>WhatsApp</c:v>
                </c:pt>
                <c:pt idx="2">
                  <c:v>Instagram</c:v>
                </c:pt>
                <c:pt idx="3">
                  <c:v>TikTok</c:v>
                </c:pt>
                <c:pt idx="4">
                  <c:v>Nextdoor</c:v>
                </c:pt>
                <c:pt idx="5">
                  <c:v>YouTube</c:v>
                </c:pt>
                <c:pt idx="6">
                  <c:v>X (formerly known as Twitter)</c:v>
                </c:pt>
                <c:pt idx="7">
                  <c:v>Snapchat</c:v>
                </c:pt>
                <c:pt idx="8">
                  <c:v>LinkedIn</c:v>
                </c:pt>
                <c:pt idx="9">
                  <c:v>Reddit</c:v>
                </c:pt>
                <c:pt idx="10">
                  <c:v>Threads</c:v>
                </c:pt>
                <c:pt idx="11">
                  <c:v>Bluesky</c:v>
                </c:pt>
                <c:pt idx="12">
                  <c:v>Other</c:v>
                </c:pt>
              </c:strCache>
            </c:strRef>
          </c:cat>
          <c:val>
            <c:numRef>
              <c:f>Sheet1!$B$2:$B$14</c:f>
              <c:numCache>
                <c:formatCode>0%</c:formatCode>
                <c:ptCount val="13"/>
                <c:pt idx="0">
                  <c:v>0.6737158376494462</c:v>
                </c:pt>
                <c:pt idx="1">
                  <c:v>0.46016422891361175</c:v>
                </c:pt>
                <c:pt idx="2">
                  <c:v>0.45690946528591142</c:v>
                </c:pt>
                <c:pt idx="3">
                  <c:v>0.25734937098527616</c:v>
                </c:pt>
                <c:pt idx="4">
                  <c:v>0.22535489796984881</c:v>
                </c:pt>
                <c:pt idx="5">
                  <c:v>0.20966222638150075</c:v>
                </c:pt>
                <c:pt idx="6">
                  <c:v>0.16579230656195304</c:v>
                </c:pt>
                <c:pt idx="7">
                  <c:v>9.698081645084182E-2</c:v>
                </c:pt>
                <c:pt idx="8">
                  <c:v>4.7744358267809962E-2</c:v>
                </c:pt>
                <c:pt idx="9">
                  <c:v>4.0608743472632991E-2</c:v>
                </c:pt>
                <c:pt idx="10">
                  <c:v>3.4182349291326485E-2</c:v>
                </c:pt>
                <c:pt idx="11">
                  <c:v>1.4477859391147159E-2</c:v>
                </c:pt>
                <c:pt idx="12">
                  <c:v>1.5436427726292614E-3</c:v>
                </c:pt>
              </c:numCache>
            </c:numRef>
          </c:val>
          <c:extLst>
            <c:ext xmlns:c15="http://schemas.microsoft.com/office/drawing/2012/chart" uri="{02D57815-91ED-43cb-92C2-25804820EDAC}">
              <c15:datalabelsRange>
                <c15:f>Sheet1!$H$2:$H$8</c15:f>
                <c15:dlblRangeCache>
                  <c:ptCount val="7"/>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1"/>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0027166377935"/>
          <c:y val="3.7580079598751273E-2"/>
          <c:w val="0.35825309747421136"/>
          <c:h val="0.92483984080249748"/>
        </c:manualLayout>
      </c:layout>
      <c:barChart>
        <c:barDir val="bar"/>
        <c:grouping val="clustered"/>
        <c:varyColors val="0"/>
        <c:ser>
          <c:idx val="0"/>
          <c:order val="0"/>
          <c:tx>
            <c:strRef>
              <c:f>Sheet1!$B$1</c:f>
              <c:strCache>
                <c:ptCount val="1"/>
                <c:pt idx="0">
                  <c:v>2025</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1-9102-4445-9CF3-140A6BAD4100}"/>
              </c:ext>
            </c:extLst>
          </c:dPt>
          <c:dPt>
            <c:idx val="1"/>
            <c:invertIfNegative val="0"/>
            <c:bubble3D val="0"/>
            <c:spPr>
              <a:solidFill>
                <a:srgbClr val="92D050"/>
              </a:solidFill>
              <a:ln>
                <a:noFill/>
              </a:ln>
              <a:effectLst/>
            </c:spPr>
            <c:extLst>
              <c:ext xmlns:c16="http://schemas.microsoft.com/office/drawing/2014/chart" uri="{C3380CC4-5D6E-409C-BE32-E72D297353CC}">
                <c16:uniqueId val="{00000003-9102-4445-9CF3-140A6BAD4100}"/>
              </c:ext>
            </c:extLst>
          </c:dPt>
          <c:dPt>
            <c:idx val="2"/>
            <c:invertIfNegative val="0"/>
            <c:bubble3D val="0"/>
            <c:spPr>
              <a:solidFill>
                <a:srgbClr val="FFC000"/>
              </a:solidFill>
              <a:ln>
                <a:noFill/>
              </a:ln>
              <a:effectLst/>
            </c:spPr>
            <c:extLst>
              <c:ext xmlns:c16="http://schemas.microsoft.com/office/drawing/2014/chart" uri="{C3380CC4-5D6E-409C-BE32-E72D297353CC}">
                <c16:uniqueId val="{00000005-9102-4445-9CF3-140A6BAD4100}"/>
              </c:ext>
            </c:extLst>
          </c:dPt>
          <c:dPt>
            <c:idx val="3"/>
            <c:invertIfNegative val="0"/>
            <c:bubble3D val="0"/>
            <c:spPr>
              <a:solidFill>
                <a:srgbClr val="FF0000"/>
              </a:solidFill>
              <a:ln>
                <a:noFill/>
              </a:ln>
              <a:effectLst/>
            </c:spPr>
            <c:extLst>
              <c:ext xmlns:c16="http://schemas.microsoft.com/office/drawing/2014/chart" uri="{C3380CC4-5D6E-409C-BE32-E72D297353CC}">
                <c16:uniqueId val="{00000007-9102-4445-9CF3-140A6BAD4100}"/>
              </c:ext>
            </c:extLst>
          </c:dPt>
          <c:dPt>
            <c:idx val="4"/>
            <c:invertIfNegative val="0"/>
            <c:bubble3D val="0"/>
            <c:spPr>
              <a:solidFill>
                <a:srgbClr val="C00000"/>
              </a:solidFill>
              <a:ln>
                <a:noFill/>
              </a:ln>
              <a:effectLst/>
            </c:spPr>
            <c:extLst>
              <c:ext xmlns:c16="http://schemas.microsoft.com/office/drawing/2014/chart" uri="{C3380CC4-5D6E-409C-BE32-E72D297353CC}">
                <c16:uniqueId val="{00000009-9102-4445-9CF3-140A6BAD4100}"/>
              </c:ext>
            </c:extLst>
          </c:dPt>
          <c:dPt>
            <c:idx val="5"/>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B-9102-4445-9CF3-140A6BAD4100}"/>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9102-4445-9CF3-140A6BAD4100}"/>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102-4445-9CF3-140A6BAD4100}"/>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102-4445-9CF3-140A6BAD4100}"/>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9102-4445-9CF3-140A6BAD4100}"/>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9102-4445-9CF3-140A6BAD4100}"/>
                </c:ext>
              </c:extLst>
            </c:dLbl>
            <c:dLbl>
              <c:idx val="5"/>
              <c:tx>
                <c:rich>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r>
                      <a:rPr lang="en-US"/>
                      <a:t>1%</a:t>
                    </a:r>
                  </a:p>
                </c:rich>
              </c:tx>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9102-4445-9CF3-140A6BAD410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Very confident</c:v>
                </c:pt>
                <c:pt idx="1">
                  <c:v>Fairly confident</c:v>
                </c:pt>
                <c:pt idx="2">
                  <c:v>Neither</c:v>
                </c:pt>
                <c:pt idx="3">
                  <c:v>Not very confident</c:v>
                </c:pt>
                <c:pt idx="4">
                  <c:v>Not at all confident</c:v>
                </c:pt>
                <c:pt idx="5">
                  <c:v>Don't know</c:v>
                </c:pt>
              </c:strCache>
            </c:strRef>
          </c:cat>
          <c:val>
            <c:numRef>
              <c:f>Sheet1!$B$2:$B$7</c:f>
              <c:numCache>
                <c:formatCode>0%</c:formatCode>
                <c:ptCount val="6"/>
                <c:pt idx="0">
                  <c:v>0.160163791059419</c:v>
                </c:pt>
                <c:pt idx="1">
                  <c:v>0.51650435783409898</c:v>
                </c:pt>
                <c:pt idx="2">
                  <c:v>0.102300190163294</c:v>
                </c:pt>
                <c:pt idx="3">
                  <c:v>0.126159960921538</c:v>
                </c:pt>
                <c:pt idx="4">
                  <c:v>9.2786693942772697E-2</c:v>
                </c:pt>
                <c:pt idx="5">
                  <c:v>2.0850060788826798E-3</c:v>
                </c:pt>
              </c:numCache>
            </c:numRef>
          </c:val>
          <c:extLst>
            <c:ext xmlns:c16="http://schemas.microsoft.com/office/drawing/2014/chart" uri="{C3380CC4-5D6E-409C-BE32-E72D297353CC}">
              <c16:uniqueId val="{0000000C-9102-4445-9CF3-140A6BAD410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328719041228309"/>
          <c:y val="1.3615590167697679E-2"/>
          <c:w val="0.48721612718553209"/>
          <c:h val="0.98638456569001254"/>
        </c:manualLayout>
      </c:layout>
      <c:barChart>
        <c:barDir val="bar"/>
        <c:grouping val="clustered"/>
        <c:varyColors val="0"/>
        <c:ser>
          <c:idx val="0"/>
          <c:order val="0"/>
          <c:spPr>
            <a:solidFill>
              <a:srgbClr val="008039"/>
            </a:solidFill>
            <a:ln>
              <a:noFill/>
            </a:ln>
            <a:effectLst/>
          </c:spPr>
          <c:invertIfNegative val="0"/>
          <c:dLbls>
            <c:dLbl>
              <c:idx val="0"/>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461E-4BB8-8460-2E90CE32F3F7}"/>
                </c:ext>
              </c:extLst>
            </c:dLbl>
            <c:dLbl>
              <c:idx val="1"/>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461E-4BB8-8460-2E90CE32F3F7}"/>
                </c:ext>
              </c:extLst>
            </c:dLbl>
            <c:dLbl>
              <c:idx val="2"/>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461E-4BB8-8460-2E90CE32F3F7}"/>
                </c:ext>
              </c:extLst>
            </c:dLbl>
            <c:dLbl>
              <c:idx val="3"/>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461E-4BB8-8460-2E90CE32F3F7}"/>
                </c:ext>
              </c:extLst>
            </c:dLbl>
            <c:dLbl>
              <c:idx val="4"/>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461E-4BB8-8460-2E90CE32F3F7}"/>
                </c:ext>
              </c:extLst>
            </c:dLbl>
            <c:dLbl>
              <c:idx val="5"/>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461E-4BB8-8460-2E90CE32F3F7}"/>
                </c:ext>
              </c:extLst>
            </c:dLbl>
            <c:dLbl>
              <c:idx val="6"/>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461E-4BB8-8460-2E90CE32F3F7}"/>
                </c:ext>
              </c:extLst>
            </c:dLbl>
            <c:dLbl>
              <c:idx val="7"/>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461E-4BB8-8460-2E90CE32F3F7}"/>
                </c:ext>
              </c:extLst>
            </c:dLbl>
            <c:dLbl>
              <c:idx val="8"/>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EB6111B8-3191-4D40-8D77-58F5F6C6F844}" type="VALUE">
                      <a:rPr lang="en-US" smtClean="0">
                        <a:solidFill>
                          <a:srgbClr val="C00000"/>
                        </a:solidFill>
                      </a:rPr>
                      <a:pPr>
                        <a:defRPr b="1">
                          <a:solidFill>
                            <a:srgbClr val="C00000"/>
                          </a:solidFill>
                        </a:defRPr>
                      </a:pPr>
                      <a:t>[VALUE]</a:t>
                    </a:fld>
                    <a:r>
                      <a:rPr lang="en-US" baseline="0">
                        <a:solidFill>
                          <a:srgbClr val="C00000"/>
                        </a:solidFill>
                      </a:rPr>
                      <a:t> </a:t>
                    </a:r>
                    <a:fld id="{B53AA2F2-08BE-4309-BAE3-01C9982E5B12}" type="CELLRANGE">
                      <a:rPr lang="en-US" baseline="0" smtClean="0">
                        <a:solidFill>
                          <a:srgbClr val="C00000"/>
                        </a:solidFill>
                      </a:rPr>
                      <a:pPr>
                        <a:defRPr b="1">
                          <a:solidFill>
                            <a:srgbClr val="C00000"/>
                          </a:solidFill>
                        </a:defRPr>
                      </a:pPr>
                      <a:t>[CELLRANGE]</a:t>
                    </a:fld>
                    <a:endParaRPr lang="en-US" baseline="0">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461E-4BB8-8460-2E90CE32F3F7}"/>
                </c:ext>
              </c:extLst>
            </c:dLbl>
            <c:dLbl>
              <c:idx val="9"/>
              <c:tx>
                <c:rich>
                  <a:bodyPr/>
                  <a:lstStyle/>
                  <a:p>
                    <a:fld id="{C980C12A-A9B1-4B4C-869D-7F22767C3EBF}" type="VALUE">
                      <a:rPr lang="en-US" smtClean="0">
                        <a:solidFill>
                          <a:schemeClr val="tx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461E-4BB8-8460-2E90CE32F3F7}"/>
                </c:ext>
              </c:extLst>
            </c:dLbl>
            <c:spPr>
              <a:noFill/>
              <a:ln>
                <a:noFill/>
                <a:prstDash val="solid"/>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Male</c:v>
                </c:pt>
                <c:pt idx="1">
                  <c:v>Female</c:v>
                </c:pt>
                <c:pt idx="2">
                  <c:v>16-34</c:v>
                </c:pt>
                <c:pt idx="3">
                  <c:v>35-64</c:v>
                </c:pt>
                <c:pt idx="4">
                  <c:v>65+</c:v>
                </c:pt>
                <c:pt idx="5">
                  <c:v>White</c:v>
                </c:pt>
                <c:pt idx="6">
                  <c:v>Mixed</c:v>
                </c:pt>
                <c:pt idx="7">
                  <c:v>Asian or Asian British</c:v>
                </c:pt>
                <c:pt idx="8">
                  <c:v>Black or Black British</c:v>
                </c:pt>
                <c:pt idx="9">
                  <c:v>Other Ethnic Group</c:v>
                </c:pt>
              </c:strCache>
            </c:strRef>
          </c:cat>
          <c:val>
            <c:numRef>
              <c:f>Sheet1!$B$2:$B$11</c:f>
              <c:numCache>
                <c:formatCode>0%</c:formatCode>
                <c:ptCount val="10"/>
                <c:pt idx="0">
                  <c:v>0.70589710869737798</c:v>
                </c:pt>
                <c:pt idx="1">
                  <c:v>0.64931454566219404</c:v>
                </c:pt>
                <c:pt idx="2">
                  <c:v>0.84588819093906897</c:v>
                </c:pt>
                <c:pt idx="3">
                  <c:v>0.65972881214285695</c:v>
                </c:pt>
                <c:pt idx="4">
                  <c:v>0.27942204943399701</c:v>
                </c:pt>
                <c:pt idx="5">
                  <c:v>0.69185074301678195</c:v>
                </c:pt>
                <c:pt idx="6">
                  <c:v>0.74283804085401905</c:v>
                </c:pt>
                <c:pt idx="7">
                  <c:v>0.69629766861532605</c:v>
                </c:pt>
                <c:pt idx="8">
                  <c:v>0.58377985843062696</c:v>
                </c:pt>
                <c:pt idx="9">
                  <c:v>0.78496056808772496</c:v>
                </c:pt>
              </c:numCache>
            </c:numRef>
          </c:val>
          <c:extLst>
            <c:ext xmlns:c15="http://schemas.microsoft.com/office/drawing/2012/chart" uri="{02D57815-91ED-43cb-92C2-25804820EDAC}">
              <c15:datalabelsRange>
                <c15:f>Sheet1!$F$2:$F$24</c15:f>
                <c15:dlblRangeCache>
                  <c:ptCount val="23"/>
                  <c:pt idx="0">
                    <c:v>▲</c:v>
                  </c:pt>
                  <c:pt idx="1">
                    <c:v>▼</c:v>
                  </c:pt>
                  <c:pt idx="2">
                    <c:v>▲</c:v>
                  </c:pt>
                  <c:pt idx="4">
                    <c:v>▼</c:v>
                  </c:pt>
                  <c:pt idx="8">
                    <c:v>▼</c:v>
                  </c:pt>
                  <c:pt idx="9">
                    <c:v>▲</c:v>
                  </c:pt>
                </c15:dlblRangeCache>
              </c15:datalabelsRange>
            </c:ext>
            <c:ext xmlns:c16="http://schemas.microsoft.com/office/drawing/2014/chart" uri="{C3380CC4-5D6E-409C-BE32-E72D297353CC}">
              <c16:uniqueId val="{0000000A-461E-4BB8-8460-2E90CE32F3F7}"/>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05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min val="0"/>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40027166377935"/>
          <c:y val="3.7580079598751273E-2"/>
          <c:w val="0.35825309747421136"/>
          <c:h val="0.92483984080249748"/>
        </c:manualLayout>
      </c:layout>
      <c:barChart>
        <c:barDir val="bar"/>
        <c:grouping val="clustered"/>
        <c:varyColors val="0"/>
        <c:ser>
          <c:idx val="0"/>
          <c:order val="0"/>
          <c:tx>
            <c:strRef>
              <c:f>Sheet1!$B$1</c:f>
              <c:strCache>
                <c:ptCount val="1"/>
                <c:pt idx="0">
                  <c:v>2025</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1-9A6D-46CB-85E8-31491F603F6F}"/>
              </c:ext>
            </c:extLst>
          </c:dPt>
          <c:dPt>
            <c:idx val="1"/>
            <c:invertIfNegative val="0"/>
            <c:bubble3D val="0"/>
            <c:spPr>
              <a:solidFill>
                <a:srgbClr val="92D050"/>
              </a:solidFill>
              <a:ln>
                <a:noFill/>
              </a:ln>
              <a:effectLst/>
            </c:spPr>
            <c:extLst>
              <c:ext xmlns:c16="http://schemas.microsoft.com/office/drawing/2014/chart" uri="{C3380CC4-5D6E-409C-BE32-E72D297353CC}">
                <c16:uniqueId val="{00000003-9A6D-46CB-85E8-31491F603F6F}"/>
              </c:ext>
            </c:extLst>
          </c:dPt>
          <c:dPt>
            <c:idx val="2"/>
            <c:invertIfNegative val="0"/>
            <c:bubble3D val="0"/>
            <c:spPr>
              <a:solidFill>
                <a:srgbClr val="FFC000"/>
              </a:solidFill>
              <a:ln>
                <a:noFill/>
              </a:ln>
              <a:effectLst/>
            </c:spPr>
            <c:extLst>
              <c:ext xmlns:c16="http://schemas.microsoft.com/office/drawing/2014/chart" uri="{C3380CC4-5D6E-409C-BE32-E72D297353CC}">
                <c16:uniqueId val="{00000005-9A6D-46CB-85E8-31491F603F6F}"/>
              </c:ext>
            </c:extLst>
          </c:dPt>
          <c:dPt>
            <c:idx val="3"/>
            <c:invertIfNegative val="0"/>
            <c:bubble3D val="0"/>
            <c:spPr>
              <a:solidFill>
                <a:srgbClr val="FF0000"/>
              </a:solidFill>
              <a:ln>
                <a:noFill/>
              </a:ln>
              <a:effectLst/>
            </c:spPr>
            <c:extLst>
              <c:ext xmlns:c16="http://schemas.microsoft.com/office/drawing/2014/chart" uri="{C3380CC4-5D6E-409C-BE32-E72D297353CC}">
                <c16:uniqueId val="{00000007-9A6D-46CB-85E8-31491F603F6F}"/>
              </c:ext>
            </c:extLst>
          </c:dPt>
          <c:dPt>
            <c:idx val="4"/>
            <c:invertIfNegative val="0"/>
            <c:bubble3D val="0"/>
            <c:spPr>
              <a:solidFill>
                <a:srgbClr val="C00000"/>
              </a:solidFill>
              <a:ln>
                <a:noFill/>
              </a:ln>
              <a:effectLst/>
            </c:spPr>
            <c:extLst>
              <c:ext xmlns:c16="http://schemas.microsoft.com/office/drawing/2014/chart" uri="{C3380CC4-5D6E-409C-BE32-E72D297353CC}">
                <c16:uniqueId val="{00000009-9A6D-46CB-85E8-31491F603F6F}"/>
              </c:ext>
            </c:extLst>
          </c:dPt>
          <c:dPt>
            <c:idx val="5"/>
            <c:invertIfNegative val="0"/>
            <c:bubble3D val="0"/>
            <c:spPr>
              <a:solidFill>
                <a:schemeClr val="tx2">
                  <a:lumMod val="40000"/>
                  <a:lumOff val="60000"/>
                </a:schemeClr>
              </a:solidFill>
              <a:ln>
                <a:noFill/>
              </a:ln>
              <a:effectLst/>
            </c:spPr>
            <c:extLst>
              <c:ext xmlns:c16="http://schemas.microsoft.com/office/drawing/2014/chart" uri="{C3380CC4-5D6E-409C-BE32-E72D297353CC}">
                <c16:uniqueId val="{0000000B-9A6D-46CB-85E8-31491F603F6F}"/>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9A6D-46CB-85E8-31491F603F6F}"/>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A6D-46CB-85E8-31491F603F6F}"/>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A6D-46CB-85E8-31491F603F6F}"/>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9A6D-46CB-85E8-31491F603F6F}"/>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9A6D-46CB-85E8-31491F603F6F}"/>
                </c:ext>
              </c:extLst>
            </c:dLbl>
            <c:dLbl>
              <c:idx val="5"/>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B-9A6D-46CB-85E8-31491F603F6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Strongly agree</c:v>
                </c:pt>
                <c:pt idx="1">
                  <c:v>Tend to agree</c:v>
                </c:pt>
                <c:pt idx="2">
                  <c:v>Neither agree nor disagree</c:v>
                </c:pt>
                <c:pt idx="3">
                  <c:v>Tend to disagree</c:v>
                </c:pt>
                <c:pt idx="4">
                  <c:v>Strongly disagree</c:v>
                </c:pt>
                <c:pt idx="5">
                  <c:v>Don't know/no opinion</c:v>
                </c:pt>
              </c:strCache>
            </c:strRef>
          </c:cat>
          <c:val>
            <c:numRef>
              <c:f>Sheet1!$B$2:$B$7</c:f>
              <c:numCache>
                <c:formatCode>0%</c:formatCode>
                <c:ptCount val="6"/>
                <c:pt idx="0">
                  <c:v>8.0575085655299195E-2</c:v>
                </c:pt>
                <c:pt idx="1">
                  <c:v>0.49726188167409802</c:v>
                </c:pt>
                <c:pt idx="2">
                  <c:v>0.17501143891458601</c:v>
                </c:pt>
                <c:pt idx="3">
                  <c:v>0.108823235843686</c:v>
                </c:pt>
                <c:pt idx="4">
                  <c:v>6.62355495140724E-2</c:v>
                </c:pt>
                <c:pt idx="5">
                  <c:v>7.2092808398264693E-2</c:v>
                </c:pt>
              </c:numCache>
            </c:numRef>
          </c:val>
          <c:extLst>
            <c:ext xmlns:c16="http://schemas.microsoft.com/office/drawing/2014/chart" uri="{C3380CC4-5D6E-409C-BE32-E72D297353CC}">
              <c16:uniqueId val="{0000000C-9A6D-46CB-85E8-31491F603F6F}"/>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328719041228309"/>
          <c:y val="1.3615590167697679E-2"/>
          <c:w val="0.48721612718553209"/>
          <c:h val="0.98638456569001254"/>
        </c:manualLayout>
      </c:layout>
      <c:barChart>
        <c:barDir val="bar"/>
        <c:grouping val="clustered"/>
        <c:varyColors val="0"/>
        <c:ser>
          <c:idx val="0"/>
          <c:order val="0"/>
          <c:spPr>
            <a:solidFill>
              <a:srgbClr val="008039"/>
            </a:solidFill>
            <a:ln>
              <a:noFill/>
            </a:ln>
            <a:effectLst/>
          </c:spPr>
          <c:invertIfNegative val="0"/>
          <c:dLbls>
            <c:dLbl>
              <c:idx val="0"/>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293-4CA5-9B9E-1D1966DA8FC8}"/>
                </c:ext>
              </c:extLst>
            </c:dLbl>
            <c:dLbl>
              <c:idx val="1"/>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293-4CA5-9B9E-1D1966DA8FC8}"/>
                </c:ext>
              </c:extLst>
            </c:dLbl>
            <c:dLbl>
              <c:idx val="2"/>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8293-4CA5-9B9E-1D1966DA8FC8}"/>
                </c:ext>
              </c:extLst>
            </c:dLbl>
            <c:dLbl>
              <c:idx val="3"/>
              <c:tx>
                <c:rich>
                  <a:bodyPr/>
                  <a:lstStyle/>
                  <a:p>
                    <a:fld id="{9954DC2C-C27F-4EF6-A48F-E61EA95AE204}" type="VALUE">
                      <a:rPr lang="en-US">
                        <a:solidFill>
                          <a:schemeClr val="tx1"/>
                        </a:solidFill>
                      </a:rPr>
                      <a:pPr/>
                      <a:t>[VALUE]</a:t>
                    </a:fld>
                    <a:r>
                      <a:rPr lang="en-US">
                        <a:solidFill>
                          <a:schemeClr val="tx1"/>
                        </a:solidFill>
                      </a:rPr>
                      <a:t> </a:t>
                    </a:r>
                    <a:fld id="{212D4260-0581-457F-BDCD-A28516EC75DD}"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293-4CA5-9B9E-1D1966DA8FC8}"/>
                </c:ext>
              </c:extLst>
            </c:dLbl>
            <c:dLbl>
              <c:idx val="4"/>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8293-4CA5-9B9E-1D1966DA8FC8}"/>
                </c:ext>
              </c:extLst>
            </c:dLbl>
            <c:dLbl>
              <c:idx val="5"/>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9954DC2C-C27F-4EF6-A48F-E61EA95AE204}" type="VALUE">
                      <a:rPr lang="en-US">
                        <a:solidFill>
                          <a:srgbClr val="C00000"/>
                        </a:solidFill>
                      </a:rPr>
                      <a:pPr>
                        <a:defRPr b="1">
                          <a:solidFill>
                            <a:srgbClr val="C00000"/>
                          </a:solidFill>
                        </a:defRPr>
                      </a:pPr>
                      <a:t>[VALUE]</a:t>
                    </a:fld>
                    <a:r>
                      <a:rPr lang="en-US">
                        <a:solidFill>
                          <a:srgbClr val="C00000"/>
                        </a:solidFill>
                      </a:rPr>
                      <a:t> </a:t>
                    </a:r>
                    <a:fld id="{212D4260-0581-457F-BDCD-A28516EC75DD}" type="CELLRANGE">
                      <a:rPr lang="en-US">
                        <a:solidFill>
                          <a:srgbClr val="C00000"/>
                        </a:solidFill>
                      </a:rPr>
                      <a:pPr>
                        <a:defRPr b="1">
                          <a:solidFill>
                            <a:srgbClr val="C00000"/>
                          </a:solidFill>
                        </a:defRPr>
                      </a:pPr>
                      <a:t>[CELLRANGE]</a:t>
                    </a:fld>
                    <a:endParaRPr lang="en-US">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8293-4CA5-9B9E-1D1966DA8FC8}"/>
                </c:ext>
              </c:extLst>
            </c:dLbl>
            <c:dLbl>
              <c:idx val="6"/>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8293-4CA5-9B9E-1D1966DA8FC8}"/>
                </c:ext>
              </c:extLst>
            </c:dLbl>
            <c:dLbl>
              <c:idx val="7"/>
              <c:tx>
                <c:rich>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fld id="{9954DC2C-C27F-4EF6-A48F-E61EA95AE204}" type="VALUE">
                      <a:rPr lang="en-US">
                        <a:solidFill>
                          <a:srgbClr val="008039"/>
                        </a:solidFill>
                      </a:rPr>
                      <a:pPr>
                        <a:defRPr b="1">
                          <a:solidFill>
                            <a:srgbClr val="008039"/>
                          </a:solidFill>
                        </a:defRPr>
                      </a:pPr>
                      <a:t>[VALUE]</a:t>
                    </a:fld>
                    <a:r>
                      <a:rPr lang="en-US">
                        <a:solidFill>
                          <a:srgbClr val="008039"/>
                        </a:solidFill>
                      </a:rPr>
                      <a:t> </a:t>
                    </a:r>
                    <a:fld id="{212D4260-0581-457F-BDCD-A28516EC75DD}" type="CELLRANGE">
                      <a:rPr lang="en-US">
                        <a:solidFill>
                          <a:srgbClr val="008039"/>
                        </a:solidFill>
                      </a:rPr>
                      <a:pPr>
                        <a:defRPr b="1">
                          <a:solidFill>
                            <a:srgbClr val="008039"/>
                          </a:solidFill>
                        </a:defRPr>
                      </a:pPr>
                      <a:t>[CELLRANGE]</a:t>
                    </a:fld>
                    <a:endParaRPr lang="en-US">
                      <a:solidFill>
                        <a:srgbClr val="008039"/>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8293-4CA5-9B9E-1D1966DA8FC8}"/>
                </c:ext>
              </c:extLst>
            </c:dLbl>
            <c:dLbl>
              <c:idx val="8"/>
              <c:tx>
                <c:rich>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fld id="{EB6111B8-3191-4D40-8D77-58F5F6C6F844}" type="VALUE">
                      <a:rPr lang="en-US" smtClean="0">
                        <a:solidFill>
                          <a:srgbClr val="C00000"/>
                        </a:solidFill>
                      </a:rPr>
                      <a:pPr>
                        <a:defRPr b="1">
                          <a:solidFill>
                            <a:srgbClr val="C00000"/>
                          </a:solidFill>
                        </a:defRPr>
                      </a:pPr>
                      <a:t>[VALUE]</a:t>
                    </a:fld>
                    <a:r>
                      <a:rPr lang="en-US" baseline="0">
                        <a:solidFill>
                          <a:srgbClr val="C00000"/>
                        </a:solidFill>
                      </a:rPr>
                      <a:t> </a:t>
                    </a:r>
                    <a:fld id="{B53AA2F2-08BE-4309-BAE3-01C9982E5B12}" type="CELLRANGE">
                      <a:rPr lang="en-US" baseline="0" smtClean="0">
                        <a:solidFill>
                          <a:srgbClr val="C00000"/>
                        </a:solidFill>
                      </a:rPr>
                      <a:pPr>
                        <a:defRPr b="1">
                          <a:solidFill>
                            <a:srgbClr val="C00000"/>
                          </a:solidFill>
                        </a:defRPr>
                      </a:pPr>
                      <a:t>[CELLRANGE]</a:t>
                    </a:fld>
                    <a:endParaRPr lang="en-US" baseline="0">
                      <a:solidFill>
                        <a:srgbClr val="C00000"/>
                      </a:solidFill>
                    </a:endParaRPr>
                  </a:p>
                </c:rich>
              </c:tx>
              <c:spPr>
                <a:noFill/>
                <a:ln>
                  <a:noFill/>
                  <a:prstDash val="solid"/>
                </a:ln>
                <a:effectLst/>
              </c:spPr>
              <c:txPr>
                <a:bodyPr rot="0" spcFirstLastPara="1" vertOverflow="ellipsis" vert="horz" wrap="square" anchor="ctr" anchorCtr="1"/>
                <a:lstStyle/>
                <a:p>
                  <a:pPr>
                    <a:defRPr sz="10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8293-4CA5-9B9E-1D1966DA8FC8}"/>
                </c:ext>
              </c:extLst>
            </c:dLbl>
            <c:spPr>
              <a:noFill/>
              <a:ln>
                <a:noFill/>
                <a:prstDash val="solid"/>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Male</c:v>
                </c:pt>
                <c:pt idx="1">
                  <c:v>Female</c:v>
                </c:pt>
                <c:pt idx="2">
                  <c:v>16-34</c:v>
                </c:pt>
                <c:pt idx="3">
                  <c:v>35-64</c:v>
                </c:pt>
                <c:pt idx="4">
                  <c:v>65+</c:v>
                </c:pt>
                <c:pt idx="5">
                  <c:v>Limiting long-term health conditions</c:v>
                </c:pt>
                <c:pt idx="6">
                  <c:v>No limiting long-term health conditions</c:v>
                </c:pt>
                <c:pt idx="7">
                  <c:v>ABC1</c:v>
                </c:pt>
                <c:pt idx="8">
                  <c:v>C2DE</c:v>
                </c:pt>
              </c:strCache>
            </c:strRef>
          </c:cat>
          <c:val>
            <c:numRef>
              <c:f>Sheet1!$B$2:$B$10</c:f>
              <c:numCache>
                <c:formatCode>0%</c:formatCode>
                <c:ptCount val="9"/>
                <c:pt idx="0">
                  <c:v>0.60497647595189397</c:v>
                </c:pt>
                <c:pt idx="1">
                  <c:v>0.55243875419644695</c:v>
                </c:pt>
                <c:pt idx="2">
                  <c:v>0.71551602512136603</c:v>
                </c:pt>
                <c:pt idx="3">
                  <c:v>0.56645979895003296</c:v>
                </c:pt>
                <c:pt idx="4">
                  <c:v>0.239791045426616</c:v>
                </c:pt>
                <c:pt idx="5">
                  <c:v>0.327815867519683</c:v>
                </c:pt>
                <c:pt idx="6">
                  <c:v>0.62105116052053799</c:v>
                </c:pt>
                <c:pt idx="7">
                  <c:v>0.59793828561121598</c:v>
                </c:pt>
                <c:pt idx="8">
                  <c:v>0.55364828669767796</c:v>
                </c:pt>
              </c:numCache>
            </c:numRef>
          </c:val>
          <c:extLst>
            <c:ext xmlns:c15="http://schemas.microsoft.com/office/drawing/2012/chart" uri="{02D57815-91ED-43cb-92C2-25804820EDAC}">
              <c15:datalabelsRange>
                <c15:f>Sheet1!$D$2:$D$10</c15:f>
                <c15:dlblRangeCache>
                  <c:ptCount val="9"/>
                  <c:pt idx="0">
                    <c:v>▲</c:v>
                  </c:pt>
                  <c:pt idx="1">
                    <c:v>▼</c:v>
                  </c:pt>
                  <c:pt idx="2">
                    <c:v>▲</c:v>
                  </c:pt>
                  <c:pt idx="4">
                    <c:v>▼</c:v>
                  </c:pt>
                  <c:pt idx="5">
                    <c:v>▼</c:v>
                  </c:pt>
                  <c:pt idx="6">
                    <c:v>▲</c:v>
                  </c:pt>
                  <c:pt idx="7">
                    <c:v>▲</c:v>
                  </c:pt>
                  <c:pt idx="8">
                    <c:v>▼</c:v>
                  </c:pt>
                </c15:dlblRangeCache>
              </c15:datalabelsRange>
            </c:ext>
            <c:ext xmlns:c16="http://schemas.microsoft.com/office/drawing/2014/chart" uri="{C3380CC4-5D6E-409C-BE32-E72D297353CC}">
              <c16:uniqueId val="{0000000A-8293-4CA5-9B9E-1D1966DA8FC8}"/>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05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1"/>
          <c:min val="0"/>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24246579177654"/>
          <c:y val="3.127178310849054E-2"/>
          <c:w val="0.86575753420822343"/>
          <c:h val="0.8366851646768213"/>
        </c:manualLayout>
      </c:layout>
      <c:barChart>
        <c:barDir val="bar"/>
        <c:grouping val="percentStacked"/>
        <c:varyColors val="0"/>
        <c:ser>
          <c:idx val="0"/>
          <c:order val="0"/>
          <c:tx>
            <c:strRef>
              <c:f>Sheet1!$B$1</c:f>
              <c:strCache>
                <c:ptCount val="1"/>
                <c:pt idx="0">
                  <c:v>Every day</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A3F2-D64E-A412-9A63BD97D700}"/>
                </c:ext>
              </c:extLst>
            </c:dLbl>
            <c:spPr>
              <a:noFill/>
              <a:ln>
                <a:noFill/>
              </a:ln>
              <a:effectLst/>
            </c:spPr>
            <c:txPr>
              <a:bodyPr rot="0" spcFirstLastPara="1" vertOverflow="ellipsis" vert="horz" wrap="square" lIns="38100" tIns="19050" rIns="360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Eat 5 or more portions of fruit and vegetables</c:v>
                </c:pt>
                <c:pt idx="1">
                  <c:v>Chew tobacco or paan</c:v>
                </c:pt>
                <c:pt idx="2">
                  <c:v>Smoke cigarettes or vapes</c:v>
                </c:pt>
              </c:strCache>
            </c:strRef>
          </c:cat>
          <c:val>
            <c:numRef>
              <c:f>Sheet1!$B$2:$B$4</c:f>
              <c:numCache>
                <c:formatCode>0%</c:formatCode>
                <c:ptCount val="3"/>
                <c:pt idx="0">
                  <c:v>0.26915974701330581</c:v>
                </c:pt>
                <c:pt idx="1">
                  <c:v>7.7034666508982441E-3</c:v>
                </c:pt>
                <c:pt idx="2">
                  <c:v>8.7884531694553902E-2</c:v>
                </c:pt>
              </c:numCache>
            </c:numRef>
          </c:val>
          <c:extLst>
            <c:ext xmlns:c16="http://schemas.microsoft.com/office/drawing/2014/chart" uri="{C3380CC4-5D6E-409C-BE32-E72D297353CC}">
              <c16:uniqueId val="{00000000-4E4E-4124-AC73-E4FD88253CB3}"/>
            </c:ext>
          </c:extLst>
        </c:ser>
        <c:ser>
          <c:idx val="1"/>
          <c:order val="1"/>
          <c:tx>
            <c:strRef>
              <c:f>Sheet1!$C$1</c:f>
              <c:strCache>
                <c:ptCount val="1"/>
                <c:pt idx="0">
                  <c:v>4-6 days per week</c:v>
                </c:pt>
              </c:strCache>
            </c:strRef>
          </c:tx>
          <c:spPr>
            <a:solidFill>
              <a:schemeClr val="accent4"/>
            </a:solidFill>
            <a:ln>
              <a:noFill/>
            </a:ln>
            <a:effectLst/>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F6D-4FBA-A26B-E55310A08EA4}"/>
                </c:ext>
              </c:extLst>
            </c:dLbl>
            <c:spPr>
              <a:noFill/>
              <a:ln>
                <a:noFill/>
              </a:ln>
              <a:effectLst/>
            </c:spPr>
            <c:txPr>
              <a:bodyPr wrap="square" lIns="38100" tIns="19050" rIns="38100" bIns="19050" anchor="ctr">
                <a:spAutoFit/>
              </a:bodyPr>
              <a:lstStyle/>
              <a:p>
                <a:pPr>
                  <a:defRPr sz="1200" b="1">
                    <a:solidFill>
                      <a:schemeClr val="bg1"/>
                    </a:solidFill>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ext>
            </c:extLst>
          </c:dLbls>
          <c:cat>
            <c:strRef>
              <c:f>Sheet1!$A$2:$A$4</c:f>
              <c:strCache>
                <c:ptCount val="3"/>
                <c:pt idx="0">
                  <c:v>Eat 5 or more portions of fruit and vegetables</c:v>
                </c:pt>
                <c:pt idx="1">
                  <c:v>Chew tobacco or paan</c:v>
                </c:pt>
                <c:pt idx="2">
                  <c:v>Smoke cigarettes or vapes</c:v>
                </c:pt>
              </c:strCache>
            </c:strRef>
          </c:cat>
          <c:val>
            <c:numRef>
              <c:f>Sheet1!$C$2:$C$4</c:f>
              <c:numCache>
                <c:formatCode>0%</c:formatCode>
                <c:ptCount val="3"/>
                <c:pt idx="0">
                  <c:v>0.4900863718412849</c:v>
                </c:pt>
                <c:pt idx="1">
                  <c:v>1.1889994267694257E-2</c:v>
                </c:pt>
                <c:pt idx="2">
                  <c:v>1.725170341481189E-2</c:v>
                </c:pt>
              </c:numCache>
            </c:numRef>
          </c:val>
          <c:extLst>
            <c:ext xmlns:c16="http://schemas.microsoft.com/office/drawing/2014/chart" uri="{C3380CC4-5D6E-409C-BE32-E72D297353CC}">
              <c16:uniqueId val="{00000001-4E4E-4124-AC73-E4FD88253CB3}"/>
            </c:ext>
          </c:extLst>
        </c:ser>
        <c:ser>
          <c:idx val="2"/>
          <c:order val="2"/>
          <c:tx>
            <c:strRef>
              <c:f>Sheet1!$D$1</c:f>
              <c:strCache>
                <c:ptCount val="1"/>
                <c:pt idx="0">
                  <c:v>1-3 days per week</c:v>
                </c:pt>
              </c:strCache>
            </c:strRef>
          </c:tx>
          <c:spPr>
            <a:solidFill>
              <a:schemeClr val="accent5"/>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1-A3F2-D64E-A412-9A63BD97D70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Eat 5 or more portions of fruit and vegetables</c:v>
                </c:pt>
                <c:pt idx="1">
                  <c:v>Chew tobacco or paan</c:v>
                </c:pt>
                <c:pt idx="2">
                  <c:v>Smoke cigarettes or vapes</c:v>
                </c:pt>
              </c:strCache>
            </c:strRef>
          </c:cat>
          <c:val>
            <c:numRef>
              <c:f>Sheet1!$D$2:$D$4</c:f>
              <c:numCache>
                <c:formatCode>0%</c:formatCode>
                <c:ptCount val="3"/>
                <c:pt idx="0">
                  <c:v>0.188843211477353</c:v>
                </c:pt>
                <c:pt idx="1">
                  <c:v>2.1757853127057337E-2</c:v>
                </c:pt>
                <c:pt idx="2">
                  <c:v>3.1180861888042789E-2</c:v>
                </c:pt>
              </c:numCache>
            </c:numRef>
          </c:val>
          <c:extLst>
            <c:ext xmlns:c16="http://schemas.microsoft.com/office/drawing/2014/chart" uri="{C3380CC4-5D6E-409C-BE32-E72D297353CC}">
              <c16:uniqueId val="{00000002-4E4E-4124-AC73-E4FD88253CB3}"/>
            </c:ext>
          </c:extLst>
        </c:ser>
        <c:ser>
          <c:idx val="3"/>
          <c:order val="3"/>
          <c:tx>
            <c:strRef>
              <c:f>Sheet1!$E$1</c:f>
              <c:strCache>
                <c:ptCount val="1"/>
                <c:pt idx="0">
                  <c:v>Never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Eat 5 or more portions of fruit and vegetables</c:v>
                </c:pt>
                <c:pt idx="1">
                  <c:v>Chew tobacco or paan</c:v>
                </c:pt>
                <c:pt idx="2">
                  <c:v>Smoke cigarettes or vapes</c:v>
                </c:pt>
              </c:strCache>
            </c:strRef>
          </c:cat>
          <c:val>
            <c:numRef>
              <c:f>Sheet1!$E$2:$E$4</c:f>
              <c:numCache>
                <c:formatCode>0%</c:formatCode>
                <c:ptCount val="3"/>
                <c:pt idx="0">
                  <c:v>5.1910669668047825E-2</c:v>
                </c:pt>
                <c:pt idx="1">
                  <c:v>0.95864868595434982</c:v>
                </c:pt>
                <c:pt idx="2">
                  <c:v>0.8636829030025891</c:v>
                </c:pt>
              </c:numCache>
            </c:numRef>
          </c:val>
          <c:extLst>
            <c:ext xmlns:c16="http://schemas.microsoft.com/office/drawing/2014/chart" uri="{C3380CC4-5D6E-409C-BE32-E72D297353CC}">
              <c16:uniqueId val="{00000010-4E4E-4124-AC73-E4FD88253CB3}"/>
            </c:ext>
          </c:extLst>
        </c:ser>
        <c:dLbls>
          <c:dLblPos val="ctr"/>
          <c:showLegendKey val="0"/>
          <c:showVal val="1"/>
          <c:showCatName val="0"/>
          <c:showSerName val="0"/>
          <c:showPercent val="0"/>
          <c:showBubbleSize val="0"/>
        </c:dLbls>
        <c:gapWidth val="70"/>
        <c:overlap val="100"/>
        <c:axId val="344367887"/>
        <c:axId val="344379119"/>
      </c:barChart>
      <c:catAx>
        <c:axId val="3443678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lgn="r">
              <a:defRPr sz="1050" b="0" i="0" u="none" strike="noStrike" kern="1200" baseline="0">
                <a:solidFill>
                  <a:schemeClr val="tx1"/>
                </a:solidFill>
                <a:latin typeface="+mn-lt"/>
                <a:ea typeface="+mn-ea"/>
                <a:cs typeface="+mn-cs"/>
              </a:defRPr>
            </a:pPr>
            <a:endParaRPr lang="en-US"/>
          </a:p>
        </c:txPr>
        <c:crossAx val="344379119"/>
        <c:crosses val="autoZero"/>
        <c:auto val="1"/>
        <c:lblAlgn val="ctr"/>
        <c:lblOffset val="100"/>
        <c:noMultiLvlLbl val="0"/>
      </c:catAx>
      <c:valAx>
        <c:axId val="344379119"/>
        <c:scaling>
          <c:orientation val="minMax"/>
          <c:max val="1"/>
          <c:min val="0"/>
        </c:scaling>
        <c:delete val="1"/>
        <c:axPos val="b"/>
        <c:numFmt formatCode="0%" sourceLinked="1"/>
        <c:majorTickMark val="out"/>
        <c:minorTickMark val="none"/>
        <c:tickLblPos val="nextTo"/>
        <c:crossAx val="344367887"/>
        <c:crosses val="autoZero"/>
        <c:crossBetween val="between"/>
      </c:valAx>
      <c:spPr>
        <a:noFill/>
        <a:ln>
          <a:noFill/>
        </a:ln>
        <a:effectLst/>
      </c:spPr>
    </c:plotArea>
    <c:legend>
      <c:legendPos val="b"/>
      <c:layout>
        <c:manualLayout>
          <c:xMode val="edge"/>
          <c:yMode val="edge"/>
          <c:x val="6.9369327493713273E-2"/>
          <c:y val="0.83800979025662503"/>
          <c:w val="0.93063067250628673"/>
          <c:h val="6.181184353380560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13254147664093"/>
          <c:y val="3.127178310849054E-2"/>
          <c:w val="0.78886745852335904"/>
          <c:h val="0.78527228458648435"/>
        </c:manualLayout>
      </c:layout>
      <c:barChart>
        <c:barDir val="bar"/>
        <c:grouping val="percentStacked"/>
        <c:varyColors val="0"/>
        <c:ser>
          <c:idx val="0"/>
          <c:order val="0"/>
          <c:tx>
            <c:strRef>
              <c:f>Sheet1!$B$1</c:f>
              <c:strCache>
                <c:ptCount val="1"/>
                <c:pt idx="0">
                  <c:v>Strongly agree</c:v>
                </c:pt>
              </c:strCache>
            </c:strRef>
          </c:tx>
          <c:spPr>
            <a:solidFill>
              <a:srgbClr val="008039"/>
            </a:solidFill>
            <a:ln>
              <a:solidFill>
                <a:schemeClr val="accent1"/>
              </a:solidFill>
            </a:ln>
            <a:effectLst/>
          </c:spPr>
          <c:invertIfNegative val="0"/>
          <c:dLbls>
            <c:spPr>
              <a:noFill/>
              <a:ln>
                <a:noFill/>
              </a:ln>
              <a:effectLst/>
            </c:spPr>
            <c:txPr>
              <a:bodyPr rot="0" spcFirstLastPara="1" vertOverflow="ellipsis" vert="horz" wrap="square" lIns="38100" tIns="19050" rIns="360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 can easily find a good variety of foods that meet my preferences or cultural, religious or dietary needs</c:v>
                </c:pt>
                <c:pt idx="1">
                  <c:v>It is easy to access a good range of healthy food options</c:v>
                </c:pt>
              </c:strCache>
            </c:strRef>
          </c:cat>
          <c:val>
            <c:numRef>
              <c:f>Sheet1!$B$2:$B$3</c:f>
              <c:numCache>
                <c:formatCode>0%</c:formatCode>
                <c:ptCount val="2"/>
                <c:pt idx="0">
                  <c:v>0.28690494708349901</c:v>
                </c:pt>
                <c:pt idx="1">
                  <c:v>0.32414420067065902</c:v>
                </c:pt>
              </c:numCache>
            </c:numRef>
          </c:val>
          <c:extLst>
            <c:ext xmlns:c16="http://schemas.microsoft.com/office/drawing/2014/chart" uri="{C3380CC4-5D6E-409C-BE32-E72D297353CC}">
              <c16:uniqueId val="{00000000-4E4E-4124-AC73-E4FD88253CB3}"/>
            </c:ext>
          </c:extLst>
        </c:ser>
        <c:ser>
          <c:idx val="1"/>
          <c:order val="1"/>
          <c:tx>
            <c:strRef>
              <c:f>Sheet1!$C$1</c:f>
              <c:strCache>
                <c:ptCount val="1"/>
                <c:pt idx="0">
                  <c:v>Tend to agree</c:v>
                </c:pt>
              </c:strCache>
            </c:strRef>
          </c:tx>
          <c:spPr>
            <a:solidFill>
              <a:srgbClr val="92D050"/>
            </a:solidFill>
            <a:ln>
              <a:solidFill>
                <a:schemeClr val="accen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 can easily find a good variety of foods that meet my preferences or cultural, religious or dietary needs</c:v>
                </c:pt>
                <c:pt idx="1">
                  <c:v>It is easy to access a good range of healthy food options</c:v>
                </c:pt>
              </c:strCache>
            </c:strRef>
          </c:cat>
          <c:val>
            <c:numRef>
              <c:f>Sheet1!$C$2:$C$3</c:f>
              <c:numCache>
                <c:formatCode>0%</c:formatCode>
                <c:ptCount val="2"/>
                <c:pt idx="0">
                  <c:v>0.62427857539125597</c:v>
                </c:pt>
                <c:pt idx="1">
                  <c:v>0.62947566886940498</c:v>
                </c:pt>
              </c:numCache>
            </c:numRef>
          </c:val>
          <c:extLst>
            <c:ext xmlns:c16="http://schemas.microsoft.com/office/drawing/2014/chart" uri="{C3380CC4-5D6E-409C-BE32-E72D297353CC}">
              <c16:uniqueId val="{00000001-4E4E-4124-AC73-E4FD88253CB3}"/>
            </c:ext>
          </c:extLst>
        </c:ser>
        <c:ser>
          <c:idx val="2"/>
          <c:order val="2"/>
          <c:tx>
            <c:strRef>
              <c:f>Sheet1!$D$1</c:f>
              <c:strCache>
                <c:ptCount val="1"/>
                <c:pt idx="0">
                  <c:v>Neither agree nor disagree</c:v>
                </c:pt>
              </c:strCache>
            </c:strRef>
          </c:tx>
          <c:spPr>
            <a:pattFill prst="pct80">
              <a:fgClr>
                <a:srgbClr val="FFC000"/>
              </a:fgClr>
              <a:bgClr>
                <a:schemeClr val="bg1"/>
              </a:bgClr>
            </a:pattFill>
            <a:ln>
              <a:solidFill>
                <a:schemeClr val="accent1"/>
              </a:solidFill>
            </a:ln>
            <a:effectLst/>
          </c:spPr>
          <c:invertIfNegative val="0"/>
          <c:dLbls>
            <c:spPr>
              <a:solidFill>
                <a:srgbClr val="FFC000"/>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 can easily find a good variety of foods that meet my preferences or cultural, religious or dietary needs</c:v>
                </c:pt>
                <c:pt idx="1">
                  <c:v>It is easy to access a good range of healthy food options</c:v>
                </c:pt>
              </c:strCache>
            </c:strRef>
          </c:cat>
          <c:val>
            <c:numRef>
              <c:f>Sheet1!$D$2:$D$3</c:f>
              <c:numCache>
                <c:formatCode>0%</c:formatCode>
                <c:ptCount val="2"/>
                <c:pt idx="0">
                  <c:v>7.60060332422621E-2</c:v>
                </c:pt>
                <c:pt idx="1">
                  <c:v>3.58049059011952E-2</c:v>
                </c:pt>
              </c:numCache>
            </c:numRef>
          </c:val>
          <c:extLst>
            <c:ext xmlns:c16="http://schemas.microsoft.com/office/drawing/2014/chart" uri="{C3380CC4-5D6E-409C-BE32-E72D297353CC}">
              <c16:uniqueId val="{00000002-4E4E-4124-AC73-E4FD88253CB3}"/>
            </c:ext>
          </c:extLst>
        </c:ser>
        <c:ser>
          <c:idx val="3"/>
          <c:order val="3"/>
          <c:tx>
            <c:strRef>
              <c:f>Sheet1!$E$1</c:f>
              <c:strCache>
                <c:ptCount val="1"/>
                <c:pt idx="0">
                  <c:v>Tend to disagree</c:v>
                </c:pt>
              </c:strCache>
            </c:strRef>
          </c:tx>
          <c:spPr>
            <a:solidFill>
              <a:srgbClr val="FF5D5D"/>
            </a:solidFill>
            <a:ln>
              <a:solidFill>
                <a:schemeClr val="accent1"/>
              </a:solidFill>
            </a:ln>
            <a:effectLst/>
          </c:spPr>
          <c:invertIfNegative val="0"/>
          <c:dLbls>
            <c:delete val="1"/>
          </c:dLbls>
          <c:cat>
            <c:strRef>
              <c:f>Sheet1!$A$2:$A$3</c:f>
              <c:strCache>
                <c:ptCount val="2"/>
                <c:pt idx="0">
                  <c:v>I can easily find a good variety of foods that meet my preferences or cultural, religious or dietary needs</c:v>
                </c:pt>
                <c:pt idx="1">
                  <c:v>It is easy to access a good range of healthy food options</c:v>
                </c:pt>
              </c:strCache>
            </c:strRef>
          </c:cat>
          <c:val>
            <c:numRef>
              <c:f>Sheet1!$E$2:$E$3</c:f>
              <c:numCache>
                <c:formatCode>0%</c:formatCode>
                <c:ptCount val="2"/>
                <c:pt idx="0">
                  <c:v>1.17991099715779E-2</c:v>
                </c:pt>
                <c:pt idx="1">
                  <c:v>1.05752245587451E-2</c:v>
                </c:pt>
              </c:numCache>
            </c:numRef>
          </c:val>
          <c:extLst>
            <c:ext xmlns:c16="http://schemas.microsoft.com/office/drawing/2014/chart" uri="{C3380CC4-5D6E-409C-BE32-E72D297353CC}">
              <c16:uniqueId val="{00000010-4E4E-4124-AC73-E4FD88253CB3}"/>
            </c:ext>
          </c:extLst>
        </c:ser>
        <c:ser>
          <c:idx val="4"/>
          <c:order val="4"/>
          <c:tx>
            <c:strRef>
              <c:f>Sheet1!$F$1</c:f>
              <c:strCache>
                <c:ptCount val="1"/>
                <c:pt idx="0">
                  <c:v>Strongly disagree</c:v>
                </c:pt>
              </c:strCache>
            </c:strRef>
          </c:tx>
          <c:spPr>
            <a:solidFill>
              <a:srgbClr val="C00000"/>
            </a:solidFill>
            <a:ln>
              <a:noFill/>
            </a:ln>
            <a:effectLst/>
          </c:spPr>
          <c:invertIfNegative val="0"/>
          <c:dLbls>
            <c:delete val="1"/>
          </c:dLbls>
          <c:cat>
            <c:strRef>
              <c:f>Sheet1!$A$2:$A$3</c:f>
              <c:strCache>
                <c:ptCount val="2"/>
                <c:pt idx="0">
                  <c:v>I can easily find a good variety of foods that meet my preferences or cultural, religious or dietary needs</c:v>
                </c:pt>
                <c:pt idx="1">
                  <c:v>It is easy to access a good range of healthy food options</c:v>
                </c:pt>
              </c:strCache>
            </c:strRef>
          </c:cat>
          <c:val>
            <c:numRef>
              <c:f>Sheet1!$F$2:$F$3</c:f>
              <c:numCache>
                <c:formatCode>0%</c:formatCode>
                <c:ptCount val="2"/>
                <c:pt idx="0">
                  <c:v>0</c:v>
                </c:pt>
                <c:pt idx="1">
                  <c:v>0</c:v>
                </c:pt>
              </c:numCache>
            </c:numRef>
          </c:val>
          <c:extLst>
            <c:ext xmlns:c16="http://schemas.microsoft.com/office/drawing/2014/chart" uri="{C3380CC4-5D6E-409C-BE32-E72D297353CC}">
              <c16:uniqueId val="{00000011-4E4E-4124-AC73-E4FD88253CB3}"/>
            </c:ext>
          </c:extLst>
        </c:ser>
        <c:ser>
          <c:idx val="5"/>
          <c:order val="5"/>
          <c:tx>
            <c:strRef>
              <c:f>Sheet1!$G$1</c:f>
              <c:strCache>
                <c:ptCount val="1"/>
                <c:pt idx="0">
                  <c:v>Don’t know</c:v>
                </c:pt>
              </c:strCache>
            </c:strRef>
          </c:tx>
          <c:spPr>
            <a:pattFill prst="dkUpDiag">
              <a:fgClr>
                <a:schemeClr val="tx1"/>
              </a:fgClr>
              <a:bgClr>
                <a:schemeClr val="bg1"/>
              </a:bgClr>
            </a:pattFill>
            <a:ln>
              <a:noFill/>
            </a:ln>
            <a:effectLst/>
          </c:spPr>
          <c:invertIfNegative val="0"/>
          <c:dLbls>
            <c:delete val="1"/>
          </c:dLbls>
          <c:cat>
            <c:strRef>
              <c:f>Sheet1!$A$2:$A$3</c:f>
              <c:strCache>
                <c:ptCount val="2"/>
                <c:pt idx="0">
                  <c:v>I can easily find a good variety of foods that meet my preferences or cultural, religious or dietary needs</c:v>
                </c:pt>
                <c:pt idx="1">
                  <c:v>It is easy to access a good range of healthy food options</c:v>
                </c:pt>
              </c:strCache>
            </c:strRef>
          </c:cat>
          <c:val>
            <c:numRef>
              <c:f>Sheet1!$G$2:$G$3</c:f>
              <c:numCache>
                <c:formatCode>0%</c:formatCode>
                <c:ptCount val="2"/>
                <c:pt idx="0">
                  <c:v>1.0113343114096999E-3</c:v>
                </c:pt>
                <c:pt idx="1">
                  <c:v>0</c:v>
                </c:pt>
              </c:numCache>
            </c:numRef>
          </c:val>
          <c:extLst>
            <c:ext xmlns:c16="http://schemas.microsoft.com/office/drawing/2014/chart" uri="{C3380CC4-5D6E-409C-BE32-E72D297353CC}">
              <c16:uniqueId val="{00000013-4E4E-4124-AC73-E4FD88253CB3}"/>
            </c:ext>
          </c:extLst>
        </c:ser>
        <c:dLbls>
          <c:dLblPos val="ctr"/>
          <c:showLegendKey val="0"/>
          <c:showVal val="1"/>
          <c:showCatName val="0"/>
          <c:showSerName val="0"/>
          <c:showPercent val="0"/>
          <c:showBubbleSize val="0"/>
        </c:dLbls>
        <c:gapWidth val="70"/>
        <c:overlap val="100"/>
        <c:axId val="344367887"/>
        <c:axId val="344379119"/>
      </c:barChart>
      <c:catAx>
        <c:axId val="3443678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lgn="r">
              <a:defRPr sz="1050" b="0" i="0" u="none" strike="noStrike" kern="1200" baseline="0">
                <a:solidFill>
                  <a:schemeClr val="tx1"/>
                </a:solidFill>
                <a:latin typeface="+mn-lt"/>
                <a:ea typeface="+mn-ea"/>
                <a:cs typeface="+mn-cs"/>
              </a:defRPr>
            </a:pPr>
            <a:endParaRPr lang="en-US"/>
          </a:p>
        </c:txPr>
        <c:crossAx val="344379119"/>
        <c:crosses val="autoZero"/>
        <c:auto val="1"/>
        <c:lblAlgn val="ctr"/>
        <c:lblOffset val="100"/>
        <c:noMultiLvlLbl val="0"/>
      </c:catAx>
      <c:valAx>
        <c:axId val="344379119"/>
        <c:scaling>
          <c:orientation val="minMax"/>
          <c:max val="1.2"/>
          <c:min val="0"/>
        </c:scaling>
        <c:delete val="1"/>
        <c:axPos val="b"/>
        <c:numFmt formatCode="0%" sourceLinked="1"/>
        <c:majorTickMark val="out"/>
        <c:minorTickMark val="none"/>
        <c:tickLblPos val="nextTo"/>
        <c:crossAx val="344367887"/>
        <c:crosses val="autoZero"/>
        <c:crossBetween val="between"/>
      </c:valAx>
      <c:spPr>
        <a:noFill/>
        <a:ln>
          <a:noFill/>
        </a:ln>
        <a:effectLst/>
      </c:spPr>
    </c:plotArea>
    <c:legend>
      <c:legendPos val="b"/>
      <c:layout>
        <c:manualLayout>
          <c:xMode val="edge"/>
          <c:yMode val="edge"/>
          <c:x val="1.3528108072887339E-2"/>
          <c:y val="0.88332693531740747"/>
          <c:w val="0.89999994615987078"/>
          <c:h val="6.1811843533805609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861260620327705"/>
          <c:y val="0.12587684661193507"/>
          <c:w val="0.39118470896297924"/>
          <c:h val="0.92483984080249748"/>
        </c:manualLayout>
      </c:layout>
      <c:doughnutChart>
        <c:varyColors val="1"/>
        <c:ser>
          <c:idx val="0"/>
          <c:order val="0"/>
          <c:tx>
            <c:strRef>
              <c:f>Sheet1!$B$1</c:f>
              <c:strCache>
                <c:ptCount val="1"/>
                <c:pt idx="0">
                  <c:v>Column1</c:v>
                </c:pt>
              </c:strCache>
            </c:strRef>
          </c:tx>
          <c:spPr>
            <a:solidFill>
              <a:schemeClr val="accent3"/>
            </a:solidFill>
            <a:ln>
              <a:solidFill>
                <a:schemeClr val="tx1"/>
              </a:solidFill>
            </a:ln>
          </c:spPr>
          <c:dPt>
            <c:idx val="0"/>
            <c:bubble3D val="0"/>
            <c:spPr>
              <a:pattFill prst="pct90">
                <a:fgClr>
                  <a:srgbClr val="7E67AD"/>
                </a:fgClr>
                <a:bgClr>
                  <a:schemeClr val="bg1"/>
                </a:bgClr>
              </a:pattFill>
              <a:ln>
                <a:solidFill>
                  <a:schemeClr val="tx1"/>
                </a:solidFill>
              </a:ln>
              <a:effectLst/>
            </c:spPr>
            <c:extLst>
              <c:ext xmlns:c16="http://schemas.microsoft.com/office/drawing/2014/chart" uri="{C3380CC4-5D6E-409C-BE32-E72D297353CC}">
                <c16:uniqueId val="{00000005-9928-46EE-81E9-8CD66E609066}"/>
              </c:ext>
            </c:extLst>
          </c:dPt>
          <c:dPt>
            <c:idx val="1"/>
            <c:bubble3D val="0"/>
            <c:spPr>
              <a:solidFill>
                <a:schemeClr val="accent4"/>
              </a:solidFill>
              <a:ln>
                <a:solidFill>
                  <a:schemeClr val="tx1"/>
                </a:solidFill>
              </a:ln>
              <a:effectLst/>
            </c:spPr>
            <c:extLst>
              <c:ext xmlns:c16="http://schemas.microsoft.com/office/drawing/2014/chart" uri="{C3380CC4-5D6E-409C-BE32-E72D297353CC}">
                <c16:uniqueId val="{00000004-9928-46EE-81E9-8CD66E609066}"/>
              </c:ext>
            </c:extLst>
          </c:dPt>
          <c:dPt>
            <c:idx val="2"/>
            <c:bubble3D val="0"/>
            <c:spPr>
              <a:pattFill prst="trellis">
                <a:fgClr>
                  <a:schemeClr val="tx1"/>
                </a:fgClr>
                <a:bgClr>
                  <a:schemeClr val="bg1"/>
                </a:bgClr>
              </a:pattFill>
              <a:ln>
                <a:solidFill>
                  <a:schemeClr val="tx1"/>
                </a:solidFill>
              </a:ln>
              <a:effectLst/>
            </c:spPr>
            <c:extLst>
              <c:ext xmlns:c16="http://schemas.microsoft.com/office/drawing/2014/chart" uri="{C3380CC4-5D6E-409C-BE32-E72D297353CC}">
                <c16:uniqueId val="{00000003-9928-46EE-81E9-8CD66E609066}"/>
              </c:ext>
            </c:extLst>
          </c:dPt>
          <c:dPt>
            <c:idx val="3"/>
            <c:bubble3D val="0"/>
            <c:spPr>
              <a:solidFill>
                <a:schemeClr val="accent3"/>
              </a:solidFill>
              <a:ln>
                <a:solidFill>
                  <a:schemeClr val="tx1"/>
                </a:solidFill>
              </a:ln>
              <a:effectLst/>
            </c:spPr>
            <c:extLst>
              <c:ext xmlns:c16="http://schemas.microsoft.com/office/drawing/2014/chart" uri="{C3380CC4-5D6E-409C-BE32-E72D297353CC}">
                <c16:uniqueId val="{00000007-8FFB-4377-81D6-70B440894C7B}"/>
              </c:ext>
            </c:extLst>
          </c:dPt>
          <c:dLbls>
            <c:dLbl>
              <c:idx val="0"/>
              <c:spPr>
                <a:solidFill>
                  <a:schemeClr val="accent5"/>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5-9928-46EE-81E9-8CD66E609066}"/>
                </c:ext>
              </c:extLst>
            </c:dLbl>
            <c:dLbl>
              <c:idx val="2"/>
              <c:spPr>
                <a:solidFill>
                  <a:schemeClr val="tx1"/>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Trying to lose weight</c:v>
                </c:pt>
                <c:pt idx="1">
                  <c:v>Trying to gain weight</c:v>
                </c:pt>
                <c:pt idx="2">
                  <c:v>Not trying to change your weight</c:v>
                </c:pt>
                <c:pt idx="3">
                  <c:v>Prefer not to say </c:v>
                </c:pt>
              </c:strCache>
            </c:strRef>
          </c:cat>
          <c:val>
            <c:numRef>
              <c:f>Sheet1!$B$2:$B$5</c:f>
              <c:numCache>
                <c:formatCode>0%</c:formatCode>
                <c:ptCount val="4"/>
                <c:pt idx="0">
                  <c:v>0.18447568699313283</c:v>
                </c:pt>
                <c:pt idx="1">
                  <c:v>2.3748034630591084E-2</c:v>
                </c:pt>
                <c:pt idx="2">
                  <c:v>0.78333111652644316</c:v>
                </c:pt>
                <c:pt idx="3">
                  <c:v>8.4451618498302388E-3</c:v>
                </c:pt>
              </c:numCache>
            </c:numRef>
          </c:val>
          <c:extLst>
            <c:ext xmlns:c16="http://schemas.microsoft.com/office/drawing/2014/chart" uri="{C3380CC4-5D6E-409C-BE32-E72D297353CC}">
              <c16:uniqueId val="{00000000-E84B-4617-98EB-078750316130}"/>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l"/>
      <c:layout>
        <c:manualLayout>
          <c:xMode val="edge"/>
          <c:yMode val="edge"/>
          <c:x val="2.3652461532158036E-2"/>
          <c:y val="0.30500875329984439"/>
          <c:w val="0.31659533680236102"/>
          <c:h val="0.4447695494632217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428603605717342"/>
          <c:y val="7.5499403287196459E-3"/>
          <c:w val="0.55922967912681953"/>
          <c:h val="0.9685854116723861"/>
        </c:manualLayout>
      </c:layout>
      <c:barChart>
        <c:barDir val="bar"/>
        <c:grouping val="clustered"/>
        <c:varyColors val="0"/>
        <c:ser>
          <c:idx val="0"/>
          <c:order val="0"/>
          <c:spPr>
            <a:solidFill>
              <a:schemeClr val="accent5"/>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CC65-4778-8852-74E8EE11C316}"/>
                </c:ext>
              </c:extLst>
            </c:dLbl>
            <c:dLbl>
              <c:idx val="1"/>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7C9D6067-6C2D-4F0A-9FE8-32CCD8AE17B3}" type="VALUE">
                      <a:rPr lang="en-US">
                        <a:solidFill>
                          <a:srgbClr val="008039"/>
                        </a:solidFill>
                      </a:rPr>
                      <a:pPr>
                        <a:defRPr sz="1200" b="1">
                          <a:solidFill>
                            <a:srgbClr val="008039"/>
                          </a:solidFill>
                        </a:defRPr>
                      </a:pPr>
                      <a:t>[VALUE]</a:t>
                    </a:fld>
                    <a:r>
                      <a:rPr lang="en-US">
                        <a:solidFill>
                          <a:srgbClr val="008039"/>
                        </a:solidFill>
                      </a:rPr>
                      <a:t> </a:t>
                    </a:r>
                    <a:fld id="{FB30EA93-461A-4C43-B24F-92A0C67EEB0C}" type="CELLRANGE">
                      <a:rPr lang="en-US">
                        <a:solidFill>
                          <a:srgbClr val="008039"/>
                        </a:solidFill>
                      </a:rPr>
                      <a:pPr>
                        <a:defRPr sz="1200" b="1">
                          <a:solidFill>
                            <a:srgbClr val="008039"/>
                          </a:solidFill>
                        </a:defRPr>
                      </a:pPr>
                      <a:t>[CELLRANGE]</a:t>
                    </a:fld>
                    <a:endParaRPr lang="en-US">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A56E-4DA0-BD56-FD649ABBE985}"/>
                </c:ext>
              </c:extLst>
            </c:dLbl>
            <c:dLbl>
              <c:idx val="2"/>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C926-4E63-8E61-DC47060A1F2A}"/>
                </c:ext>
              </c:extLst>
            </c:dLbl>
            <c:dLbl>
              <c:idx val="3"/>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4E7AFAED-8F42-41FD-8761-DEFBBBA8AC00}" type="VALUE">
                      <a:rPr lang="en-US" baseline="0" smtClean="0"/>
                      <a:pPr>
                        <a:defRPr sz="1200" b="1">
                          <a:solidFill>
                            <a:srgbClr val="008039"/>
                          </a:solidFill>
                        </a:defRPr>
                      </a:pPr>
                      <a:t>[VALUE]</a:t>
                    </a:fld>
                    <a:r>
                      <a:rPr lang="en-US" baseline="0"/>
                      <a:t> </a:t>
                    </a:r>
                    <a:fld id="{FA853144-9A35-4ECB-9719-FB49730C52F1}" type="CELLRANGE">
                      <a:rPr lang="en-US" sz="1000" b="1" i="0" u="none" strike="noStrike" kern="1200" baseline="0" smtClean="0">
                        <a:solidFill>
                          <a:srgbClr val="008039"/>
                        </a:solidFill>
                      </a:rPr>
                      <a:pPr>
                        <a:defRPr sz="1200" b="1">
                          <a:solidFill>
                            <a:srgbClr val="008039"/>
                          </a:solidFill>
                        </a:defRPr>
                      </a:pPr>
                      <a:t>[CELLRANGE]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C926-4E63-8E61-DC47060A1F2A}"/>
                </c:ext>
              </c:extLst>
            </c:dLbl>
            <c:dLbl>
              <c:idx val="4"/>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C926-4E63-8E61-DC47060A1F2A}"/>
                </c:ext>
              </c:extLst>
            </c:dLbl>
            <c:dLbl>
              <c:idx val="5"/>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C926-4E63-8E61-DC47060A1F2A}"/>
                </c:ext>
              </c:extLst>
            </c:dLbl>
            <c:dLbl>
              <c:idx val="6"/>
              <c:tx>
                <c:rich>
                  <a:bodyPr/>
                  <a:lstStyle/>
                  <a:p>
                    <a:fld id="{5C90907B-E1AA-4057-A764-7A4DE2B8B17D}" type="CELLRANGE">
                      <a:rPr lang="en-US" baseline="0"/>
                      <a:pPr/>
                      <a:t>[CELLRANGE]</a:t>
                    </a:fld>
                    <a:r>
                      <a:rPr lang="en-US" baseline="0"/>
                      <a:t> </a:t>
                    </a:r>
                    <a:fld id="{E25AD4B8-AD87-4F22-A1E1-C7CAC8B5761C}"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C926-4E63-8E61-DC47060A1F2A}"/>
                </c:ext>
              </c:extLst>
            </c:dLbl>
            <c:dLbl>
              <c:idx val="7"/>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7C9D6067-6C2D-4F0A-9FE8-32CCD8AE17B3}" type="VALUE">
                      <a:rPr lang="en-US"/>
                      <a:pPr>
                        <a:defRPr sz="1200" b="1">
                          <a:solidFill>
                            <a:srgbClr val="6D6E71"/>
                          </a:solidFill>
                        </a:defRPr>
                      </a:pPr>
                      <a:t>[VALUE]</a:t>
                    </a:fld>
                    <a:r>
                      <a:rPr lang="en-US"/>
                      <a:t> </a:t>
                    </a:r>
                    <a:fld id="{FB30EA93-461A-4C43-B24F-92A0C67EEB0C}" type="CELLRANGE">
                      <a:rPr lang="en-US"/>
                      <a:pPr>
                        <a:defRPr sz="12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C926-4E63-8E61-DC47060A1F2A}"/>
                </c:ext>
              </c:extLst>
            </c:dLbl>
            <c:dLbl>
              <c:idx val="8"/>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C926-4E63-8E61-DC47060A1F2A}"/>
                </c:ext>
              </c:extLst>
            </c:dLbl>
            <c:dLbl>
              <c:idx val="9"/>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7C9D6067-6C2D-4F0A-9FE8-32CCD8AE17B3}" type="VALUE">
                      <a:rPr lang="en-US"/>
                      <a:pPr>
                        <a:defRPr sz="1200" b="1">
                          <a:solidFill>
                            <a:srgbClr val="6D6E71"/>
                          </a:solidFill>
                        </a:defRPr>
                      </a:pPr>
                      <a:t>[VALUE]</a:t>
                    </a:fld>
                    <a:r>
                      <a:rPr lang="en-US"/>
                      <a:t> </a:t>
                    </a:r>
                    <a:fld id="{FB30EA93-461A-4C43-B24F-92A0C67EEB0C}" type="CELLRANGE">
                      <a:rPr lang="en-US"/>
                      <a:pPr>
                        <a:defRPr sz="12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C926-4E63-8E61-DC47060A1F2A}"/>
                </c:ext>
              </c:extLst>
            </c:dLbl>
            <c:dLbl>
              <c:idx val="10"/>
              <c:tx>
                <c:rich>
                  <a:bodyPr/>
                  <a:lstStyle/>
                  <a:p>
                    <a:fld id="{0E10029E-834E-4CFF-A170-98D48C62C659}" type="CELLRANGE">
                      <a:rPr lang="en-US"/>
                      <a:pPr/>
                      <a:t>[CELLRANGE]</a:t>
                    </a:fld>
                    <a:r>
                      <a:rPr lang="en-US" baseline="0"/>
                      <a:t> </a:t>
                    </a:r>
                    <a:fld id="{C50B33C2-3415-4853-8B43-7D5FCCD44275}"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CA58-4A9C-9551-2BEB0DB0BEC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16-24</c:v>
                </c:pt>
                <c:pt idx="1">
                  <c:v>25-34</c:v>
                </c:pt>
                <c:pt idx="2">
                  <c:v>35-44</c:v>
                </c:pt>
                <c:pt idx="3">
                  <c:v>45-54</c:v>
                </c:pt>
                <c:pt idx="4">
                  <c:v>55-64</c:v>
                </c:pt>
                <c:pt idx="5">
                  <c:v>65+</c:v>
                </c:pt>
                <c:pt idx="6">
                  <c:v>White</c:v>
                </c:pt>
                <c:pt idx="7">
                  <c:v>Mixed or Multiple Ethnic Groups</c:v>
                </c:pt>
                <c:pt idx="8">
                  <c:v>Asian/Asian British</c:v>
                </c:pt>
                <c:pt idx="9">
                  <c:v>Black/Black British</c:v>
                </c:pt>
                <c:pt idx="10">
                  <c:v>Other Ethnic Group</c:v>
                </c:pt>
              </c:strCache>
            </c:strRef>
          </c:cat>
          <c:val>
            <c:numRef>
              <c:f>Sheet1!$B$2:$B$12</c:f>
              <c:numCache>
                <c:formatCode>0%</c:formatCode>
                <c:ptCount val="11"/>
                <c:pt idx="0">
                  <c:v>0.13839538491958087</c:v>
                </c:pt>
                <c:pt idx="1">
                  <c:v>0.21793440211877055</c:v>
                </c:pt>
                <c:pt idx="2">
                  <c:v>0.17975911364008365</c:v>
                </c:pt>
                <c:pt idx="3">
                  <c:v>0.27</c:v>
                </c:pt>
                <c:pt idx="4">
                  <c:v>0.19782137840740602</c:v>
                </c:pt>
                <c:pt idx="5">
                  <c:v>6.6432451420990371E-2</c:v>
                </c:pt>
                <c:pt idx="6">
                  <c:v>0.19566582708311236</c:v>
                </c:pt>
                <c:pt idx="7">
                  <c:v>0.25057447872940758</c:v>
                </c:pt>
                <c:pt idx="8">
                  <c:v>0.15726312301007347</c:v>
                </c:pt>
                <c:pt idx="9">
                  <c:v>0.2068586485638125</c:v>
                </c:pt>
                <c:pt idx="10">
                  <c:v>0.15718653227020299</c:v>
                </c:pt>
              </c:numCache>
            </c:numRef>
          </c:val>
          <c:extLst>
            <c:ext xmlns:c15="http://schemas.microsoft.com/office/drawing/2012/chart" uri="{02D57815-91ED-43cb-92C2-25804820EDAC}">
              <c15:datalabelsRange>
                <c15:f>Sheet1!$C$2:$C$12</c15:f>
                <c15:dlblRangeCache>
                  <c:ptCount val="11"/>
                  <c:pt idx="0">
                    <c:v>▼</c:v>
                  </c:pt>
                  <c:pt idx="1">
                    <c:v>▲</c:v>
                  </c:pt>
                  <c:pt idx="3">
                    <c:v>▲</c:v>
                  </c:pt>
                  <c:pt idx="5">
                    <c:v>▼</c:v>
                  </c:pt>
                  <c:pt idx="8">
                    <c:v>▼</c:v>
                  </c:pt>
                </c15:dlblRangeCache>
              </c15:datalabelsRange>
            </c:ext>
            <c:ext xmlns:c16="http://schemas.microsoft.com/office/drawing/2014/chart" uri="{C3380CC4-5D6E-409C-BE32-E72D297353CC}">
              <c16:uniqueId val="{00000006-CC65-4778-8852-74E8EE11C316}"/>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20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0.60000000000000009"/>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17036746477246"/>
          <c:y val="4.4428422866482589E-2"/>
          <c:w val="0.67382958170102036"/>
          <c:h val="0.92483984080249748"/>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5-9928-46EE-81E9-8CD66E609066}"/>
              </c:ext>
            </c:extLst>
          </c:dPt>
          <c:dPt>
            <c:idx val="1"/>
            <c:invertIfNegative val="0"/>
            <c:bubble3D val="0"/>
            <c:spPr>
              <a:solidFill>
                <a:srgbClr val="FFC000"/>
              </a:solidFill>
              <a:ln>
                <a:noFill/>
              </a:ln>
              <a:effectLst/>
            </c:spPr>
            <c:extLst>
              <c:ext xmlns:c16="http://schemas.microsoft.com/office/drawing/2014/chart" uri="{C3380CC4-5D6E-409C-BE32-E72D297353CC}">
                <c16:uniqueId val="{00000004-9928-46EE-81E9-8CD66E609066}"/>
              </c:ext>
            </c:extLst>
          </c:dPt>
          <c:dPt>
            <c:idx val="2"/>
            <c:invertIfNegative val="0"/>
            <c:bubble3D val="0"/>
            <c:spPr>
              <a:solidFill>
                <a:srgbClr val="C00000"/>
              </a:solidFill>
              <a:ln>
                <a:noFill/>
              </a:ln>
              <a:effectLst/>
            </c:spPr>
            <c:extLst>
              <c:ext xmlns:c16="http://schemas.microsoft.com/office/drawing/2014/chart" uri="{C3380CC4-5D6E-409C-BE32-E72D297353CC}">
                <c16:uniqueId val="{00000003-9928-46EE-81E9-8CD66E60906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928-46EE-81E9-8CD66E60906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9928-46EE-81E9-8CD66E60906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Hardly ever or never</c:v>
                </c:pt>
                <c:pt idx="1">
                  <c:v>Some of the time</c:v>
                </c:pt>
                <c:pt idx="2">
                  <c:v>Often</c:v>
                </c:pt>
              </c:strCache>
            </c:strRef>
          </c:cat>
          <c:val>
            <c:numRef>
              <c:f>Sheet1!$B$2:$B$4</c:f>
              <c:numCache>
                <c:formatCode>0%</c:formatCode>
                <c:ptCount val="3"/>
                <c:pt idx="0">
                  <c:v>0.77020651633564896</c:v>
                </c:pt>
                <c:pt idx="1">
                  <c:v>0.19974831241828817</c:v>
                </c:pt>
                <c:pt idx="2">
                  <c:v>2.9221521106192746E-2</c:v>
                </c:pt>
              </c:numCache>
            </c:numRef>
          </c:val>
          <c:extLst>
            <c:ext xmlns:c16="http://schemas.microsoft.com/office/drawing/2014/chart" uri="{C3380CC4-5D6E-409C-BE32-E72D297353CC}">
              <c16:uniqueId val="{00000000-E84B-4617-98EB-07875031613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197"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9769628959731746"/>
          <c:y val="7.5499403287196459E-3"/>
          <c:w val="0.42959928993933849"/>
          <c:h val="0.9685854116723861"/>
        </c:manualLayout>
      </c:layout>
      <c:barChart>
        <c:barDir val="bar"/>
        <c:grouping val="clustered"/>
        <c:varyColors val="0"/>
        <c:ser>
          <c:idx val="0"/>
          <c:order val="0"/>
          <c:spPr>
            <a:solidFill>
              <a:srgbClr val="C00000"/>
            </a:solidFill>
            <a:ln>
              <a:noFill/>
            </a:ln>
            <a:effectLst/>
          </c:spPr>
          <c:invertIfNegative val="0"/>
          <c:dLbls>
            <c:dLbl>
              <c:idx val="0"/>
              <c:tx>
                <c:rich>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fld id="{7C9D6067-6C2D-4F0A-9FE8-32CCD8AE17B3}" type="VALUE">
                      <a:rPr lang="en-US">
                        <a:solidFill>
                          <a:schemeClr val="tx1"/>
                        </a:solidFill>
                      </a:rPr>
                      <a:pPr>
                        <a:defRPr sz="1200" b="1">
                          <a:solidFill>
                            <a:schemeClr val="tx1"/>
                          </a:solidFill>
                        </a:defRPr>
                      </a:pPr>
                      <a:t>[VALUE]</a:t>
                    </a:fld>
                    <a:r>
                      <a:rPr lang="en-US">
                        <a:solidFill>
                          <a:schemeClr val="tx1"/>
                        </a:solidFill>
                      </a:rPr>
                      <a:t> </a:t>
                    </a:r>
                    <a:fld id="{FB30EA93-461A-4C43-B24F-92A0C67EEB0C}" type="CELLRANGE">
                      <a:rPr lang="en-US">
                        <a:solidFill>
                          <a:schemeClr val="tx1"/>
                        </a:solidFill>
                      </a:rPr>
                      <a:pPr>
                        <a:defRPr sz="1200" b="1">
                          <a:solidFill>
                            <a:schemeClr val="tx1"/>
                          </a:solidFill>
                        </a:defRPr>
                      </a:pPr>
                      <a:t>[CELLRANGE]</a:t>
                    </a:fld>
                    <a:endParaRPr lang="en-US">
                      <a:solidFill>
                        <a:schemeClr val="tx1"/>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904-4607-8884-EC8966E1B993}"/>
                </c:ext>
              </c:extLst>
            </c:dLbl>
            <c:dLbl>
              <c:idx val="1"/>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E904-4607-8884-EC8966E1B993}"/>
                </c:ext>
              </c:extLst>
            </c:dLbl>
            <c:dLbl>
              <c:idx val="2"/>
              <c:tx>
                <c:rich>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fld id="{7C9D6067-6C2D-4F0A-9FE8-32CCD8AE17B3}" type="VALUE">
                      <a:rPr lang="en-US">
                        <a:solidFill>
                          <a:schemeClr val="tx1"/>
                        </a:solidFill>
                      </a:rPr>
                      <a:pPr>
                        <a:defRPr sz="1200" b="1">
                          <a:solidFill>
                            <a:schemeClr val="tx1"/>
                          </a:solidFill>
                        </a:defRPr>
                      </a:pPr>
                      <a:t>[VALUE]</a:t>
                    </a:fld>
                    <a:r>
                      <a:rPr lang="en-US">
                        <a:solidFill>
                          <a:schemeClr val="tx1"/>
                        </a:solidFill>
                      </a:rPr>
                      <a:t> </a:t>
                    </a:r>
                    <a:fld id="{FB30EA93-461A-4C43-B24F-92A0C67EEB0C}" type="CELLRANGE">
                      <a:rPr lang="en-US">
                        <a:solidFill>
                          <a:schemeClr val="tx1"/>
                        </a:solidFill>
                      </a:rPr>
                      <a:pPr>
                        <a:defRPr sz="1200" b="1">
                          <a:solidFill>
                            <a:schemeClr val="tx1"/>
                          </a:solidFill>
                        </a:defRPr>
                      </a:pPr>
                      <a:t>[CELLRANGE]</a:t>
                    </a:fld>
                    <a:endParaRPr lang="en-US">
                      <a:solidFill>
                        <a:schemeClr val="tx1"/>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E904-4607-8884-EC8966E1B993}"/>
                </c:ext>
              </c:extLst>
            </c:dLbl>
            <c:dLbl>
              <c:idx val="3"/>
              <c:tx>
                <c:rich>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fld id="{F91DCA98-89C7-4609-B788-B1D6D7B978FB}" type="CELLRANGE">
                      <a:rPr lang="en-US" baseline="0">
                        <a:solidFill>
                          <a:schemeClr val="tx1"/>
                        </a:solidFill>
                      </a:rPr>
                      <a:pPr>
                        <a:defRPr sz="1200" b="1">
                          <a:solidFill>
                            <a:schemeClr val="tx1"/>
                          </a:solidFill>
                        </a:defRPr>
                      </a:pPr>
                      <a:t>[CELLRANGE]</a:t>
                    </a:fld>
                    <a:r>
                      <a:rPr lang="en-US" baseline="0">
                        <a:solidFill>
                          <a:schemeClr val="tx1"/>
                        </a:solidFill>
                      </a:rPr>
                      <a:t> </a:t>
                    </a:r>
                    <a:fld id="{E3560B15-5CC0-4EF0-BEB2-ABF47BB75832}" type="VALUE">
                      <a:rPr lang="en-US" baseline="0">
                        <a:solidFill>
                          <a:schemeClr val="tx1"/>
                        </a:solidFill>
                      </a:rPr>
                      <a:pPr>
                        <a:defRPr sz="1200" b="1">
                          <a:solidFill>
                            <a:schemeClr val="tx1"/>
                          </a:solidFill>
                        </a:defRPr>
                      </a:pPr>
                      <a:t>[VALUE]</a:t>
                    </a:fld>
                    <a:endParaRPr lang="en-US" baseline="0">
                      <a:solidFill>
                        <a:schemeClr val="tx1"/>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E904-4607-8884-EC8966E1B993}"/>
                </c:ext>
              </c:extLst>
            </c:dLbl>
            <c:dLbl>
              <c:idx val="4"/>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E904-4607-8884-EC8966E1B993}"/>
                </c:ext>
              </c:extLst>
            </c:dLbl>
            <c:dLbl>
              <c:idx val="5"/>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E904-4607-8884-EC8966E1B993}"/>
                </c:ext>
              </c:extLst>
            </c:dLbl>
            <c:dLbl>
              <c:idx val="6"/>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624F316D-501B-407E-A002-6C7A41D84754}" type="VALUE">
                      <a:rPr lang="en-US" smtClean="0">
                        <a:solidFill>
                          <a:srgbClr val="6D6E71"/>
                        </a:solidFill>
                      </a:rPr>
                      <a:pPr>
                        <a:defRPr sz="1200" b="1">
                          <a:solidFill>
                            <a:srgbClr val="6D6E71"/>
                          </a:solidFill>
                        </a:defRPr>
                      </a:pPr>
                      <a:t>[VALUE]</a:t>
                    </a:fld>
                    <a:r>
                      <a:rPr lang="en-US" baseline="0">
                        <a:solidFill>
                          <a:srgbClr val="6D6E71"/>
                        </a:solidFill>
                      </a:rPr>
                      <a:t> </a:t>
                    </a:r>
                    <a:fld id="{99194523-F94A-4074-BDB5-A0D40103DB25}" type="CELLRANGE">
                      <a:rPr lang="en-US" baseline="0" smtClean="0">
                        <a:solidFill>
                          <a:srgbClr val="6D6E71"/>
                        </a:solidFill>
                      </a:rPr>
                      <a:pPr>
                        <a:defRPr sz="1200" b="1">
                          <a:solidFill>
                            <a:srgbClr val="6D6E71"/>
                          </a:solidFill>
                        </a:defRPr>
                      </a:pPr>
                      <a:t>[CELLRANGE]</a:t>
                    </a:fld>
                    <a:endParaRPr lang="en-US" baseline="0">
                      <a:solidFill>
                        <a:srgbClr val="6D6E71"/>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E904-4607-8884-EC8966E1B993}"/>
                </c:ext>
              </c:extLst>
            </c:dLbl>
            <c:dLbl>
              <c:idx val="7"/>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7C9D6067-6C2D-4F0A-9FE8-32CCD8AE17B3}" type="VALUE">
                      <a:rPr lang="en-US">
                        <a:solidFill>
                          <a:srgbClr val="6D6E71"/>
                        </a:solidFill>
                      </a:rPr>
                      <a:pPr>
                        <a:defRPr sz="1200" b="1">
                          <a:solidFill>
                            <a:srgbClr val="6D6E71"/>
                          </a:solidFill>
                        </a:defRPr>
                      </a:pPr>
                      <a:t>[VALUE]</a:t>
                    </a:fld>
                    <a:r>
                      <a:rPr lang="en-US">
                        <a:solidFill>
                          <a:srgbClr val="6D6E71"/>
                        </a:solidFill>
                      </a:rPr>
                      <a:t> </a:t>
                    </a:r>
                    <a:fld id="{FB30EA93-461A-4C43-B24F-92A0C67EEB0C}" type="CELLRANGE">
                      <a:rPr lang="en-US">
                        <a:solidFill>
                          <a:srgbClr val="6D6E71"/>
                        </a:solidFill>
                      </a:rPr>
                      <a:pPr>
                        <a:defRPr sz="1200" b="1">
                          <a:solidFill>
                            <a:srgbClr val="6D6E71"/>
                          </a:solidFill>
                        </a:defRPr>
                      </a:pPr>
                      <a:t>[CELLRANGE]</a:t>
                    </a:fld>
                    <a:endParaRPr lang="en-US">
                      <a:solidFill>
                        <a:srgbClr val="6D6E71"/>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E904-4607-8884-EC8966E1B993}"/>
                </c:ext>
              </c:extLst>
            </c:dLbl>
            <c:dLbl>
              <c:idx val="8"/>
              <c:tx>
                <c:rich>
                  <a:bodyPr/>
                  <a:lstStyle/>
                  <a:p>
                    <a:fld id="{7C9D6067-6C2D-4F0A-9FE8-32CCD8AE17B3}" type="VALUE">
                      <a:rPr lang="en-US">
                        <a:solidFill>
                          <a:srgbClr val="008039"/>
                        </a:solidFill>
                      </a:rPr>
                      <a:pPr/>
                      <a:t>[VALUE]</a:t>
                    </a:fld>
                    <a:r>
                      <a:rPr lang="en-US">
                        <a:solidFill>
                          <a:srgbClr val="008039"/>
                        </a:solidFill>
                      </a:rPr>
                      <a:t> </a:t>
                    </a:r>
                    <a:fld id="{FB30EA93-461A-4C43-B24F-92A0C67EEB0C}" type="CELLRANGE">
                      <a:rPr lang="en-US">
                        <a:solidFill>
                          <a:srgbClr val="008039"/>
                        </a:solidFill>
                      </a:rPr>
                      <a:pPr/>
                      <a:t>[CELLRANGE]</a:t>
                    </a:fld>
                    <a:endParaRPr lang="en-US">
                      <a:solidFill>
                        <a:srgbClr val="008039"/>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E904-4607-8884-EC8966E1B993}"/>
                </c:ext>
              </c:extLst>
            </c:dLbl>
            <c:dLbl>
              <c:idx val="9"/>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904-4607-8884-EC8966E1B993}"/>
                </c:ext>
              </c:extLst>
            </c:dLbl>
            <c:dLbl>
              <c:idx val="10"/>
              <c:tx>
                <c:rich>
                  <a:bodyPr/>
                  <a:lstStyle/>
                  <a:p>
                    <a:fld id="{9A11B55C-CBBF-40E8-8692-AAEB829243FE}" type="CELLRANGE">
                      <a:rPr lang="en-US"/>
                      <a:pPr/>
                      <a:t>[CELLRANGE]</a:t>
                    </a:fld>
                    <a:r>
                      <a:rPr lang="en-US" baseline="0"/>
                      <a:t> </a:t>
                    </a:r>
                    <a:fld id="{444439E4-7AC4-40E7-856C-050AD0790CD3}"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E904-4607-8884-EC8966E1B993}"/>
                </c:ext>
              </c:extLst>
            </c:dLbl>
            <c:dLbl>
              <c:idx val="11"/>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841B493C-B44B-4058-A5BE-AD2F63C19057}" type="VALUE">
                      <a:rPr lang="en-US" baseline="0" smtClean="0">
                        <a:solidFill>
                          <a:srgbClr val="C00000"/>
                        </a:solidFill>
                      </a:rPr>
                      <a:pPr>
                        <a:defRPr sz="1200" b="1">
                          <a:solidFill>
                            <a:srgbClr val="C00000"/>
                          </a:solidFill>
                        </a:defRPr>
                      </a:pPr>
                      <a:t>[VALUE]</a:t>
                    </a:fld>
                    <a:r>
                      <a:rPr lang="en-US" baseline="0">
                        <a:solidFill>
                          <a:srgbClr val="C00000"/>
                        </a:solidFill>
                      </a:rPr>
                      <a:t> </a:t>
                    </a:r>
                    <a:fld id="{3F769B41-6FD1-4C10-A242-78062AAF413A}" type="CELLRANGE">
                      <a:rPr lang="en-US" sz="1000" b="1" i="0" u="none" strike="noStrike" kern="1200" baseline="0" smtClean="0">
                        <a:solidFill>
                          <a:srgbClr val="C00000"/>
                        </a:solidFill>
                      </a:rPr>
                      <a:pPr>
                        <a:defRPr sz="1200" b="1">
                          <a:solidFill>
                            <a:srgbClr val="C00000"/>
                          </a:solidFill>
                        </a:defRPr>
                      </a:pPr>
                      <a:t>[CELLRANGE]</a:t>
                    </a:fld>
                    <a:endParaRPr lang="en-US" baseline="0">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E904-4607-8884-EC8966E1B993}"/>
                </c:ext>
              </c:extLst>
            </c:dLbl>
            <c:dLbl>
              <c:idx val="12"/>
              <c:tx>
                <c:rich>
                  <a:bodyPr/>
                  <a:lstStyle/>
                  <a:p>
                    <a:fld id="{58F226C3-8D81-4F3F-84BB-FFDA411EAE80}" type="VALUE">
                      <a:rPr lang="en-US" sz="1200" baseline="0" smtClean="0">
                        <a:solidFill>
                          <a:srgbClr val="008039"/>
                        </a:solidFill>
                      </a:rPr>
                      <a:pPr/>
                      <a:t>[VALUE]</a:t>
                    </a:fld>
                    <a:r>
                      <a:rPr lang="en-US" sz="1200" baseline="0">
                        <a:solidFill>
                          <a:srgbClr val="008039"/>
                        </a:solidFill>
                      </a:rPr>
                      <a:t> </a:t>
                    </a:r>
                    <a:fld id="{16102167-4EFF-45AF-B17A-2CB65E154C68}" type="CELLRANGE">
                      <a:rPr lang="en-US" sz="1200" b="1" i="0" u="none" strike="noStrike" kern="1200" baseline="0" smtClean="0">
                        <a:solidFill>
                          <a:srgbClr val="008039"/>
                        </a:solidFill>
                      </a:rPr>
                      <a:pPr/>
                      <a:t>[CELLRANGE]</a:t>
                    </a:fld>
                    <a:endParaRPr lang="en-US" sz="1200" baseline="0">
                      <a:solidFill>
                        <a:srgbClr val="008039"/>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E904-4607-8884-EC8966E1B993}"/>
                </c:ext>
              </c:extLst>
            </c:dLbl>
            <c:dLbl>
              <c:idx val="13"/>
              <c:tx>
                <c:rich>
                  <a:bodyPr/>
                  <a:lstStyle/>
                  <a:p>
                    <a:fld id="{C38719E0-0DE2-4569-87FB-BAEFCE6D8058}" type="VALUE">
                      <a:rPr lang="en-US" smtClean="0"/>
                      <a:pPr/>
                      <a:t>[VALUE]</a:t>
                    </a:fld>
                    <a:r>
                      <a:rPr lang="en-US" baseline="0"/>
                      <a:t> </a:t>
                    </a:r>
                    <a:fld id="{4D2E502F-27B0-4E22-8DD6-FC2E406EF9AC}" type="CELLRANGE">
                      <a:rPr lang="en-US" baseline="0" smtClean="0"/>
                      <a:pPr/>
                      <a:t>[CELLRANGE]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BC43-42D7-83F8-5F6E834A98D4}"/>
                </c:ext>
              </c:extLst>
            </c:dLbl>
            <c:dLbl>
              <c:idx val="14"/>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r>
                      <a:rPr lang="en-US" sz="1200"/>
                      <a:t>5%</a:t>
                    </a:r>
                    <a:r>
                      <a:rPr lang="en-US" sz="1200">
                        <a:solidFill>
                          <a:srgbClr val="008039"/>
                        </a:solidFill>
                      </a:rPr>
                      <a:t> </a:t>
                    </a:r>
                    <a:fld id="{FB30EA93-461A-4C43-B24F-92A0C67EEB0C}" type="CELLRANGE">
                      <a:rPr lang="en-US" sz="1200" b="1" i="0" u="none" strike="noStrike" kern="1200" baseline="0" smtClean="0">
                        <a:solidFill>
                          <a:srgbClr val="C00000"/>
                        </a:solidFill>
                      </a:rPr>
                      <a:pPr>
                        <a:defRPr sz="1200" b="1">
                          <a:solidFill>
                            <a:srgbClr val="C00000"/>
                          </a:solidFill>
                        </a:defRPr>
                      </a:pPr>
                      <a:t>[CELLRANGE]</a:t>
                    </a:fld>
                    <a:r>
                      <a:rPr lang="en-US" sz="1200"/>
                      <a:t> ​</a:t>
                    </a: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BC43-42D7-83F8-5F6E834A98D4}"/>
                </c:ext>
              </c:extLst>
            </c:dLbl>
            <c:dLbl>
              <c:idx val="15"/>
              <c:tx>
                <c:rich>
                  <a:bodyPr/>
                  <a:lstStyle/>
                  <a:p>
                    <a:fld id="{1F22FC4E-0993-44D4-AD3E-B414C33EDDAD}" type="VALUE">
                      <a:rPr lang="en-US" smtClean="0"/>
                      <a:pPr/>
                      <a:t>[VALUE]</a:t>
                    </a:fld>
                    <a:r>
                      <a:rPr lang="en-US" baseline="0"/>
                      <a:t> </a:t>
                    </a:r>
                    <a:fld id="{9E3EF418-BC16-49F4-968E-2EFA413CAA30}" type="CELLRANGE">
                      <a:rPr lang="en-US" baseline="0" smtClean="0"/>
                      <a:pPr/>
                      <a:t>[CELLRANGE]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BC43-42D7-83F8-5F6E834A98D4}"/>
                </c:ext>
              </c:extLst>
            </c:dLbl>
            <c:dLbl>
              <c:idx val="16"/>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BF210F85-0E3E-467E-9F49-4422207AB15D}" type="VALUE">
                      <a:rPr lang="en-US" smtClean="0"/>
                      <a:pPr>
                        <a:defRPr sz="1200" b="1">
                          <a:solidFill>
                            <a:srgbClr val="C00000"/>
                          </a:solidFill>
                        </a:defRPr>
                      </a:pPr>
                      <a:t>[VALUE]</a:t>
                    </a:fld>
                    <a:r>
                      <a:rPr lang="en-US" baseline="0"/>
                      <a:t> </a:t>
                    </a:r>
                    <a:fld id="{10D22BDD-1C49-401E-A925-FAB0FA1B9CFA}" type="CELLRANGE">
                      <a:rPr lang="en-US" baseline="0" smtClean="0"/>
                      <a:pPr>
                        <a:defRPr sz="1200" b="1">
                          <a:solidFill>
                            <a:srgbClr val="C00000"/>
                          </a:solidFill>
                        </a:defRPr>
                      </a:pPr>
                      <a:t>[CELLRANGE]</a:t>
                    </a:fld>
                    <a:endParaRPr lang="en-US" baseline="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BC43-42D7-83F8-5F6E834A98D4}"/>
                </c:ext>
              </c:extLst>
            </c:dLbl>
            <c:dLbl>
              <c:idx val="17"/>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C832B6AC-58DF-4A7F-BDFD-5A0BCB17A758}" type="VALUE">
                      <a:rPr lang="en-US" smtClean="0">
                        <a:solidFill>
                          <a:srgbClr val="C00000"/>
                        </a:solidFill>
                      </a:rPr>
                      <a:pPr>
                        <a:defRPr sz="1200" b="1">
                          <a:solidFill>
                            <a:srgbClr val="C00000"/>
                          </a:solidFill>
                        </a:defRPr>
                      </a:pPr>
                      <a:t>[VALUE]</a:t>
                    </a:fld>
                    <a:fld id="{212D4260-0581-457F-BDCD-A28516EC75DD}" type="CELLRANGE">
                      <a:rPr lang="en-US" sz="1000" b="1" i="0" u="none" strike="noStrike" kern="1200" baseline="0" smtClean="0">
                        <a:solidFill>
                          <a:srgbClr val="C00000"/>
                        </a:solidFill>
                      </a:rPr>
                      <a:pPr>
                        <a:defRPr sz="1200" b="1">
                          <a:solidFill>
                            <a:srgbClr val="C00000"/>
                          </a:solidFill>
                        </a:defRPr>
                      </a:pPr>
                      <a:t>[CELLRANGE]</a:t>
                    </a:fld>
                    <a:endParaRPr lang="en-GB"/>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GB"/>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BC43-42D7-83F8-5F6E834A98D4}"/>
                </c:ext>
              </c:extLst>
            </c:dLbl>
            <c:dLbl>
              <c:idx val="18"/>
              <c:tx>
                <c:rich>
                  <a:bodyPr/>
                  <a:lstStyle/>
                  <a:p>
                    <a:fld id="{0E5E9764-F5BD-44A2-A05F-2314456BDA2A}" type="VALUE">
                      <a:rPr lang="en-US" smtClean="0"/>
                      <a:pPr/>
                      <a:t>[VALUE]</a:t>
                    </a:fld>
                    <a:r>
                      <a:rPr lang="en-US" baseline="0"/>
                      <a:t> </a:t>
                    </a:r>
                    <a:fld id="{015C7D12-99C4-40DF-A33F-40D0758737D6}" type="CELLRANGE">
                      <a:rPr lang="en-US" baseline="0" smtClean="0"/>
                      <a:pPr/>
                      <a:t>[CELLRANGE]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BC43-42D7-83F8-5F6E834A98D4}"/>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16-24</c:v>
                </c:pt>
                <c:pt idx="1">
                  <c:v>25-34</c:v>
                </c:pt>
                <c:pt idx="2">
                  <c:v>35-44</c:v>
                </c:pt>
                <c:pt idx="3">
                  <c:v>45-54</c:v>
                </c:pt>
                <c:pt idx="4">
                  <c:v>55-64</c:v>
                </c:pt>
                <c:pt idx="5">
                  <c:v>65+</c:v>
                </c:pt>
                <c:pt idx="6">
                  <c:v>White</c:v>
                </c:pt>
                <c:pt idx="7">
                  <c:v>Mixed or Multiple Ethnic Groups</c:v>
                </c:pt>
                <c:pt idx="8">
                  <c:v>Asian/Asian British</c:v>
                </c:pt>
                <c:pt idx="9">
                  <c:v>Black/Black British</c:v>
                </c:pt>
                <c:pt idx="10">
                  <c:v>Other ethnic group</c:v>
                </c:pt>
                <c:pt idx="11">
                  <c:v>Limiting long-term health conditions</c:v>
                </c:pt>
                <c:pt idx="12">
                  <c:v>No limiting long-term health conditions</c:v>
                </c:pt>
                <c:pt idx="13">
                  <c:v>ABC1</c:v>
                </c:pt>
                <c:pt idx="14">
                  <c:v>C2DE</c:v>
                </c:pt>
                <c:pt idx="15">
                  <c:v>In employment</c:v>
                </c:pt>
                <c:pt idx="16">
                  <c:v>Not in employment</c:v>
                </c:pt>
                <c:pt idx="17">
                  <c:v>Affected by life issue in the last year</c:v>
                </c:pt>
                <c:pt idx="18">
                  <c:v>Not affected by life issue in the last year</c:v>
                </c:pt>
              </c:strCache>
            </c:strRef>
          </c:cat>
          <c:val>
            <c:numRef>
              <c:f>Sheet1!$B$2:$B$20</c:f>
              <c:numCache>
                <c:formatCode>0%</c:formatCode>
                <c:ptCount val="19"/>
                <c:pt idx="0">
                  <c:v>0.01</c:v>
                </c:pt>
                <c:pt idx="1">
                  <c:v>0.03</c:v>
                </c:pt>
                <c:pt idx="2">
                  <c:v>0.03</c:v>
                </c:pt>
                <c:pt idx="3">
                  <c:v>0.04</c:v>
                </c:pt>
                <c:pt idx="4">
                  <c:v>0.03</c:v>
                </c:pt>
                <c:pt idx="5">
                  <c:v>0.05</c:v>
                </c:pt>
                <c:pt idx="6">
                  <c:v>0.03</c:v>
                </c:pt>
                <c:pt idx="7">
                  <c:v>0</c:v>
                </c:pt>
                <c:pt idx="8">
                  <c:v>0.02</c:v>
                </c:pt>
                <c:pt idx="9">
                  <c:v>0.05</c:v>
                </c:pt>
                <c:pt idx="10">
                  <c:v>0.02</c:v>
                </c:pt>
                <c:pt idx="11">
                  <c:v>0.11</c:v>
                </c:pt>
                <c:pt idx="12">
                  <c:v>0.01</c:v>
                </c:pt>
                <c:pt idx="13">
                  <c:v>1.4416431424561E-2</c:v>
                </c:pt>
                <c:pt idx="14">
                  <c:v>4.6746217560425497E-2</c:v>
                </c:pt>
                <c:pt idx="15">
                  <c:v>1.1405805407442E-2</c:v>
                </c:pt>
                <c:pt idx="16">
                  <c:v>6.4659491650963394E-2</c:v>
                </c:pt>
                <c:pt idx="17">
                  <c:v>5.8734359939101102E-2</c:v>
                </c:pt>
                <c:pt idx="18">
                  <c:v>1.0734700351645801E-2</c:v>
                </c:pt>
              </c:numCache>
            </c:numRef>
          </c:val>
          <c:extLst>
            <c:ext xmlns:c15="http://schemas.microsoft.com/office/drawing/2012/chart" uri="{02D57815-91ED-43cb-92C2-25804820EDAC}">
              <c15:datalabelsRange>
                <c15:f>Sheet1!$C$2:$C$20</c15:f>
                <c15:dlblRangeCache>
                  <c:ptCount val="19"/>
                  <c:pt idx="5">
                    <c:v>▲</c:v>
                  </c:pt>
                  <c:pt idx="8">
                    <c:v>▼</c:v>
                  </c:pt>
                  <c:pt idx="9">
                    <c:v>▲</c:v>
                  </c:pt>
                  <c:pt idx="11">
                    <c:v>▲</c:v>
                  </c:pt>
                  <c:pt idx="12">
                    <c:v>▼</c:v>
                  </c:pt>
                  <c:pt idx="13">
                    <c:v>▼</c:v>
                  </c:pt>
                  <c:pt idx="14">
                    <c:v>▲</c:v>
                  </c:pt>
                  <c:pt idx="15">
                    <c:v>▼</c:v>
                  </c:pt>
                  <c:pt idx="16">
                    <c:v>▲</c:v>
                  </c:pt>
                  <c:pt idx="17">
                    <c:v>▲</c:v>
                  </c:pt>
                  <c:pt idx="18">
                    <c:v>▼</c:v>
                  </c:pt>
                </c15:dlblRangeCache>
              </c15:datalabelsRange>
            </c:ext>
            <c:ext xmlns:c16="http://schemas.microsoft.com/office/drawing/2014/chart" uri="{C3380CC4-5D6E-409C-BE32-E72D297353CC}">
              <c16:uniqueId val="{0000000D-E904-4607-8884-EC8966E1B993}"/>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10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0.60000000000000009"/>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587422585064469"/>
          <c:y val="1.4565480984635427E-2"/>
          <c:w val="0.54412577414935526"/>
          <c:h val="0.98543453973330053"/>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5"/>
            <c:invertIfNegative val="0"/>
            <c:bubble3D val="0"/>
            <c:spPr>
              <a:solidFill>
                <a:schemeClr val="accent2"/>
              </a:solidFill>
              <a:ln>
                <a:noFill/>
              </a:ln>
              <a:effectLst/>
            </c:spPr>
            <c:extLst>
              <c:ext xmlns:c16="http://schemas.microsoft.com/office/drawing/2014/chart" uri="{C3380CC4-5D6E-409C-BE32-E72D297353CC}">
                <c16:uniqueId val="{00000009-6283-400D-9C0E-4704FB574162}"/>
              </c:ext>
            </c:extLst>
          </c:dPt>
          <c:dLbls>
            <c:dLbl>
              <c:idx val="0"/>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C3A2CAE0-6A68-45FD-B607-C5689707E120}" type="CELLRANGE">
                      <a:rPr lang="en-US" baseline="0"/>
                      <a:pPr/>
                      <a:t>[CELLRANGE]</a:t>
                    </a:fld>
                    <a:r>
                      <a:rPr lang="en-US" baseline="0"/>
                      <a:t> </a:t>
                    </a:r>
                    <a:fld id="{5EC33A62-B257-4F94-93FB-26EAE1E7C929}"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fld id="{02E2EDFC-C0D9-4608-8798-515B6BAABC7C}" type="VALUE">
                      <a:rPr lang="en-US"/>
                      <a:pPr>
                        <a:defRPr sz="1100" b="1">
                          <a:solidFill>
                            <a:srgbClr val="6D6E71"/>
                          </a:solidFill>
                        </a:defRPr>
                      </a:pPr>
                      <a:t>[VALUE]</a:t>
                    </a:fld>
                    <a:r>
                      <a:rPr lang="en-US"/>
                      <a:t> </a:t>
                    </a:r>
                    <a:fld id="{294F1876-8E01-4D0F-A6A4-E79F1C6C3290}" type="CELLRANGE">
                      <a:rPr lang="en-US"/>
                      <a:pPr>
                        <a:defRPr sz="11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1DA78F36-1F7B-4431-B2E4-1B7A670D6BEC}" type="CELLRANGE">
                      <a:rPr lang="en-US"/>
                      <a:pPr/>
                      <a:t>[CELLRANGE]</a:t>
                    </a:fld>
                    <a:r>
                      <a:rPr lang="en-US" baseline="0"/>
                      <a:t> </a:t>
                    </a:r>
                    <a:fld id="{8FFE67EB-4515-45CD-9063-1D2F59818E1D}"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21D28053-489B-4D48-BE50-90D47D00483B}" type="CELLRANGE">
                      <a:rPr lang="en-US"/>
                      <a:pPr/>
                      <a:t>[CELLRANGE]</a:t>
                    </a:fld>
                    <a:r>
                      <a:rPr lang="en-US" baseline="0"/>
                      <a:t> </a:t>
                    </a:r>
                    <a:fld id="{F80490EE-415D-4CAA-900F-E3CFC7CA69E8}"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BF0142A6-DDF1-4124-A99F-84885C6C4DE9}" type="CELLRANGE">
                      <a:rPr lang="en-US"/>
                      <a:pPr/>
                      <a:t>[CELLRANGE]</a:t>
                    </a:fld>
                    <a:r>
                      <a:rPr lang="en-US" baseline="0"/>
                      <a:t> </a:t>
                    </a:r>
                    <a:fld id="{A1DFE676-57E4-40F6-A081-6E03F5CBAE2D}"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Increase amount of exercise</c:v>
                </c:pt>
                <c:pt idx="1">
                  <c:v>Improve quality of diet</c:v>
                </c:pt>
                <c:pt idx="2">
                  <c:v>Improve emotional/mental health</c:v>
                </c:pt>
                <c:pt idx="3">
                  <c:v>Decrease amount of alcohol drunk</c:v>
                </c:pt>
                <c:pt idx="4">
                  <c:v>Decrease or quit smoking or vaping</c:v>
                </c:pt>
                <c:pt idx="5">
                  <c:v>None of these</c:v>
                </c:pt>
                <c:pt idx="6">
                  <c:v>Prefer not to say </c:v>
                </c:pt>
              </c:strCache>
            </c:strRef>
          </c:cat>
          <c:val>
            <c:numRef>
              <c:f>Sheet1!$B$2:$B$8</c:f>
              <c:numCache>
                <c:formatCode>0%</c:formatCode>
                <c:ptCount val="7"/>
                <c:pt idx="0">
                  <c:v>0.45153820884788226</c:v>
                </c:pt>
                <c:pt idx="1">
                  <c:v>0.24810493241547346</c:v>
                </c:pt>
                <c:pt idx="2">
                  <c:v>6.243270585408623E-2</c:v>
                </c:pt>
                <c:pt idx="3">
                  <c:v>4.8655403765637206E-2</c:v>
                </c:pt>
                <c:pt idx="4">
                  <c:v>4.0318444050321312E-2</c:v>
                </c:pt>
                <c:pt idx="5">
                  <c:v>0.46068955493649222</c:v>
                </c:pt>
                <c:pt idx="6">
                  <c:v>1.2934792748269088E-3</c:v>
                </c:pt>
              </c:numCache>
            </c:numRef>
          </c:val>
          <c:extLst>
            <c:ext xmlns:c15="http://schemas.microsoft.com/office/drawing/2012/chart" uri="{02D57815-91ED-43cb-92C2-25804820EDAC}">
              <c15:datalabelsRange>
                <c15:f>Sheet1!$H$2:$H$8</c15:f>
                <c15:dlblRangeCache>
                  <c:ptCount val="7"/>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1"/>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039078476053494"/>
          <c:y val="0"/>
          <c:w val="0.56960921523946506"/>
          <c:h val="1"/>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0"/>
            <c:invertIfNegative val="0"/>
            <c:bubble3D val="0"/>
            <c:spPr>
              <a:solidFill>
                <a:srgbClr val="008039"/>
              </a:solidFill>
              <a:ln>
                <a:noFill/>
              </a:ln>
              <a:effectLst/>
            </c:spPr>
            <c:extLst>
              <c:ext xmlns:c16="http://schemas.microsoft.com/office/drawing/2014/chart" uri="{C3380CC4-5D6E-409C-BE32-E72D297353CC}">
                <c16:uniqueId val="{00000005-9928-46EE-81E9-8CD66E609066}"/>
              </c:ext>
            </c:extLst>
          </c:dPt>
          <c:dPt>
            <c:idx val="1"/>
            <c:invertIfNegative val="0"/>
            <c:bubble3D val="0"/>
            <c:spPr>
              <a:solidFill>
                <a:srgbClr val="FFC000"/>
              </a:solidFill>
              <a:ln>
                <a:noFill/>
              </a:ln>
              <a:effectLst/>
            </c:spPr>
            <c:extLst>
              <c:ext xmlns:c16="http://schemas.microsoft.com/office/drawing/2014/chart" uri="{C3380CC4-5D6E-409C-BE32-E72D297353CC}">
                <c16:uniqueId val="{00000004-9928-46EE-81E9-8CD66E609066}"/>
              </c:ext>
            </c:extLst>
          </c:dPt>
          <c:dPt>
            <c:idx val="2"/>
            <c:invertIfNegative val="0"/>
            <c:bubble3D val="0"/>
            <c:spPr>
              <a:solidFill>
                <a:srgbClr val="FF0000"/>
              </a:solidFill>
              <a:ln>
                <a:noFill/>
              </a:ln>
              <a:effectLst/>
            </c:spPr>
            <c:extLst>
              <c:ext xmlns:c16="http://schemas.microsoft.com/office/drawing/2014/chart" uri="{C3380CC4-5D6E-409C-BE32-E72D297353CC}">
                <c16:uniqueId val="{00000003-9928-46EE-81E9-8CD66E609066}"/>
              </c:ext>
            </c:extLst>
          </c:dPt>
          <c:dPt>
            <c:idx val="3"/>
            <c:invertIfNegative val="0"/>
            <c:bubble3D val="0"/>
            <c:spPr>
              <a:solidFill>
                <a:srgbClr val="C00000"/>
              </a:solidFill>
              <a:ln>
                <a:noFill/>
              </a:ln>
              <a:effectLst/>
            </c:spPr>
            <c:extLst>
              <c:ext xmlns:c16="http://schemas.microsoft.com/office/drawing/2014/chart" uri="{C3380CC4-5D6E-409C-BE32-E72D297353CC}">
                <c16:uniqueId val="{00000002-9928-46EE-81E9-8CD66E609066}"/>
              </c:ext>
            </c:extLst>
          </c:dPt>
          <c:dPt>
            <c:idx val="4"/>
            <c:invertIfNegative val="0"/>
            <c:bubble3D val="0"/>
            <c:spPr>
              <a:solidFill>
                <a:schemeClr val="tx1"/>
              </a:solidFill>
              <a:ln>
                <a:noFill/>
              </a:ln>
              <a:effectLst/>
            </c:spPr>
            <c:extLst>
              <c:ext xmlns:c16="http://schemas.microsoft.com/office/drawing/2014/chart" uri="{C3380CC4-5D6E-409C-BE32-E72D297353CC}">
                <c16:uniqueId val="{00000001-9928-46EE-81E9-8CD66E60906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9928-46EE-81E9-8CD66E609066}"/>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9928-46EE-81E9-8CD66E609066}"/>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9928-46EE-81E9-8CD66E60906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Living comfortably on present income</c:v>
                </c:pt>
                <c:pt idx="1">
                  <c:v>Coping on present income</c:v>
                </c:pt>
                <c:pt idx="2">
                  <c:v>Finding it difficult on present income</c:v>
                </c:pt>
                <c:pt idx="3">
                  <c:v>Finding it very difficult on present income</c:v>
                </c:pt>
                <c:pt idx="4">
                  <c:v>Prefer not to say </c:v>
                </c:pt>
              </c:strCache>
            </c:strRef>
          </c:cat>
          <c:val>
            <c:numRef>
              <c:f>Sheet1!$B$2:$B$6</c:f>
              <c:numCache>
                <c:formatCode>0%</c:formatCode>
                <c:ptCount val="5"/>
                <c:pt idx="0">
                  <c:v>0.25005096942949712</c:v>
                </c:pt>
                <c:pt idx="1">
                  <c:v>0.59054748289324532</c:v>
                </c:pt>
                <c:pt idx="2">
                  <c:v>0.13368834866030543</c:v>
                </c:pt>
                <c:pt idx="3">
                  <c:v>1.5199206683628992E-2</c:v>
                </c:pt>
                <c:pt idx="4">
                  <c:v>1.0513992333317981E-2</c:v>
                </c:pt>
              </c:numCache>
            </c:numRef>
          </c:val>
          <c:extLst>
            <c:ext xmlns:c16="http://schemas.microsoft.com/office/drawing/2014/chart" uri="{C3380CC4-5D6E-409C-BE32-E72D297353CC}">
              <c16:uniqueId val="{00000000-E84B-4617-98EB-07875031613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1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7331337982458597"/>
          <c:y val="7.5499403287196459E-3"/>
          <c:w val="0.39164362272438319"/>
          <c:h val="0.9685854116723861"/>
        </c:manualLayout>
      </c:layout>
      <c:barChart>
        <c:barDir val="bar"/>
        <c:grouping val="clustered"/>
        <c:varyColors val="0"/>
        <c:ser>
          <c:idx val="0"/>
          <c:order val="0"/>
          <c:spPr>
            <a:solidFill>
              <a:srgbClr val="C00000"/>
            </a:solidFill>
            <a:ln>
              <a:noFill/>
            </a:ln>
            <a:effectLst/>
          </c:spPr>
          <c:invertIfNegative val="0"/>
          <c:dLbls>
            <c:dLbl>
              <c:idx val="0"/>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DB45-4DEF-B1A3-ACC52243024E}"/>
                </c:ext>
              </c:extLst>
            </c:dLbl>
            <c:dLbl>
              <c:idx val="1"/>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DB45-4DEF-B1A3-ACC52243024E}"/>
                </c:ext>
              </c:extLst>
            </c:dLbl>
            <c:dLbl>
              <c:idx val="2"/>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DB45-4DEF-B1A3-ACC52243024E}"/>
                </c:ext>
              </c:extLst>
            </c:dLbl>
            <c:dLbl>
              <c:idx val="3"/>
              <c:tx>
                <c:rich>
                  <a:bodyPr/>
                  <a:lstStyle/>
                  <a:p>
                    <a:fld id="{F25465F0-CB08-4962-B2F7-C8B4CB3B0AC0}" type="CELLRANGE">
                      <a:rPr lang="en-US" baseline="0"/>
                      <a:pPr/>
                      <a:t>[CELLRANGE]</a:t>
                    </a:fld>
                    <a:r>
                      <a:rPr lang="en-US" baseline="0"/>
                      <a:t> </a:t>
                    </a:r>
                    <a:fld id="{67A23FA7-FE53-483D-BB3B-B8ABA4C32AE3}"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DB45-4DEF-B1A3-ACC52243024E}"/>
                </c:ext>
              </c:extLst>
            </c:dLbl>
            <c:dLbl>
              <c:idx val="4"/>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DB45-4DEF-B1A3-ACC52243024E}"/>
                </c:ext>
              </c:extLst>
            </c:dLbl>
            <c:dLbl>
              <c:idx val="5"/>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7C9D6067-6C2D-4F0A-9FE8-32CCD8AE17B3}" type="VALUE">
                      <a:rPr lang="en-US">
                        <a:solidFill>
                          <a:srgbClr val="008039"/>
                        </a:solidFill>
                      </a:rPr>
                      <a:pPr>
                        <a:defRPr sz="1200" b="1">
                          <a:solidFill>
                            <a:srgbClr val="008039"/>
                          </a:solidFill>
                        </a:defRPr>
                      </a:pPr>
                      <a:t>[VALUE]</a:t>
                    </a:fld>
                    <a:r>
                      <a:rPr lang="en-US">
                        <a:solidFill>
                          <a:srgbClr val="008039"/>
                        </a:solidFill>
                      </a:rPr>
                      <a:t> </a:t>
                    </a:r>
                    <a:fld id="{FB30EA93-461A-4C43-B24F-92A0C67EEB0C}" type="CELLRANGE">
                      <a:rPr lang="en-US">
                        <a:solidFill>
                          <a:srgbClr val="008039"/>
                        </a:solidFill>
                      </a:rPr>
                      <a:pPr>
                        <a:defRPr sz="1200" b="1">
                          <a:solidFill>
                            <a:srgbClr val="008039"/>
                          </a:solidFill>
                        </a:defRPr>
                      </a:pPr>
                      <a:t>[CELLRANGE]</a:t>
                    </a:fld>
                    <a:endParaRPr lang="en-US">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DB45-4DEF-B1A3-ACC52243024E}"/>
                </c:ext>
              </c:extLst>
            </c:dLbl>
            <c:dLbl>
              <c:idx val="6"/>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624F316D-501B-407E-A002-6C7A41D84754}" type="VALUE">
                      <a:rPr lang="en-US" smtClean="0">
                        <a:solidFill>
                          <a:srgbClr val="008039"/>
                        </a:solidFill>
                      </a:rPr>
                      <a:pPr>
                        <a:defRPr sz="1200" b="1">
                          <a:solidFill>
                            <a:srgbClr val="008039"/>
                          </a:solidFill>
                        </a:defRPr>
                      </a:pPr>
                      <a:t>[VALUE]</a:t>
                    </a:fld>
                    <a:r>
                      <a:rPr lang="en-US" baseline="0">
                        <a:solidFill>
                          <a:srgbClr val="008039"/>
                        </a:solidFill>
                      </a:rPr>
                      <a:t> </a:t>
                    </a:r>
                    <a:fld id="{99194523-F94A-4074-BDB5-A0D40103DB25}" type="CELLRANGE">
                      <a:rPr lang="en-US" baseline="0" smtClean="0">
                        <a:solidFill>
                          <a:srgbClr val="008039"/>
                        </a:solidFill>
                      </a:rPr>
                      <a:pPr>
                        <a:defRPr sz="1200" b="1">
                          <a:solidFill>
                            <a:srgbClr val="008039"/>
                          </a:solidFill>
                        </a:defRPr>
                      </a:pPr>
                      <a:t>[CELLRANGE]</a:t>
                    </a:fld>
                    <a:endParaRPr lang="en-US" baseline="0">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DB45-4DEF-B1A3-ACC52243024E}"/>
                </c:ext>
              </c:extLst>
            </c:dLbl>
            <c:dLbl>
              <c:idx val="7"/>
              <c:tx>
                <c:rich>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fld id="{7C9D6067-6C2D-4F0A-9FE8-32CCD8AE17B3}" type="VALUE">
                      <a:rPr lang="en-US"/>
                      <a:pPr>
                        <a:defRPr sz="1200" b="1">
                          <a:solidFill>
                            <a:srgbClr val="6D6E71"/>
                          </a:solidFill>
                        </a:defRPr>
                      </a:pPr>
                      <a:t>[VALUE]</a:t>
                    </a:fld>
                    <a:r>
                      <a:rPr lang="en-US"/>
                      <a:t> </a:t>
                    </a:r>
                    <a:fld id="{FB30EA93-461A-4C43-B24F-92A0C67EEB0C}" type="CELLRANGE">
                      <a:rPr lang="en-US"/>
                      <a:pPr>
                        <a:defRPr sz="1200" b="1">
                          <a:solidFill>
                            <a:srgbClr val="6D6E71"/>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DB45-4DEF-B1A3-ACC52243024E}"/>
                </c:ext>
              </c:extLst>
            </c:dLbl>
            <c:dLbl>
              <c:idx val="8"/>
              <c:tx>
                <c:rich>
                  <a:bodyPr/>
                  <a:lstStyle/>
                  <a:p>
                    <a:fld id="{7C9D6067-6C2D-4F0A-9FE8-32CCD8AE17B3}" type="VALUE">
                      <a:rPr lang="en-US">
                        <a:solidFill>
                          <a:schemeClr val="tx1"/>
                        </a:solidFill>
                      </a:rPr>
                      <a:pPr/>
                      <a:t>[VALUE]</a:t>
                    </a:fld>
                    <a:r>
                      <a:rPr lang="en-US">
                        <a:solidFill>
                          <a:schemeClr val="tx1"/>
                        </a:solidFill>
                      </a:rPr>
                      <a:t> </a:t>
                    </a:r>
                    <a:fld id="{FB30EA93-461A-4C43-B24F-92A0C67EEB0C}" type="CELLRANGE">
                      <a:rPr lang="en-US">
                        <a:solidFill>
                          <a:schemeClr val="tx1"/>
                        </a:solidFill>
                      </a:rPr>
                      <a:pPr/>
                      <a:t>[CELLRANGE]</a:t>
                    </a:fld>
                    <a:endParaRPr lang="en-US">
                      <a:solidFill>
                        <a:schemeClr val="tx1"/>
                      </a:solidFill>
                    </a:endParaRP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DB45-4DEF-B1A3-ACC52243024E}"/>
                </c:ext>
              </c:extLst>
            </c:dLbl>
            <c:dLbl>
              <c:idx val="9"/>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7C9D6067-6C2D-4F0A-9FE8-32CCD8AE17B3}" type="VALUE">
                      <a:rPr lang="en-US">
                        <a:solidFill>
                          <a:srgbClr val="C00000"/>
                        </a:solidFill>
                      </a:rPr>
                      <a:pPr>
                        <a:defRPr sz="1200" b="1">
                          <a:solidFill>
                            <a:srgbClr val="C00000"/>
                          </a:solidFill>
                        </a:defRPr>
                      </a:pPr>
                      <a:t>[VALUE]</a:t>
                    </a:fld>
                    <a:r>
                      <a:rPr lang="en-US">
                        <a:solidFill>
                          <a:srgbClr val="C00000"/>
                        </a:solidFill>
                      </a:rPr>
                      <a:t> </a:t>
                    </a:r>
                    <a:fld id="{FB30EA93-461A-4C43-B24F-92A0C67EEB0C}" type="CELLRANGE">
                      <a:rPr lang="en-US">
                        <a:solidFill>
                          <a:srgbClr val="C00000"/>
                        </a:solidFill>
                      </a:rPr>
                      <a:pPr>
                        <a:defRPr sz="1200" b="1">
                          <a:solidFill>
                            <a:srgbClr val="C00000"/>
                          </a:solidFill>
                        </a:defRPr>
                      </a:pPr>
                      <a:t>[CELLRANGE]</a:t>
                    </a:fld>
                    <a:endParaRPr lang="en-US">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DB45-4DEF-B1A3-ACC52243024E}"/>
                </c:ext>
              </c:extLst>
            </c:dLbl>
            <c:dLbl>
              <c:idx val="10"/>
              <c:tx>
                <c:rich>
                  <a:bodyPr/>
                  <a:lstStyle/>
                  <a:p>
                    <a:fld id="{4D249B67-A41D-4159-A63E-E1EAA3430948}" type="CELLRANGE">
                      <a:rPr lang="en-US"/>
                      <a:pPr/>
                      <a:t>[CELLRANGE]</a:t>
                    </a:fld>
                    <a:r>
                      <a:rPr lang="en-US" baseline="0"/>
                      <a:t> </a:t>
                    </a:r>
                    <a:fld id="{14E33D9A-7201-44DA-B20E-FFD98832C075}"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DB45-4DEF-B1A3-ACC52243024E}"/>
                </c:ext>
              </c:extLst>
            </c:dLbl>
            <c:dLbl>
              <c:idx val="11"/>
              <c:tx>
                <c:rich>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fld id="{841B493C-B44B-4058-A5BE-AD2F63C19057}" type="VALUE">
                      <a:rPr lang="en-US" baseline="0" smtClean="0">
                        <a:solidFill>
                          <a:srgbClr val="C00000"/>
                        </a:solidFill>
                      </a:rPr>
                      <a:pPr>
                        <a:defRPr sz="1200" b="1">
                          <a:solidFill>
                            <a:srgbClr val="C00000"/>
                          </a:solidFill>
                        </a:defRPr>
                      </a:pPr>
                      <a:t>[VALUE]</a:t>
                    </a:fld>
                    <a:r>
                      <a:rPr lang="en-US" baseline="0">
                        <a:solidFill>
                          <a:srgbClr val="C00000"/>
                        </a:solidFill>
                      </a:rPr>
                      <a:t> </a:t>
                    </a:r>
                    <a:fld id="{3F769B41-6FD1-4C10-A242-78062AAF413A}" type="CELLRANGE">
                      <a:rPr lang="en-US" sz="1000" b="1" i="0" u="none" strike="noStrike" kern="1200" baseline="0" smtClean="0">
                        <a:solidFill>
                          <a:srgbClr val="C00000"/>
                        </a:solidFill>
                      </a:rPr>
                      <a:pPr>
                        <a:defRPr sz="1200" b="1">
                          <a:solidFill>
                            <a:srgbClr val="C00000"/>
                          </a:solidFill>
                        </a:defRPr>
                      </a:pPr>
                      <a:t>[CELLRANGE]</a:t>
                    </a:fld>
                    <a:endParaRPr lang="en-US" baseline="0">
                      <a:solidFill>
                        <a:srgbClr val="C00000"/>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DB45-4DEF-B1A3-ACC52243024E}"/>
                </c:ext>
              </c:extLst>
            </c:dLbl>
            <c:dLbl>
              <c:idx val="12"/>
              <c:tx>
                <c:rich>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fld id="{58F226C3-8D81-4F3F-84BB-FFDA411EAE80}" type="VALUE">
                      <a:rPr lang="en-US" baseline="0" smtClean="0">
                        <a:solidFill>
                          <a:srgbClr val="008039"/>
                        </a:solidFill>
                      </a:rPr>
                      <a:pPr>
                        <a:defRPr sz="1200" b="1">
                          <a:solidFill>
                            <a:srgbClr val="008039"/>
                          </a:solidFill>
                        </a:defRPr>
                      </a:pPr>
                      <a:t>[VALUE]</a:t>
                    </a:fld>
                    <a:r>
                      <a:rPr lang="en-US" baseline="0">
                        <a:solidFill>
                          <a:srgbClr val="008039"/>
                        </a:solidFill>
                      </a:rPr>
                      <a:t> </a:t>
                    </a:r>
                    <a:fld id="{16102167-4EFF-45AF-B17A-2CB65E154C68}" type="CELLRANGE">
                      <a:rPr lang="en-US" sz="1000" b="1" i="0" u="none" strike="noStrike" kern="1200" baseline="0" smtClean="0">
                        <a:solidFill>
                          <a:srgbClr val="008039"/>
                        </a:solidFill>
                      </a:rPr>
                      <a:pPr>
                        <a:defRPr sz="1200" b="1">
                          <a:solidFill>
                            <a:srgbClr val="008039"/>
                          </a:solidFill>
                        </a:defRPr>
                      </a:pPr>
                      <a:t>[CELLRANGE]</a:t>
                    </a:fld>
                    <a:endParaRPr lang="en-US" baseline="0">
                      <a:solidFill>
                        <a:srgbClr val="008039"/>
                      </a:solidFill>
                    </a:endParaRPr>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8039"/>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DB45-4DEF-B1A3-ACC52243024E}"/>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16-24</c:v>
                </c:pt>
                <c:pt idx="1">
                  <c:v>25-34</c:v>
                </c:pt>
                <c:pt idx="2">
                  <c:v>35-44</c:v>
                </c:pt>
                <c:pt idx="3">
                  <c:v>45-54</c:v>
                </c:pt>
                <c:pt idx="4">
                  <c:v>55-64</c:v>
                </c:pt>
                <c:pt idx="5">
                  <c:v>65+</c:v>
                </c:pt>
                <c:pt idx="6">
                  <c:v>White</c:v>
                </c:pt>
                <c:pt idx="7">
                  <c:v>Mixed or Multiple Ethnic Groups</c:v>
                </c:pt>
                <c:pt idx="8">
                  <c:v>Asian/Asian British</c:v>
                </c:pt>
                <c:pt idx="9">
                  <c:v>Black/Black British</c:v>
                </c:pt>
                <c:pt idx="10">
                  <c:v>Other ethnic group</c:v>
                </c:pt>
                <c:pt idx="11">
                  <c:v>Limiting long-term health conditions</c:v>
                </c:pt>
                <c:pt idx="12">
                  <c:v>No limiting long-term health conditions</c:v>
                </c:pt>
              </c:strCache>
            </c:strRef>
          </c:cat>
          <c:val>
            <c:numRef>
              <c:f>Sheet1!$B$2:$B$14</c:f>
              <c:numCache>
                <c:formatCode>0%</c:formatCode>
                <c:ptCount val="13"/>
                <c:pt idx="0">
                  <c:v>0.13</c:v>
                </c:pt>
                <c:pt idx="1">
                  <c:v>0.15</c:v>
                </c:pt>
                <c:pt idx="2">
                  <c:v>0.19</c:v>
                </c:pt>
                <c:pt idx="3">
                  <c:v>0.13</c:v>
                </c:pt>
                <c:pt idx="4">
                  <c:v>0.18</c:v>
                </c:pt>
                <c:pt idx="5">
                  <c:v>0.1</c:v>
                </c:pt>
                <c:pt idx="6">
                  <c:v>0.11</c:v>
                </c:pt>
                <c:pt idx="7">
                  <c:v>0.16</c:v>
                </c:pt>
                <c:pt idx="8">
                  <c:v>0.15</c:v>
                </c:pt>
                <c:pt idx="9">
                  <c:v>0.2</c:v>
                </c:pt>
                <c:pt idx="10">
                  <c:v>0.15</c:v>
                </c:pt>
                <c:pt idx="11">
                  <c:v>0.3</c:v>
                </c:pt>
                <c:pt idx="12">
                  <c:v>0.12</c:v>
                </c:pt>
              </c:numCache>
            </c:numRef>
          </c:val>
          <c:extLst>
            <c:ext xmlns:c15="http://schemas.microsoft.com/office/drawing/2012/chart" uri="{02D57815-91ED-43cb-92C2-25804820EDAC}">
              <c15:datalabelsRange>
                <c15:f>Sheet1!$C$2:$C$14</c15:f>
                <c15:dlblRangeCache>
                  <c:ptCount val="13"/>
                  <c:pt idx="2">
                    <c:v>▲</c:v>
                  </c:pt>
                  <c:pt idx="5">
                    <c:v>▼</c:v>
                  </c:pt>
                  <c:pt idx="6">
                    <c:v>▼</c:v>
                  </c:pt>
                  <c:pt idx="9">
                    <c:v>▲</c:v>
                  </c:pt>
                  <c:pt idx="11">
                    <c:v>▲</c:v>
                  </c:pt>
                  <c:pt idx="12">
                    <c:v>▼</c:v>
                  </c:pt>
                </c15:dlblRangeCache>
              </c15:datalabelsRange>
            </c:ext>
            <c:ext xmlns:c16="http://schemas.microsoft.com/office/drawing/2014/chart" uri="{C3380CC4-5D6E-409C-BE32-E72D297353CC}">
              <c16:uniqueId val="{0000000D-DB45-4DEF-B1A3-ACC52243024E}"/>
            </c:ext>
          </c:extLst>
        </c:ser>
        <c:dLbls>
          <c:dLblPos val="outEnd"/>
          <c:showLegendKey val="0"/>
          <c:showVal val="1"/>
          <c:showCatName val="0"/>
          <c:showSerName val="0"/>
          <c:showPercent val="0"/>
          <c:showBubbleSize val="0"/>
        </c:dLbls>
        <c:gapWidth val="88"/>
        <c:overlap val="24"/>
        <c:axId val="187858176"/>
        <c:axId val="187857392"/>
      </c:barChart>
      <c:catAx>
        <c:axId val="1878581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lgn="r">
              <a:defRPr sz="1100" b="0" i="0" u="none" strike="noStrike" kern="1200" baseline="0">
                <a:solidFill>
                  <a:schemeClr val="tx1"/>
                </a:solidFill>
                <a:latin typeface="+mn-lt"/>
                <a:ea typeface="+mn-ea"/>
                <a:cs typeface="+mn-cs"/>
              </a:defRPr>
            </a:pPr>
            <a:endParaRPr lang="en-US"/>
          </a:p>
        </c:txPr>
        <c:crossAx val="187857392"/>
        <c:crosses val="autoZero"/>
        <c:auto val="1"/>
        <c:lblAlgn val="ctr"/>
        <c:lblOffset val="100"/>
        <c:noMultiLvlLbl val="0"/>
      </c:catAx>
      <c:valAx>
        <c:axId val="187857392"/>
        <c:scaling>
          <c:orientation val="minMax"/>
          <c:max val="0.60000000000000009"/>
        </c:scaling>
        <c:delete val="1"/>
        <c:axPos val="b"/>
        <c:numFmt formatCode="0%" sourceLinked="1"/>
        <c:majorTickMark val="out"/>
        <c:minorTickMark val="none"/>
        <c:tickLblPos val="nextTo"/>
        <c:crossAx val="187858176"/>
        <c:crosses val="max"/>
        <c:crossBetween val="between"/>
      </c:valAx>
      <c:spPr>
        <a:noFill/>
        <a:ln>
          <a:noFill/>
        </a:ln>
        <a:effectLst/>
      </c:spPr>
    </c:plotArea>
    <c:plotVisOnly val="1"/>
    <c:dispBlanksAs val="gap"/>
    <c:showDLblsOverMax val="0"/>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852925458369143"/>
          <c:y val="1.4565480984635427E-2"/>
          <c:w val="0.52479543823398878"/>
          <c:h val="0.9708690380307291"/>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6283-400D-9C0E-4704FB574162}"/>
                </c:ext>
              </c:extLst>
            </c:dLbl>
            <c:dLbl>
              <c:idx val="8"/>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6283-400D-9C0E-4704FB574162}"/>
                </c:ext>
              </c:extLst>
            </c:dLbl>
            <c:dLbl>
              <c:idx val="9"/>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6283-400D-9C0E-4704FB574162}"/>
                </c:ext>
              </c:extLst>
            </c:dLbl>
            <c:dLbl>
              <c:idx val="1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6283-400D-9C0E-4704FB574162}"/>
                </c:ext>
              </c:extLst>
            </c:dLbl>
            <c:dLbl>
              <c:idx val="1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6283-400D-9C0E-4704FB574162}"/>
                </c:ext>
              </c:extLst>
            </c:dLbl>
            <c:dLbl>
              <c:idx val="1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6283-400D-9C0E-4704FB574162}"/>
                </c:ext>
              </c:extLst>
            </c:dLbl>
            <c:dLbl>
              <c:idx val="1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6283-400D-9C0E-4704FB574162}"/>
                </c:ext>
              </c:extLst>
            </c:dLbl>
            <c:dLbl>
              <c:idx val="14"/>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6283-400D-9C0E-4704FB574162}"/>
                </c:ext>
              </c:extLst>
            </c:dLbl>
            <c:dLbl>
              <c:idx val="15"/>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6283-400D-9C0E-4704FB574162}"/>
                </c:ext>
              </c:extLst>
            </c:dLbl>
            <c:dLbl>
              <c:idx val="16"/>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6283-400D-9C0E-4704FB57416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Sheet1!$A$2:$A$18</c:f>
              <c:strCache>
                <c:ptCount val="17"/>
                <c:pt idx="0">
                  <c:v>Difficulties paying fuel and energy bills</c:v>
                </c:pt>
                <c:pt idx="1">
                  <c:v>Difficulties paying rent/mortgage</c:v>
                </c:pt>
                <c:pt idx="2">
                  <c:v>Not being able to afford to go on holiday</c:v>
                </c:pt>
                <c:pt idx="3">
                  <c:v>Difficulties paying water bill</c:v>
                </c:pt>
                <c:pt idx="4">
                  <c:v>Difficulties paying council tax</c:v>
                </c:pt>
                <c:pt idx="5">
                  <c:v>Difficulties affording to buy food</c:v>
                </c:pt>
                <c:pt idx="6">
                  <c:v>Job insecurity or increased risk of losing your job</c:v>
                </c:pt>
                <c:pt idx="7">
                  <c:v>Dependency on family/friends for financial support</c:v>
                </c:pt>
                <c:pt idx="8">
                  <c:v>Loss of job/redundancy</c:v>
                </c:pt>
                <c:pt idx="9">
                  <c:v>Difficulties paying interest on loans</c:v>
                </c:pt>
                <c:pt idx="10">
                  <c:v>Difficulties getting access to credit</c:v>
                </c:pt>
                <c:pt idx="11">
                  <c:v>Needing to use overdraft/credit card for essential payments</c:v>
                </c:pt>
                <c:pt idx="12">
                  <c:v>Difficulties paying for childcare or education</c:v>
                </c:pt>
                <c:pt idx="13">
                  <c:v>Dependency on high-interest money lenders</c:v>
                </c:pt>
                <c:pt idx="14">
                  <c:v>Gambling debt</c:v>
                </c:pt>
                <c:pt idx="15">
                  <c:v>None of the above</c:v>
                </c:pt>
                <c:pt idx="16">
                  <c:v>Prefer not to say</c:v>
                </c:pt>
              </c:strCache>
            </c:strRef>
          </c:cat>
          <c:val>
            <c:numRef>
              <c:f>Sheet1!$B$2:$B$18</c:f>
              <c:numCache>
                <c:formatCode>0%</c:formatCode>
                <c:ptCount val="17"/>
                <c:pt idx="0">
                  <c:v>0.15611777810443819</c:v>
                </c:pt>
                <c:pt idx="1">
                  <c:v>0.12922149795186588</c:v>
                </c:pt>
                <c:pt idx="2">
                  <c:v>0.12035770426703925</c:v>
                </c:pt>
                <c:pt idx="3">
                  <c:v>9.7260333938303703E-2</c:v>
                </c:pt>
                <c:pt idx="4">
                  <c:v>8.7920167370361235E-2</c:v>
                </c:pt>
                <c:pt idx="5">
                  <c:v>5.1712413118226372E-2</c:v>
                </c:pt>
                <c:pt idx="6">
                  <c:v>5.1368188895635221E-2</c:v>
                </c:pt>
                <c:pt idx="7">
                  <c:v>4.3962139816807355E-2</c:v>
                </c:pt>
                <c:pt idx="8">
                  <c:v>3.8857903282082121E-2</c:v>
                </c:pt>
                <c:pt idx="9">
                  <c:v>3.7844559868923627E-2</c:v>
                </c:pt>
                <c:pt idx="10">
                  <c:v>3.6493889158158759E-2</c:v>
                </c:pt>
                <c:pt idx="11">
                  <c:v>3.6244304887251035E-2</c:v>
                </c:pt>
                <c:pt idx="12">
                  <c:v>2.7681600790597866E-2</c:v>
                </c:pt>
                <c:pt idx="13">
                  <c:v>2.418832517984491E-2</c:v>
                </c:pt>
                <c:pt idx="14">
                  <c:v>1.1022266065294765E-2</c:v>
                </c:pt>
                <c:pt idx="15">
                  <c:v>0.60115888734229384</c:v>
                </c:pt>
                <c:pt idx="16">
                  <c:v>1.7739503216866116E-2</c:v>
                </c:pt>
              </c:numCache>
            </c:numRef>
          </c:val>
          <c:extLst>
            <c:ext xmlns:c15="http://schemas.microsoft.com/office/drawing/2012/chart" uri="{02D57815-91ED-43cb-92C2-25804820EDAC}">
              <c15:datalabelsRange>
                <c15:f>Sheet1!$H$2:$H$20</c15:f>
                <c15:dlblRangeCache>
                  <c:ptCount val="19"/>
                  <c:pt idx="0">
                    <c:v>(+16)▲</c:v>
                  </c:pt>
                  <c:pt idx="1">
                    <c:v>(+13)▲</c:v>
                  </c:pt>
                  <c:pt idx="2">
                    <c:v>(+12)▲</c:v>
                  </c:pt>
                  <c:pt idx="3">
                    <c:v>(+10)▲</c:v>
                  </c:pt>
                  <c:pt idx="4">
                    <c:v>(+9)▲</c:v>
                  </c:pt>
                  <c:pt idx="5">
                    <c:v>(+5)▲</c:v>
                  </c:pt>
                  <c:pt idx="6">
                    <c:v>(+5)▲</c:v>
                  </c:pt>
                  <c:pt idx="7">
                    <c:v>(+4)▲</c:v>
                  </c:pt>
                  <c:pt idx="8">
                    <c:v>(+4)▲</c:v>
                  </c:pt>
                  <c:pt idx="9">
                    <c:v>(+4)▲</c:v>
                  </c:pt>
                  <c:pt idx="10">
                    <c:v>(+4)▲</c:v>
                  </c:pt>
                  <c:pt idx="11">
                    <c:v>(+4)▲</c:v>
                  </c:pt>
                  <c:pt idx="12">
                    <c:v>(+3)▲</c:v>
                  </c:pt>
                  <c:pt idx="13">
                    <c:v>(+2)▲</c:v>
                  </c:pt>
                  <c:pt idx="14">
                    <c:v>(+1)▲</c:v>
                  </c:pt>
                  <c:pt idx="15">
                    <c:v>(+60)▲</c:v>
                  </c:pt>
                  <c:pt idx="16">
                    <c:v>(+2)▲</c:v>
                  </c:pt>
                  <c:pt idx="17">
                    <c:v>#DIV/0!</c:v>
                  </c:pt>
                  <c:pt idx="18">
                    <c:v>#DIV/0!</c:v>
                  </c:pt>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1"/>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925888441818695"/>
          <c:y val="0"/>
          <c:w val="0.68074111558181305"/>
          <c:h val="1"/>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4"/>
            <c:invertIfNegative val="0"/>
            <c:bubble3D val="0"/>
            <c:spPr>
              <a:solidFill>
                <a:schemeClr val="accent5"/>
              </a:solidFill>
              <a:ln>
                <a:noFill/>
              </a:ln>
              <a:effectLst/>
            </c:spPr>
            <c:extLst>
              <c:ext xmlns:c16="http://schemas.microsoft.com/office/drawing/2014/chart" uri="{C3380CC4-5D6E-409C-BE32-E72D297353CC}">
                <c16:uniqueId val="{00000008-6283-400D-9C0E-4704FB574162}"/>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9-6283-400D-9C0E-4704FB574162}"/>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4-6283-400D-9C0E-4704FB574162}"/>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A-6283-400D-9C0E-4704FB574162}"/>
              </c:ext>
            </c:extLst>
          </c:dPt>
          <c:dPt>
            <c:idx val="8"/>
            <c:invertIfNegative val="0"/>
            <c:bubble3D val="0"/>
            <c:spPr>
              <a:solidFill>
                <a:schemeClr val="tx1"/>
              </a:solidFill>
              <a:ln>
                <a:noFill/>
              </a:ln>
              <a:effectLst/>
            </c:spPr>
            <c:extLst>
              <c:ext xmlns:c16="http://schemas.microsoft.com/office/drawing/2014/chart" uri="{C3380CC4-5D6E-409C-BE32-E72D297353CC}">
                <c16:uniqueId val="{0000000B-6283-400D-9C0E-4704FB574162}"/>
              </c:ext>
            </c:extLst>
          </c:dPt>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6283-400D-9C0E-4704FB574162}"/>
                </c:ext>
              </c:extLst>
            </c:dLbl>
            <c:dLbl>
              <c:idx val="8"/>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6283-400D-9C0E-4704FB57416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A: Higher managerial/professional</c:v>
                </c:pt>
                <c:pt idx="1">
                  <c:v>B: Intermediate managerial/professional/administrative </c:v>
                </c:pt>
                <c:pt idx="2">
                  <c:v>C1: Supervisory or clerical/junior managerial/junior professional/administrative</c:v>
                </c:pt>
                <c:pt idx="3">
                  <c:v>C1: None – student</c:v>
                </c:pt>
                <c:pt idx="4">
                  <c:v>C2: Skilled manual worker</c:v>
                </c:pt>
                <c:pt idx="5">
                  <c:v>D: Semi and unskilled manual worker </c:v>
                </c:pt>
                <c:pt idx="6">
                  <c:v>E: None – unemployed</c:v>
                </c:pt>
                <c:pt idx="7">
                  <c:v>E: Retired and living on state pension only</c:v>
                </c:pt>
                <c:pt idx="8">
                  <c:v>Prefer not to say </c:v>
                </c:pt>
              </c:strCache>
            </c:strRef>
          </c:cat>
          <c:val>
            <c:numRef>
              <c:f>Sheet1!$B$2:$B$10</c:f>
              <c:numCache>
                <c:formatCode>0%</c:formatCode>
                <c:ptCount val="9"/>
                <c:pt idx="0">
                  <c:v>1.4663269631361305E-2</c:v>
                </c:pt>
                <c:pt idx="1">
                  <c:v>0.20272732741523175</c:v>
                </c:pt>
                <c:pt idx="2">
                  <c:v>0.30347010974549604</c:v>
                </c:pt>
                <c:pt idx="3">
                  <c:v>2.3799974740461673E-2</c:v>
                </c:pt>
                <c:pt idx="4">
                  <c:v>0.18738416226179605</c:v>
                </c:pt>
                <c:pt idx="5">
                  <c:v>0.161799315130226</c:v>
                </c:pt>
                <c:pt idx="6">
                  <c:v>5.9810928097193544E-2</c:v>
                </c:pt>
                <c:pt idx="7">
                  <c:v>4.253931252315641E-2</c:v>
                </c:pt>
                <c:pt idx="8">
                  <c:v>3.8056004550689141E-3</c:v>
                </c:pt>
              </c:numCache>
            </c:numRef>
          </c:val>
          <c:extLst>
            <c:ext xmlns:c15="http://schemas.microsoft.com/office/drawing/2012/chart" uri="{02D57815-91ED-43cb-92C2-25804820EDAC}">
              <c15:datalabelsRange>
                <c15:f>Sheet1!$H$2:$H$20</c15:f>
                <c15:dlblRangeCache>
                  <c:ptCount val="19"/>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0.60000000000000009"/>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605345051463235"/>
          <c:y val="1.4565480984635427E-2"/>
          <c:w val="0.68394654948536771"/>
          <c:h val="0.98543450163522672"/>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4"/>
            <c:invertIfNegative val="0"/>
            <c:bubble3D val="0"/>
            <c:spPr>
              <a:solidFill>
                <a:schemeClr val="accent3"/>
              </a:solidFill>
              <a:ln>
                <a:noFill/>
              </a:ln>
              <a:effectLst/>
            </c:spPr>
            <c:extLst>
              <c:ext xmlns:c16="http://schemas.microsoft.com/office/drawing/2014/chart" uri="{C3380CC4-5D6E-409C-BE32-E72D297353CC}">
                <c16:uniqueId val="{00000008-6283-400D-9C0E-4704FB574162}"/>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9-6283-400D-9C0E-4704FB574162}"/>
              </c:ext>
            </c:extLst>
          </c:dPt>
          <c:dPt>
            <c:idx val="6"/>
            <c:invertIfNegative val="0"/>
            <c:bubble3D val="0"/>
            <c:spPr>
              <a:solidFill>
                <a:schemeClr val="tx1"/>
              </a:solidFill>
              <a:ln>
                <a:noFill/>
              </a:ln>
              <a:effectLst/>
            </c:spPr>
            <c:extLst>
              <c:ext xmlns:c16="http://schemas.microsoft.com/office/drawing/2014/chart" uri="{C3380CC4-5D6E-409C-BE32-E72D297353CC}">
                <c16:uniqueId val="{00000004-6283-400D-9C0E-4704FB574162}"/>
              </c:ext>
            </c:extLst>
          </c:dPt>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Less than £20,000 (&lt; £1,667 per month)</c:v>
                </c:pt>
                <c:pt idx="1">
                  <c:v>£20,000–£29,999 (£1,667–£2,499 per month)</c:v>
                </c:pt>
                <c:pt idx="2">
                  <c:v>£30,000–£49,999 (£2,500–£4,167 per month)</c:v>
                </c:pt>
                <c:pt idx="3">
                  <c:v>£50,000–£69,999 (£4,168–£5,833 per month)</c:v>
                </c:pt>
                <c:pt idx="4">
                  <c:v>£70,000–£99,999 (£5,834–£8,333 per month)</c:v>
                </c:pt>
                <c:pt idx="5">
                  <c:v>More than £100,000 (&gt; £8,333 per month)</c:v>
                </c:pt>
                <c:pt idx="6">
                  <c:v>Prefer not to say</c:v>
                </c:pt>
              </c:strCache>
            </c:strRef>
          </c:cat>
          <c:val>
            <c:numRef>
              <c:f>Sheet1!$B$2:$B$8</c:f>
              <c:numCache>
                <c:formatCode>0%</c:formatCode>
                <c:ptCount val="7"/>
                <c:pt idx="0">
                  <c:v>8.8850817725386305E-2</c:v>
                </c:pt>
                <c:pt idx="1">
                  <c:v>9.0715642392888401E-2</c:v>
                </c:pt>
                <c:pt idx="2">
                  <c:v>0.22389853096374299</c:v>
                </c:pt>
                <c:pt idx="3">
                  <c:v>0.15209804944194</c:v>
                </c:pt>
                <c:pt idx="4">
                  <c:v>8.2917450473312199E-2</c:v>
                </c:pt>
                <c:pt idx="5">
                  <c:v>4.2396217104637701E-2</c:v>
                </c:pt>
                <c:pt idx="6">
                  <c:v>0.31912329189809802</c:v>
                </c:pt>
              </c:numCache>
            </c:numRef>
          </c:val>
          <c:extLst>
            <c:ext xmlns:c15="http://schemas.microsoft.com/office/drawing/2012/chart" uri="{02D57815-91ED-43cb-92C2-25804820EDAC}">
              <c15:datalabelsRange>
                <c15:f>Sheet1!$H$2:$H$18</c15:f>
                <c15:dlblRangeCache>
                  <c:ptCount val="17"/>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0.4"/>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034917529534801"/>
          <c:y val="2.9098134865793445E-2"/>
          <c:w val="0.79965072218053124"/>
          <c:h val="0.98286595895295392"/>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75+</c:v>
                </c:pt>
                <c:pt idx="1">
                  <c:v>65-74</c:v>
                </c:pt>
                <c:pt idx="2">
                  <c:v>60-64</c:v>
                </c:pt>
                <c:pt idx="3">
                  <c:v>55-59</c:v>
                </c:pt>
                <c:pt idx="4">
                  <c:v>45-54</c:v>
                </c:pt>
                <c:pt idx="5">
                  <c:v>35-44</c:v>
                </c:pt>
                <c:pt idx="6">
                  <c:v>25-34</c:v>
                </c:pt>
                <c:pt idx="7">
                  <c:v>16-24</c:v>
                </c:pt>
              </c:strCache>
            </c:strRef>
          </c:cat>
          <c:val>
            <c:numRef>
              <c:f>Sheet1!$B$2:$B$9</c:f>
              <c:numCache>
                <c:formatCode>0%</c:formatCode>
                <c:ptCount val="8"/>
                <c:pt idx="0">
                  <c:v>0.05</c:v>
                </c:pt>
                <c:pt idx="1">
                  <c:v>0.1</c:v>
                </c:pt>
                <c:pt idx="2">
                  <c:v>0.05</c:v>
                </c:pt>
                <c:pt idx="3">
                  <c:v>0.08</c:v>
                </c:pt>
                <c:pt idx="4">
                  <c:v>0.16</c:v>
                </c:pt>
                <c:pt idx="5">
                  <c:v>0.17</c:v>
                </c:pt>
                <c:pt idx="6">
                  <c:v>0.26</c:v>
                </c:pt>
                <c:pt idx="7">
                  <c:v>0.13</c:v>
                </c:pt>
              </c:numCache>
            </c:numRef>
          </c:val>
          <c:extLst>
            <c:ext xmlns:c16="http://schemas.microsoft.com/office/drawing/2014/chart" uri="{C3380CC4-5D6E-409C-BE32-E72D297353CC}">
              <c16:uniqueId val="{00000000-4AA4-D74E-9F54-79511F2E3B3D}"/>
            </c:ext>
          </c:extLst>
        </c:ser>
        <c:dLbls>
          <c:showLegendKey val="0"/>
          <c:showVal val="0"/>
          <c:showCatName val="0"/>
          <c:showSerName val="0"/>
          <c:showPercent val="0"/>
          <c:showBubbleSize val="0"/>
        </c:dLbls>
        <c:gapWidth val="55"/>
        <c:axId val="1582084352"/>
        <c:axId val="1582083008"/>
      </c:barChart>
      <c:catAx>
        <c:axId val="1582084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582083008"/>
        <c:crosses val="autoZero"/>
        <c:auto val="1"/>
        <c:lblAlgn val="ctr"/>
        <c:lblOffset val="100"/>
        <c:noMultiLvlLbl val="0"/>
      </c:catAx>
      <c:valAx>
        <c:axId val="1582083008"/>
        <c:scaling>
          <c:orientation val="minMax"/>
        </c:scaling>
        <c:delete val="1"/>
        <c:axPos val="b"/>
        <c:numFmt formatCode="0%" sourceLinked="1"/>
        <c:majorTickMark val="none"/>
        <c:minorTickMark val="none"/>
        <c:tickLblPos val="nextTo"/>
        <c:crossAx val="15820843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034917529534801"/>
          <c:y val="2.9098134865793445E-2"/>
          <c:w val="0.79965072218053124"/>
          <c:h val="0.98286595895295392"/>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dLbl>
              <c:idx val="0"/>
              <c:layout>
                <c:manualLayout>
                  <c:x val="1.1366435649592957E-2"/>
                  <c:y val="-2.8368128965534957E-3"/>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AD5-D644-BF0F-8D120CB297B2}"/>
                </c:ext>
              </c:extLst>
            </c:dLbl>
            <c:dLbl>
              <c:idx val="3"/>
              <c:layout>
                <c:manualLayout>
                  <c:x val="3.3794862649258839E-3"/>
                  <c:y val="-2.8368128965534957E-3"/>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AD5-D644-BF0F-8D120CB297B2}"/>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 Ethnic Group</c:v>
                </c:pt>
                <c:pt idx="1">
                  <c:v>Black or Black British</c:v>
                </c:pt>
                <c:pt idx="2">
                  <c:v>Asian or Asian British</c:v>
                </c:pt>
                <c:pt idx="3">
                  <c:v>Mixed</c:v>
                </c:pt>
                <c:pt idx="4">
                  <c:v>White</c:v>
                </c:pt>
              </c:strCache>
            </c:strRef>
          </c:cat>
          <c:val>
            <c:numRef>
              <c:f>Sheet1!$B$2:$B$6</c:f>
              <c:numCache>
                <c:formatCode>0%</c:formatCode>
                <c:ptCount val="5"/>
                <c:pt idx="0">
                  <c:v>0.03</c:v>
                </c:pt>
                <c:pt idx="1">
                  <c:v>0.2</c:v>
                </c:pt>
                <c:pt idx="2">
                  <c:v>0.37</c:v>
                </c:pt>
                <c:pt idx="3">
                  <c:v>0.04</c:v>
                </c:pt>
                <c:pt idx="4">
                  <c:v>0.35</c:v>
                </c:pt>
              </c:numCache>
            </c:numRef>
          </c:val>
          <c:extLst>
            <c:ext xmlns:c16="http://schemas.microsoft.com/office/drawing/2014/chart" uri="{C3380CC4-5D6E-409C-BE32-E72D297353CC}">
              <c16:uniqueId val="{00000000-4AA4-D74E-9F54-79511F2E3B3D}"/>
            </c:ext>
          </c:extLst>
        </c:ser>
        <c:dLbls>
          <c:showLegendKey val="0"/>
          <c:showVal val="0"/>
          <c:showCatName val="0"/>
          <c:showSerName val="0"/>
          <c:showPercent val="0"/>
          <c:showBubbleSize val="0"/>
        </c:dLbls>
        <c:gapWidth val="153"/>
        <c:axId val="1582084352"/>
        <c:axId val="1582083008"/>
      </c:barChart>
      <c:catAx>
        <c:axId val="1582084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197" b="0" i="0" u="none" strike="noStrike" kern="1200" baseline="0">
                <a:solidFill>
                  <a:schemeClr val="tx1"/>
                </a:solidFill>
                <a:latin typeface="+mn-lt"/>
                <a:ea typeface="+mn-ea"/>
                <a:cs typeface="+mn-cs"/>
              </a:defRPr>
            </a:pPr>
            <a:endParaRPr lang="en-US"/>
          </a:p>
        </c:txPr>
        <c:crossAx val="1582083008"/>
        <c:crosses val="autoZero"/>
        <c:auto val="1"/>
        <c:lblAlgn val="ctr"/>
        <c:lblOffset val="100"/>
        <c:noMultiLvlLbl val="0"/>
      </c:catAx>
      <c:valAx>
        <c:axId val="1582083008"/>
        <c:scaling>
          <c:orientation val="minMax"/>
        </c:scaling>
        <c:delete val="1"/>
        <c:axPos val="b"/>
        <c:numFmt formatCode="0%" sourceLinked="1"/>
        <c:majorTickMark val="none"/>
        <c:minorTickMark val="none"/>
        <c:tickLblPos val="nextTo"/>
        <c:crossAx val="15820843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56816216800105"/>
          <c:y val="0"/>
          <c:w val="0.86043183783199872"/>
          <c:h val="1"/>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1"/>
            <c:invertIfNegative val="0"/>
            <c:bubble3D val="0"/>
            <c:spPr>
              <a:solidFill>
                <a:schemeClr val="accent3"/>
              </a:solidFill>
              <a:ln>
                <a:noFill/>
              </a:ln>
              <a:effectLst/>
            </c:spPr>
            <c:extLst>
              <c:ext xmlns:c16="http://schemas.microsoft.com/office/drawing/2014/chart" uri="{C3380CC4-5D6E-409C-BE32-E72D297353CC}">
                <c16:uniqueId val="{00000001-6283-400D-9C0E-4704FB574162}"/>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9-6283-400D-9C0E-4704FB574162}"/>
              </c:ext>
            </c:extLst>
          </c:dPt>
          <c:dPt>
            <c:idx val="8"/>
            <c:invertIfNegative val="0"/>
            <c:bubble3D val="0"/>
            <c:spPr>
              <a:solidFill>
                <a:schemeClr val="tx1"/>
              </a:solidFill>
              <a:ln>
                <a:noFill/>
              </a:ln>
              <a:effectLst/>
            </c:spPr>
            <c:extLst>
              <c:ext xmlns:c16="http://schemas.microsoft.com/office/drawing/2014/chart" uri="{C3380CC4-5D6E-409C-BE32-E72D297353CC}">
                <c16:uniqueId val="{0000000B-6283-400D-9C0E-4704FB574162}"/>
              </c:ext>
            </c:extLst>
          </c:dPt>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A9891FD9-0C3F-48A1-9E71-F00403A4230A}" type="CELLRANGE">
                      <a:rPr lang="en-US" baseline="0"/>
                      <a:pPr/>
                      <a:t>[CELLRANGE]</a:t>
                    </a:fld>
                    <a:r>
                      <a:rPr lang="en-US" baseline="0"/>
                      <a:t> </a:t>
                    </a:r>
                    <a:fld id="{8059F894-61B3-4D01-A1F3-F7EAE3834980}"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E7F212B9-E20F-4D9B-A217-CD2C7268A01F}" type="CELLRANGE">
                      <a:rPr lang="en-US"/>
                      <a:pPr/>
                      <a:t>[CELLRANGE]</a:t>
                    </a:fld>
                    <a:r>
                      <a:rPr lang="en-US" baseline="0"/>
                      <a:t> </a:t>
                    </a:r>
                    <a:fld id="{1DE8F772-A337-4E15-9E1A-CB0D1314DC4B}"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6283-400D-9C0E-4704FB574162}"/>
                </c:ext>
              </c:extLst>
            </c:dLbl>
            <c:dLbl>
              <c:idx val="8"/>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6283-400D-9C0E-4704FB57416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Christian</c:v>
                </c:pt>
                <c:pt idx="1">
                  <c:v>No religion or belief</c:v>
                </c:pt>
                <c:pt idx="2">
                  <c:v>Hindu</c:v>
                </c:pt>
                <c:pt idx="3">
                  <c:v>Muslim</c:v>
                </c:pt>
                <c:pt idx="4">
                  <c:v>Buddhist</c:v>
                </c:pt>
                <c:pt idx="5">
                  <c:v>Sikh</c:v>
                </c:pt>
                <c:pt idx="6">
                  <c:v>Other</c:v>
                </c:pt>
                <c:pt idx="7">
                  <c:v>Jewish</c:v>
                </c:pt>
                <c:pt idx="8">
                  <c:v>Prefer not to say</c:v>
                </c:pt>
              </c:strCache>
            </c:strRef>
          </c:cat>
          <c:val>
            <c:numRef>
              <c:f>Sheet1!$B$2:$B$10</c:f>
              <c:numCache>
                <c:formatCode>0%</c:formatCode>
                <c:ptCount val="9"/>
                <c:pt idx="0">
                  <c:v>0.42651139456390602</c:v>
                </c:pt>
                <c:pt idx="1">
                  <c:v>0.22589787199883801</c:v>
                </c:pt>
                <c:pt idx="2">
                  <c:v>0.17515398581246899</c:v>
                </c:pt>
                <c:pt idx="3">
                  <c:v>0.14748365907859601</c:v>
                </c:pt>
                <c:pt idx="4">
                  <c:v>9.1336776753625191E-3</c:v>
                </c:pt>
                <c:pt idx="5">
                  <c:v>5.7959465455406402E-3</c:v>
                </c:pt>
                <c:pt idx="6">
                  <c:v>4.8095341192613697E-3</c:v>
                </c:pt>
                <c:pt idx="7">
                  <c:v>2.8422234528789302E-3</c:v>
                </c:pt>
                <c:pt idx="8">
                  <c:v>2.3717067531533998E-3</c:v>
                </c:pt>
              </c:numCache>
            </c:numRef>
          </c:val>
          <c:extLst>
            <c:ext xmlns:c15="http://schemas.microsoft.com/office/drawing/2012/chart" uri="{02D57815-91ED-43cb-92C2-25804820EDAC}">
              <c15:datalabelsRange>
                <c15:f>Sheet1!$H$2:$H$18</c15:f>
                <c15:dlblRangeCache>
                  <c:ptCount val="17"/>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0.60000000000000009"/>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057667014312743"/>
          <c:y val="1.4565480984635427E-2"/>
          <c:w val="0.65250073516271445"/>
          <c:h val="0.98543450163522672"/>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0-6283-400D-9C0E-4704FB574162}"/>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9-6283-400D-9C0E-4704FB574162}"/>
              </c:ext>
            </c:extLst>
          </c:dPt>
          <c:dPt>
            <c:idx val="6"/>
            <c:invertIfNegative val="0"/>
            <c:bubble3D val="0"/>
            <c:spPr>
              <a:solidFill>
                <a:schemeClr val="tx1"/>
              </a:solidFill>
              <a:ln>
                <a:noFill/>
              </a:ln>
              <a:effectLst/>
            </c:spPr>
            <c:extLst>
              <c:ext xmlns:c16="http://schemas.microsoft.com/office/drawing/2014/chart" uri="{C3380CC4-5D6E-409C-BE32-E72D297353CC}">
                <c16:uniqueId val="{00000004-6283-400D-9C0E-4704FB574162}"/>
              </c:ext>
            </c:extLst>
          </c:dPt>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1EFA9578-1542-494B-B12D-5FA1A09DEC4C}" type="CELLRANGE">
                      <a:rPr lang="en-US" baseline="0"/>
                      <a:pPr/>
                      <a:t>[CELLRANGE]</a:t>
                    </a:fld>
                    <a:r>
                      <a:rPr lang="en-US" baseline="0"/>
                      <a:t> </a:t>
                    </a:r>
                    <a:fld id="{E017B7BD-CFA0-4B65-B8BC-F1AD134C5C06}"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Yes – Aged 0–4</c:v>
                </c:pt>
                <c:pt idx="1">
                  <c:v>Yes – Aged 5–9</c:v>
                </c:pt>
                <c:pt idx="2">
                  <c:v>Yes – Aged 10–12</c:v>
                </c:pt>
                <c:pt idx="3">
                  <c:v>Yes – Aged 13–15</c:v>
                </c:pt>
                <c:pt idx="4">
                  <c:v>Yes – Aged 16–17</c:v>
                </c:pt>
                <c:pt idx="5">
                  <c:v>None under 18</c:v>
                </c:pt>
                <c:pt idx="6">
                  <c:v>Prefer not to say</c:v>
                </c:pt>
              </c:strCache>
            </c:strRef>
          </c:cat>
          <c:val>
            <c:numRef>
              <c:f>Sheet1!$B$2:$B$8</c:f>
              <c:numCache>
                <c:formatCode>0%</c:formatCode>
                <c:ptCount val="7"/>
                <c:pt idx="0">
                  <c:v>8.1013465961435105E-2</c:v>
                </c:pt>
                <c:pt idx="1">
                  <c:v>0.185167377792192</c:v>
                </c:pt>
                <c:pt idx="2">
                  <c:v>0.112724290935674</c:v>
                </c:pt>
                <c:pt idx="3">
                  <c:v>6.7418875871867498E-2</c:v>
                </c:pt>
                <c:pt idx="4">
                  <c:v>6.5359417924921795E-2</c:v>
                </c:pt>
                <c:pt idx="5">
                  <c:v>0.60629593427010797</c:v>
                </c:pt>
                <c:pt idx="6">
                  <c:v>4.2294830601885498E-2</c:v>
                </c:pt>
              </c:numCache>
            </c:numRef>
          </c:val>
          <c:extLst>
            <c:ext xmlns:c15="http://schemas.microsoft.com/office/drawing/2012/chart" uri="{02D57815-91ED-43cb-92C2-25804820EDAC}">
              <c15:datalabelsRange>
                <c15:f>Sheet1!$H$2:$H$18</c15:f>
                <c15:dlblRangeCache>
                  <c:ptCount val="17"/>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42246634286887"/>
          <c:y val="7.1523335163383203E-2"/>
          <c:w val="0.66795275254754527"/>
          <c:h val="0.80097723311328428"/>
        </c:manualLayout>
      </c:layout>
      <c:doughnutChart>
        <c:varyColors val="1"/>
        <c:ser>
          <c:idx val="0"/>
          <c:order val="0"/>
          <c:tx>
            <c:strRef>
              <c:f>Sheet1!$B$1</c:f>
              <c:strCache>
                <c:ptCount val="1"/>
                <c:pt idx="0">
                  <c:v>Column1</c:v>
                </c:pt>
              </c:strCache>
            </c:strRef>
          </c:tx>
          <c:spPr>
            <a:solidFill>
              <a:schemeClr val="accent3"/>
            </a:solidFill>
            <a:ln>
              <a:solidFill>
                <a:schemeClr val="tx1"/>
              </a:solidFill>
            </a:ln>
          </c:spPr>
          <c:dPt>
            <c:idx val="0"/>
            <c:bubble3D val="0"/>
            <c:spPr>
              <a:pattFill prst="pct90">
                <a:fgClr>
                  <a:schemeClr val="accent3"/>
                </a:fgClr>
                <a:bgClr>
                  <a:schemeClr val="bg1"/>
                </a:bgClr>
              </a:pattFill>
              <a:ln>
                <a:solidFill>
                  <a:schemeClr val="tx1"/>
                </a:solidFill>
              </a:ln>
              <a:effectLst/>
            </c:spPr>
            <c:extLst>
              <c:ext xmlns:c16="http://schemas.microsoft.com/office/drawing/2014/chart" uri="{C3380CC4-5D6E-409C-BE32-E72D297353CC}">
                <c16:uniqueId val="{00000001-EAE1-4D20-9017-654771658E9D}"/>
              </c:ext>
            </c:extLst>
          </c:dPt>
          <c:dPt>
            <c:idx val="1"/>
            <c:bubble3D val="0"/>
            <c:spPr>
              <a:solidFill>
                <a:schemeClr val="accent4"/>
              </a:solidFill>
              <a:ln>
                <a:solidFill>
                  <a:schemeClr val="tx1"/>
                </a:solidFill>
              </a:ln>
              <a:effectLst/>
            </c:spPr>
            <c:extLst>
              <c:ext xmlns:c16="http://schemas.microsoft.com/office/drawing/2014/chart" uri="{C3380CC4-5D6E-409C-BE32-E72D297353CC}">
                <c16:uniqueId val="{00000003-EAE1-4D20-9017-654771658E9D}"/>
              </c:ext>
            </c:extLst>
          </c:dPt>
          <c:dPt>
            <c:idx val="2"/>
            <c:bubble3D val="0"/>
            <c:spPr>
              <a:pattFill prst="pct90">
                <a:fgClr>
                  <a:schemeClr val="accent2"/>
                </a:fgClr>
                <a:bgClr>
                  <a:schemeClr val="bg1"/>
                </a:bgClr>
              </a:pattFill>
              <a:ln>
                <a:solidFill>
                  <a:schemeClr val="tx1"/>
                </a:solidFill>
              </a:ln>
              <a:effectLst/>
            </c:spPr>
            <c:extLst>
              <c:ext xmlns:c16="http://schemas.microsoft.com/office/drawing/2014/chart" uri="{C3380CC4-5D6E-409C-BE32-E72D297353CC}">
                <c16:uniqueId val="{00000005-EAE1-4D20-9017-654771658E9D}"/>
              </c:ext>
            </c:extLst>
          </c:dPt>
          <c:dPt>
            <c:idx val="3"/>
            <c:bubble3D val="0"/>
            <c:spPr>
              <a:solidFill>
                <a:schemeClr val="tx1"/>
              </a:solidFill>
              <a:ln>
                <a:solidFill>
                  <a:schemeClr val="tx1"/>
                </a:solidFill>
              </a:ln>
              <a:effectLst/>
            </c:spPr>
            <c:extLst>
              <c:ext xmlns:c16="http://schemas.microsoft.com/office/drawing/2014/chart" uri="{C3380CC4-5D6E-409C-BE32-E72D297353CC}">
                <c16:uniqueId val="{00000007-EAE1-4D20-9017-654771658E9D}"/>
              </c:ext>
            </c:extLst>
          </c:dPt>
          <c:dLbls>
            <c:dLbl>
              <c:idx val="0"/>
              <c:spPr>
                <a:solidFill>
                  <a:schemeClr val="accent3"/>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EAE1-4D20-9017-654771658E9D}"/>
                </c:ext>
              </c:extLst>
            </c:dLbl>
            <c:dLbl>
              <c:idx val="2"/>
              <c:spPr>
                <a:solidFill>
                  <a:schemeClr val="accent2"/>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5-EAE1-4D20-9017-654771658E9D}"/>
                </c:ext>
              </c:extLst>
            </c:dLbl>
            <c:dLbl>
              <c:idx val="3"/>
              <c:delete val="1"/>
              <c:extLst>
                <c:ext xmlns:c15="http://schemas.microsoft.com/office/drawing/2012/chart" uri="{CE6537A1-D6FC-4f65-9D91-7224C49458BB}"/>
                <c:ext xmlns:c16="http://schemas.microsoft.com/office/drawing/2014/chart" uri="{C3380CC4-5D6E-409C-BE32-E72D297353CC}">
                  <c16:uniqueId val="{00000007-EAE1-4D20-9017-654771658E9D}"/>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Yes, aged 65–74</c:v>
                </c:pt>
                <c:pt idx="1">
                  <c:v>Yes, aged 75+</c:v>
                </c:pt>
                <c:pt idx="2">
                  <c:v>None</c:v>
                </c:pt>
                <c:pt idx="3">
                  <c:v>Prefer not to say</c:v>
                </c:pt>
              </c:strCache>
            </c:strRef>
          </c:cat>
          <c:val>
            <c:numRef>
              <c:f>Sheet1!$B$2:$B$5</c:f>
              <c:numCache>
                <c:formatCode>0%</c:formatCode>
                <c:ptCount val="4"/>
                <c:pt idx="0">
                  <c:v>0.115738864728876</c:v>
                </c:pt>
                <c:pt idx="1">
                  <c:v>5.2876992577275503E-2</c:v>
                </c:pt>
                <c:pt idx="2">
                  <c:v>0.83679331150193703</c:v>
                </c:pt>
                <c:pt idx="3">
                  <c:v>4.6011454256362104E-3</c:v>
                </c:pt>
              </c:numCache>
            </c:numRef>
          </c:val>
          <c:extLst>
            <c:ext xmlns:c16="http://schemas.microsoft.com/office/drawing/2014/chart" uri="{C3380CC4-5D6E-409C-BE32-E72D297353CC}">
              <c16:uniqueId val="{00000008-EAE1-4D20-9017-654771658E9D}"/>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900111112654965"/>
          <c:y val="1.4565480984635427E-2"/>
          <c:w val="0.43028978485201491"/>
          <c:h val="0.98543450163522672"/>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0-6283-400D-9C0E-4704FB574162}"/>
              </c:ext>
            </c:extLst>
          </c:dPt>
          <c:dPt>
            <c:idx val="6"/>
            <c:invertIfNegative val="0"/>
            <c:bubble3D val="0"/>
            <c:spPr>
              <a:solidFill>
                <a:schemeClr val="accent3"/>
              </a:solidFill>
              <a:ln>
                <a:noFill/>
              </a:ln>
              <a:effectLst/>
            </c:spPr>
            <c:extLst>
              <c:ext xmlns:c16="http://schemas.microsoft.com/office/drawing/2014/chart" uri="{C3380CC4-5D6E-409C-BE32-E72D297353CC}">
                <c16:uniqueId val="{00000004-6283-400D-9C0E-4704FB574162}"/>
              </c:ext>
            </c:extLst>
          </c:dPt>
          <c:dPt>
            <c:idx val="8"/>
            <c:invertIfNegative val="0"/>
            <c:bubble3D val="0"/>
            <c:spPr>
              <a:solidFill>
                <a:schemeClr val="tx1"/>
              </a:solidFill>
              <a:ln>
                <a:noFill/>
              </a:ln>
              <a:effectLst/>
            </c:spPr>
            <c:extLst>
              <c:ext xmlns:c16="http://schemas.microsoft.com/office/drawing/2014/chart" uri="{C3380CC4-5D6E-409C-BE32-E72D297353CC}">
                <c16:uniqueId val="{0000000B-6283-400D-9C0E-4704FB574162}"/>
              </c:ext>
            </c:extLst>
          </c:dPt>
          <c:dPt>
            <c:idx val="9"/>
            <c:invertIfNegative val="0"/>
            <c:bubble3D val="0"/>
            <c:spPr>
              <a:solidFill>
                <a:schemeClr val="tx1"/>
              </a:solidFill>
              <a:ln>
                <a:noFill/>
              </a:ln>
              <a:effectLst/>
            </c:spPr>
            <c:extLst>
              <c:ext xmlns:c16="http://schemas.microsoft.com/office/drawing/2014/chart" uri="{C3380CC4-5D6E-409C-BE32-E72D297353CC}">
                <c16:uniqueId val="{00000000-9E53-4C61-A3EC-1D181B3AC3B4}"/>
              </c:ext>
            </c:extLst>
          </c:dPt>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498DE577-A0AC-4BBA-B8C7-0FEA177B28D1}" type="CELLRANGE">
                      <a:rPr lang="en-US" baseline="0"/>
                      <a:pPr/>
                      <a:t>[CELLRANGE]</a:t>
                    </a:fld>
                    <a:r>
                      <a:rPr lang="en-US" baseline="0"/>
                      <a:t> </a:t>
                    </a:r>
                    <a:fld id="{27A18CA2-8525-41CA-B02F-106ABA924FE6}"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31ECB418-6FF6-435B-9DCB-0298FE79E659}" type="CELLRANGE">
                      <a:rPr lang="en-US"/>
                      <a:pPr/>
                      <a:t>[CELLRANGE]</a:t>
                    </a:fld>
                    <a:r>
                      <a:rPr lang="en-US" baseline="0"/>
                      <a:t> </a:t>
                    </a:r>
                    <a:fld id="{E4470957-2CDF-4538-87EE-5B5E0C176971}"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6283-400D-9C0E-4704FB574162}"/>
                </c:ext>
              </c:extLst>
            </c:dLbl>
            <c:dLbl>
              <c:idx val="8"/>
              <c:tx>
                <c:rich>
                  <a:bodyPr/>
                  <a:lstStyle/>
                  <a:p>
                    <a:fld id="{4F467328-D8CF-4151-9509-FB69101FE678}" type="CELLRANGE">
                      <a:rPr lang="en-US"/>
                      <a:pPr/>
                      <a:t>[CELLRANGE]</a:t>
                    </a:fld>
                    <a:r>
                      <a:rPr lang="en-US" baseline="0"/>
                      <a:t> </a:t>
                    </a:r>
                    <a:fld id="{5FE31631-13DD-4D7C-869D-E1A261F02A2B}"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6283-400D-9C0E-4704FB574162}"/>
                </c:ext>
              </c:extLst>
            </c:dLbl>
            <c:dLbl>
              <c:idx val="9"/>
              <c:tx>
                <c:rich>
                  <a:bodyPr/>
                  <a:lstStyle/>
                  <a:p>
                    <a:fld id="{AD3A850B-DD55-4F48-A6F0-B1F9507DA0A2}" type="CELLRANGE">
                      <a:rPr lang="en-US"/>
                      <a:pPr/>
                      <a:t>[CELLRANGE]</a:t>
                    </a:fld>
                    <a:r>
                      <a:rPr lang="en-US" baseline="0"/>
                      <a:t> </a:t>
                    </a:r>
                    <a:fld id="{5A11E83D-AC0E-49F3-9940-200BA5140032}"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9E53-4C61-A3EC-1D181B3AC3B4}"/>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Universal Credit</c:v>
                </c:pt>
                <c:pt idx="1">
                  <c:v>Housing Benefit</c:v>
                </c:pt>
                <c:pt idx="2">
                  <c:v>Council Tax Support</c:v>
                </c:pt>
                <c:pt idx="3">
                  <c:v>Income Support</c:v>
                </c:pt>
                <c:pt idx="4">
                  <c:v>Pension Credit</c:v>
                </c:pt>
                <c:pt idx="5">
                  <c:v>Tax Credits</c:v>
                </c:pt>
                <c:pt idx="6">
                  <c:v>Job Seekers Allowance (Income-related)</c:v>
                </c:pt>
                <c:pt idx="7">
                  <c:v>Employment &amp; Support Allowance (Income-related)</c:v>
                </c:pt>
                <c:pt idx="8">
                  <c:v>Don't know</c:v>
                </c:pt>
                <c:pt idx="9">
                  <c:v>Prefer not to say</c:v>
                </c:pt>
              </c:strCache>
            </c:strRef>
          </c:cat>
          <c:val>
            <c:numRef>
              <c:f>Sheet1!$B$2:$B$11</c:f>
              <c:numCache>
                <c:formatCode>0%</c:formatCode>
                <c:ptCount val="10"/>
                <c:pt idx="0">
                  <c:v>0.103591794010558</c:v>
                </c:pt>
                <c:pt idx="1">
                  <c:v>0.101723464162659</c:v>
                </c:pt>
                <c:pt idx="2">
                  <c:v>8.8593302660858603E-2</c:v>
                </c:pt>
                <c:pt idx="3">
                  <c:v>4.4191107775152602E-2</c:v>
                </c:pt>
                <c:pt idx="4">
                  <c:v>3.1356822791395199E-2</c:v>
                </c:pt>
                <c:pt idx="5">
                  <c:v>1.32061424896508E-2</c:v>
                </c:pt>
                <c:pt idx="6">
                  <c:v>1.0948612318485099E-2</c:v>
                </c:pt>
                <c:pt idx="7">
                  <c:v>4.2794897590064497E-3</c:v>
                </c:pt>
                <c:pt idx="8">
                  <c:v>5.6967358294098703E-3</c:v>
                </c:pt>
                <c:pt idx="9">
                  <c:v>9.08069324323749E-3</c:v>
                </c:pt>
              </c:numCache>
            </c:numRef>
          </c:val>
          <c:extLst>
            <c:ext xmlns:c15="http://schemas.microsoft.com/office/drawing/2012/chart" uri="{02D57815-91ED-43cb-92C2-25804820EDAC}">
              <c15:datalabelsRange>
                <c15:f>Sheet1!$H$2:$H$17</c15:f>
                <c15:dlblRangeCache>
                  <c:ptCount val="16"/>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92481862046599"/>
          <c:y val="1.4565480984635427E-2"/>
          <c:w val="0.68426335750466394"/>
          <c:h val="0.98543450163522672"/>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0-6283-400D-9C0E-4704FB574162}"/>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9-6283-400D-9C0E-4704FB574162}"/>
              </c:ext>
            </c:extLst>
          </c:dPt>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42FE4EB8-4D21-4B35-ADEA-C7D98400F525}" type="CELLRANGE">
                      <a:rPr lang="en-US" baseline="0"/>
                      <a:pPr/>
                      <a:t>[CELLRANGE]</a:t>
                    </a:fld>
                    <a:r>
                      <a:rPr lang="en-US" baseline="0"/>
                      <a:t> </a:t>
                    </a:r>
                    <a:fld id="{1B1C8302-27E6-48EC-8DDE-C83F3AB73DBC}"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FF085AE0-F545-4F5C-92C0-C7D0A56527CE}" type="CELLRANGE">
                      <a:rPr lang="en-US"/>
                      <a:pPr/>
                      <a:t>[CELLRANGE]</a:t>
                    </a:fld>
                    <a:r>
                      <a:rPr lang="en-US" baseline="0"/>
                      <a:t> </a:t>
                    </a:r>
                    <a:fld id="{A1658299-EF29-4A0D-9CB4-C468CD54AE9A}"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0083AD1C-4FA3-43F2-9DAC-4438F0FA5787}" type="CELLRANGE">
                      <a:rPr lang="en-US"/>
                      <a:pPr/>
                      <a:t>[CELLRANGE]</a:t>
                    </a:fld>
                    <a:r>
                      <a:rPr lang="en-US" baseline="0"/>
                      <a:t> </a:t>
                    </a:r>
                    <a:fld id="{5A6C0524-E209-444E-88D3-B6AAAD50B5BF}"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7E2A-4B29-8F78-0AE5A97E1506}"/>
                </c:ext>
              </c:extLst>
            </c:dLbl>
            <c:dLbl>
              <c:idx val="8"/>
              <c:tx>
                <c:rich>
                  <a:bodyPr/>
                  <a:lstStyle/>
                  <a:p>
                    <a:fld id="{F2D47106-1150-4A83-8520-2CB3302964E2}" type="CELLRANGE">
                      <a:rPr lang="en-US"/>
                      <a:pPr/>
                      <a:t>[CELLRANGE]</a:t>
                    </a:fld>
                    <a:r>
                      <a:rPr lang="en-US" baseline="0"/>
                      <a:t> </a:t>
                    </a:r>
                    <a:fld id="{7DE58A23-A10A-4496-AE1F-AFE5291D1AC2}"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7E2A-4B29-8F78-0AE5A97E1506}"/>
                </c:ext>
              </c:extLst>
            </c:dLbl>
            <c:dLbl>
              <c:idx val="9"/>
              <c:tx>
                <c:rich>
                  <a:bodyPr/>
                  <a:lstStyle/>
                  <a:p>
                    <a:fld id="{368C973D-2872-4E7B-9D43-AA5A75737327}" type="CELLRANGE">
                      <a:rPr lang="en-US"/>
                      <a:pPr/>
                      <a:t>[CELLRANGE]</a:t>
                    </a:fld>
                    <a:r>
                      <a:rPr lang="en-US" baseline="0"/>
                      <a:t> </a:t>
                    </a:r>
                    <a:fld id="{EE32CC85-F2C3-4141-8AB3-6FED57DF1A9C}"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2E9F-0747-A109-E11673E5E79A}"/>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Less than 3 months</c:v>
                </c:pt>
                <c:pt idx="1">
                  <c:v>3–12 months</c:v>
                </c:pt>
                <c:pt idx="2">
                  <c:v>1–2 years</c:v>
                </c:pt>
                <c:pt idx="3">
                  <c:v>3–5 years</c:v>
                </c:pt>
                <c:pt idx="4">
                  <c:v>6-10 years</c:v>
                </c:pt>
                <c:pt idx="5">
                  <c:v>11–15 years</c:v>
                </c:pt>
                <c:pt idx="6">
                  <c:v>16–20 years</c:v>
                </c:pt>
                <c:pt idx="7">
                  <c:v>More than 20 years</c:v>
                </c:pt>
                <c:pt idx="8">
                  <c:v>I have lived here all my life</c:v>
                </c:pt>
                <c:pt idx="9">
                  <c:v>Prefer not to say</c:v>
                </c:pt>
              </c:strCache>
            </c:strRef>
          </c:cat>
          <c:val>
            <c:numRef>
              <c:f>Sheet1!$B$2:$B$11</c:f>
              <c:numCache>
                <c:formatCode>0%</c:formatCode>
                <c:ptCount val="10"/>
                <c:pt idx="0">
                  <c:v>6.0780725646342503E-3</c:v>
                </c:pt>
                <c:pt idx="1">
                  <c:v>2.9101534630613501E-2</c:v>
                </c:pt>
                <c:pt idx="2">
                  <c:v>6.7705340089680696E-2</c:v>
                </c:pt>
                <c:pt idx="3">
                  <c:v>0.110365031852353</c:v>
                </c:pt>
                <c:pt idx="4">
                  <c:v>0.14000000000000001</c:v>
                </c:pt>
                <c:pt idx="5">
                  <c:v>0.12377151583051001</c:v>
                </c:pt>
                <c:pt idx="6">
                  <c:v>6.1841514536637401E-2</c:v>
                </c:pt>
                <c:pt idx="7">
                  <c:v>0.225125520888068</c:v>
                </c:pt>
                <c:pt idx="8">
                  <c:v>0.23567506633229501</c:v>
                </c:pt>
                <c:pt idx="9">
                  <c:v>0</c:v>
                </c:pt>
              </c:numCache>
            </c:numRef>
          </c:val>
          <c:extLst>
            <c:ext xmlns:c15="http://schemas.microsoft.com/office/drawing/2012/chart" uri="{02D57815-91ED-43cb-92C2-25804820EDAC}">
              <c15:datalabelsRange>
                <c15:f>Sheet1!$H$2:$H$17</c15:f>
                <c15:dlblRangeCache>
                  <c:ptCount val="16"/>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1668691712943315"/>
          <c:y val="1.4565480984635427E-2"/>
          <c:w val="0.41606578737108652"/>
          <c:h val="0.98543450163522672"/>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0-6283-400D-9C0E-4704FB574162}"/>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8-6283-400D-9C0E-4704FB574162}"/>
              </c:ext>
            </c:extLst>
          </c:dPt>
          <c:dPt>
            <c:idx val="9"/>
            <c:invertIfNegative val="0"/>
            <c:bubble3D val="0"/>
            <c:spPr>
              <a:solidFill>
                <a:schemeClr val="tx1"/>
              </a:solidFill>
              <a:ln>
                <a:noFill/>
              </a:ln>
              <a:effectLst/>
            </c:spPr>
            <c:extLst>
              <c:ext xmlns:c16="http://schemas.microsoft.com/office/drawing/2014/chart" uri="{C3380CC4-5D6E-409C-BE32-E72D297353CC}">
                <c16:uniqueId val="{00000004-E7C7-4831-8E95-E4E3DFF7F7A4}"/>
              </c:ext>
            </c:extLst>
          </c:dPt>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07FB5374-C34C-4146-B285-B5E1ACFB859D}" type="CELLRANGE">
                      <a:rPr lang="en-US" baseline="0"/>
                      <a:pPr/>
                      <a:t>[CELLRANGE]</a:t>
                    </a:fld>
                    <a:r>
                      <a:rPr lang="en-US" baseline="0"/>
                      <a:t> </a:t>
                    </a:r>
                    <a:fld id="{DC7DBBF4-CE65-4CE6-915C-9E0851F23B39}"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dLbl>
              <c:idx val="6"/>
              <c:tx>
                <c:rich>
                  <a:bodyPr/>
                  <a:lstStyle/>
                  <a:p>
                    <a:fld id="{5338CE6F-E77F-4EF4-8FAF-807A5F53BDCF}" type="CELLRANGE">
                      <a:rPr lang="en-US"/>
                      <a:pPr/>
                      <a:t>[CELLRANGE]</a:t>
                    </a:fld>
                    <a:r>
                      <a:rPr lang="en-US" baseline="0"/>
                      <a:t> </a:t>
                    </a:r>
                    <a:fld id="{D819EB5F-5AEF-42A6-801F-931F178B65B8}"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6283-400D-9C0E-4704FB574162}"/>
                </c:ext>
              </c:extLst>
            </c:dLbl>
            <c:dLbl>
              <c:idx val="7"/>
              <c:tx>
                <c:rich>
                  <a:bodyPr/>
                  <a:lstStyle/>
                  <a:p>
                    <a:fld id="{434C1F8D-8BF9-4C90-A7C3-8441D1C4C866}" type="CELLRANGE">
                      <a:rPr lang="en-US"/>
                      <a:pPr/>
                      <a:t>[CELLRANGE]</a:t>
                    </a:fld>
                    <a:r>
                      <a:rPr lang="en-US" baseline="0"/>
                      <a:t> </a:t>
                    </a:r>
                    <a:fld id="{ECC32CDB-F508-4D46-8725-8B4B4E552060}"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7E2A-4B29-8F78-0AE5A97E1506}"/>
                </c:ext>
              </c:extLst>
            </c:dLbl>
            <c:dLbl>
              <c:idx val="8"/>
              <c:tx>
                <c:rich>
                  <a:bodyPr/>
                  <a:lstStyle/>
                  <a:p>
                    <a:fld id="{E68DFAD9-586E-4180-A2AB-C519FC5F074F}" type="CELLRANGE">
                      <a:rPr lang="en-US"/>
                      <a:pPr/>
                      <a:t>[CELLRANGE]</a:t>
                    </a:fld>
                    <a:r>
                      <a:rPr lang="en-US" baseline="0"/>
                      <a:t> </a:t>
                    </a:r>
                    <a:fld id="{484DD7AB-3471-49C1-8D6A-625CEA375439}"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7E2A-4B29-8F78-0AE5A97E1506}"/>
                </c:ext>
              </c:extLst>
            </c:dLbl>
            <c:dLbl>
              <c:idx val="9"/>
              <c:tx>
                <c:rich>
                  <a:bodyPr/>
                  <a:lstStyle/>
                  <a:p>
                    <a:fld id="{F6264B0F-D154-4C30-9AFD-B68F779625BD}" type="CELLRANGE">
                      <a:rPr lang="en-US"/>
                      <a:pPr/>
                      <a:t>[CELLRANGE]</a:t>
                    </a:fld>
                    <a:r>
                      <a:rPr lang="en-US" baseline="0"/>
                      <a:t> </a:t>
                    </a:r>
                    <a:fld id="{0C00164C-8A85-495C-987A-9323CC5D4E62}"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E7C7-4831-8E95-E4E3DFF7F7A4}"/>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Friends and relatives were already living here</c:v>
                </c:pt>
                <c:pt idx="1">
                  <c:v>Good for work or commute</c:v>
                </c:pt>
                <c:pt idx="2">
                  <c:v>I have lived here all my life</c:v>
                </c:pt>
                <c:pt idx="3">
                  <c:v>The type of housing suited my household's needs</c:v>
                </c:pt>
                <c:pt idx="4">
                  <c:v>The housing was affordable</c:v>
                </c:pt>
                <c:pt idx="5">
                  <c:v>To be part of an established community group</c:v>
                </c:pt>
                <c:pt idx="6">
                  <c:v>Was offered housing here</c:v>
                </c:pt>
                <c:pt idx="7">
                  <c:v>Schools and other facilities</c:v>
                </c:pt>
                <c:pt idx="8">
                  <c:v>Other</c:v>
                </c:pt>
                <c:pt idx="9">
                  <c:v>Prefer not to say</c:v>
                </c:pt>
              </c:strCache>
            </c:strRef>
          </c:cat>
          <c:val>
            <c:numRef>
              <c:f>Sheet1!$B$2:$B$11</c:f>
              <c:numCache>
                <c:formatCode>0%</c:formatCode>
                <c:ptCount val="10"/>
                <c:pt idx="0">
                  <c:v>0.35542581195774198</c:v>
                </c:pt>
                <c:pt idx="1">
                  <c:v>0.27612425307270499</c:v>
                </c:pt>
                <c:pt idx="2">
                  <c:v>0.27040858268944601</c:v>
                </c:pt>
                <c:pt idx="3">
                  <c:v>0.17260027494031999</c:v>
                </c:pt>
                <c:pt idx="4">
                  <c:v>0.16830125231613099</c:v>
                </c:pt>
                <c:pt idx="5">
                  <c:v>0.141232972308803</c:v>
                </c:pt>
                <c:pt idx="6">
                  <c:v>0.117471469360992</c:v>
                </c:pt>
                <c:pt idx="7">
                  <c:v>0.102942440328793</c:v>
                </c:pt>
                <c:pt idx="8">
                  <c:v>1.38423823671249E-2</c:v>
                </c:pt>
                <c:pt idx="9">
                  <c:v>9.1396128880510304E-3</c:v>
                </c:pt>
              </c:numCache>
            </c:numRef>
          </c:val>
          <c:extLst>
            <c:ext xmlns:c15="http://schemas.microsoft.com/office/drawing/2012/chart" uri="{02D57815-91ED-43cb-92C2-25804820EDAC}">
              <c15:datalabelsRange>
                <c15:f>Sheet1!$H$2:$H$16</c15:f>
                <c15:dlblRangeCache>
                  <c:ptCount val="15"/>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411526174872162"/>
          <c:y val="1.4565480984635427E-2"/>
          <c:w val="0.5012056004823614"/>
          <c:h val="0.98543450163522672"/>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9633-4166-91CC-D1B172E1A740}"/>
              </c:ext>
            </c:extLst>
          </c:dPt>
          <c:dPt>
            <c:idx val="6"/>
            <c:invertIfNegative val="0"/>
            <c:bubble3D val="0"/>
            <c:spPr>
              <a:solidFill>
                <a:schemeClr val="accent3"/>
              </a:solidFill>
              <a:ln>
                <a:noFill/>
              </a:ln>
              <a:effectLst/>
            </c:spPr>
            <c:extLst>
              <c:ext xmlns:c16="http://schemas.microsoft.com/office/drawing/2014/chart" uri="{C3380CC4-5D6E-409C-BE32-E72D297353CC}">
                <c16:uniqueId val="{00000003-9633-4166-91CC-D1B172E1A740}"/>
              </c:ext>
            </c:extLst>
          </c:dPt>
          <c:dPt>
            <c:idx val="8"/>
            <c:invertIfNegative val="0"/>
            <c:bubble3D val="0"/>
            <c:spPr>
              <a:solidFill>
                <a:schemeClr val="tx1"/>
              </a:solidFill>
              <a:ln>
                <a:noFill/>
              </a:ln>
              <a:effectLst/>
            </c:spPr>
            <c:extLst>
              <c:ext xmlns:c16="http://schemas.microsoft.com/office/drawing/2014/chart" uri="{C3380CC4-5D6E-409C-BE32-E72D297353CC}">
                <c16:uniqueId val="{00000005-9633-4166-91CC-D1B172E1A740}"/>
              </c:ext>
            </c:extLst>
          </c:dPt>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9633-4166-91CC-D1B172E1A740}"/>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633-4166-91CC-D1B172E1A740}"/>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633-4166-91CC-D1B172E1A740}"/>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633-4166-91CC-D1B172E1A740}"/>
                </c:ext>
              </c:extLst>
            </c:dLbl>
            <c:dLbl>
              <c:idx val="4"/>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633-4166-91CC-D1B172E1A740}"/>
                </c:ext>
              </c:extLst>
            </c:dLbl>
            <c:dLbl>
              <c:idx val="5"/>
              <c:tx>
                <c:rich>
                  <a:bodyPr/>
                  <a:lstStyle/>
                  <a:p>
                    <a:fld id="{4320B18F-1877-4408-8951-7B9355EA61EE}" type="CELLRANGE">
                      <a:rPr lang="en-US" baseline="0"/>
                      <a:pPr/>
                      <a:t>[CELLRANGE]</a:t>
                    </a:fld>
                    <a:r>
                      <a:rPr lang="en-US" baseline="0"/>
                      <a:t> </a:t>
                    </a:r>
                    <a:fld id="{8823F0AE-FEB4-4E53-9ECF-D3D8EC9CBF84}"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9633-4166-91CC-D1B172E1A740}"/>
                </c:ext>
              </c:extLst>
            </c:dLbl>
            <c:dLbl>
              <c:idx val="6"/>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9633-4166-91CC-D1B172E1A740}"/>
                </c:ext>
              </c:extLst>
            </c:dLbl>
            <c:dLbl>
              <c:idx val="7"/>
              <c:tx>
                <c:rich>
                  <a:bodyPr/>
                  <a:lstStyle/>
                  <a:p>
                    <a:fld id="{EFF7FEE7-49AB-4C54-A17D-A9DD2E2F7108}" type="CELLRANGE">
                      <a:rPr lang="en-US"/>
                      <a:pPr/>
                      <a:t>[CELLRANGE]</a:t>
                    </a:fld>
                    <a:r>
                      <a:rPr lang="en-US" baseline="0"/>
                      <a:t> </a:t>
                    </a:r>
                    <a:fld id="{243E9E42-1753-4997-AED2-F49BA9F0AB6A}"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9633-4166-91CC-D1B172E1A740}"/>
                </c:ext>
              </c:extLst>
            </c:dLbl>
            <c:dLbl>
              <c:idx val="8"/>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9633-4166-91CC-D1B172E1A740}"/>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Rent from private landlord</c:v>
                </c:pt>
                <c:pt idx="1">
                  <c:v>Owned with mortgage</c:v>
                </c:pt>
                <c:pt idx="2">
                  <c:v>Rent from Brent Council</c:v>
                </c:pt>
                <c:pt idx="3">
                  <c:v>Owned outright</c:v>
                </c:pt>
                <c:pt idx="4">
                  <c:v>Rent from Housing Association</c:v>
                </c:pt>
                <c:pt idx="5">
                  <c:v>Other</c:v>
                </c:pt>
                <c:pt idx="6">
                  <c:v>Shared ownership</c:v>
                </c:pt>
                <c:pt idx="7">
                  <c:v>Prefer not to say</c:v>
                </c:pt>
                <c:pt idx="8">
                  <c:v>A residential home</c:v>
                </c:pt>
              </c:strCache>
            </c:strRef>
          </c:cat>
          <c:val>
            <c:numRef>
              <c:f>Sheet1!$B$2:$B$10</c:f>
              <c:numCache>
                <c:formatCode>0%</c:formatCode>
                <c:ptCount val="9"/>
                <c:pt idx="0">
                  <c:v>0.36714157582453899</c:v>
                </c:pt>
                <c:pt idx="1">
                  <c:v>0.19789107723722299</c:v>
                </c:pt>
                <c:pt idx="2">
                  <c:v>0.14950758977077999</c:v>
                </c:pt>
                <c:pt idx="3">
                  <c:v>0.13581089270192701</c:v>
                </c:pt>
                <c:pt idx="4">
                  <c:v>0.131782112517423</c:v>
                </c:pt>
                <c:pt idx="5">
                  <c:v>1.41724632347044E-2</c:v>
                </c:pt>
                <c:pt idx="6">
                  <c:v>1.4568154579586001E-3</c:v>
                </c:pt>
                <c:pt idx="7">
                  <c:v>1.3409287455451401E-3</c:v>
                </c:pt>
                <c:pt idx="8">
                  <c:v>8.9654450990595696E-4</c:v>
                </c:pt>
              </c:numCache>
            </c:numRef>
          </c:val>
          <c:extLst>
            <c:ext xmlns:c15="http://schemas.microsoft.com/office/drawing/2012/chart" uri="{02D57815-91ED-43cb-92C2-25804820EDAC}">
              <c15:datalabelsRange>
                <c15:f>Sheet1!$H$2:$H$18</c15:f>
                <c15:dlblRangeCache>
                  <c:ptCount val="17"/>
                </c15:dlblRangeCache>
              </c15:datalabelsRange>
            </c:ext>
            <c:ext xmlns:c16="http://schemas.microsoft.com/office/drawing/2014/chart" uri="{C3380CC4-5D6E-409C-BE32-E72D297353CC}">
              <c16:uniqueId val="{0000000C-9633-4166-91CC-D1B172E1A740}"/>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max val="0.60000000000000009"/>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92481862046599"/>
          <c:y val="1.4565480984635427E-2"/>
          <c:w val="0.70107518137953406"/>
          <c:h val="0.98543450163522672"/>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0-6283-400D-9C0E-4704FB574162}"/>
              </c:ext>
            </c:extLst>
          </c:dPt>
          <c:dPt>
            <c:idx val="4"/>
            <c:invertIfNegative val="0"/>
            <c:bubble3D val="0"/>
            <c:spPr>
              <a:solidFill>
                <a:schemeClr val="accent3"/>
              </a:solidFill>
              <a:ln>
                <a:noFill/>
              </a:ln>
              <a:effectLst/>
            </c:spPr>
            <c:extLst>
              <c:ext xmlns:c16="http://schemas.microsoft.com/office/drawing/2014/chart" uri="{C3380CC4-5D6E-409C-BE32-E72D297353CC}">
                <c16:uniqueId val="{00000008-6283-400D-9C0E-4704FB574162}"/>
              </c:ext>
            </c:extLst>
          </c:dPt>
          <c:dLbls>
            <c:dLbl>
              <c:idx val="0"/>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6283-400D-9C0E-4704FB574162}"/>
                </c:ext>
              </c:extLst>
            </c:dLbl>
            <c:dLbl>
              <c:idx val="1"/>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6283-400D-9C0E-4704FB574162}"/>
                </c:ext>
              </c:extLst>
            </c:dLbl>
            <c:dLbl>
              <c:idx val="2"/>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283-400D-9C0E-4704FB574162}"/>
                </c:ext>
              </c:extLst>
            </c:dLbl>
            <c:dLbl>
              <c:idx val="3"/>
              <c:tx>
                <c:rich>
                  <a:bodyPr/>
                  <a:lstStyle/>
                  <a:p>
                    <a:fld id="{02E2EDFC-C0D9-4608-8798-515B6BAABC7C}" type="VALUE">
                      <a:rPr lang="en-US" smtClean="0">
                        <a:solidFill>
                          <a:srgbClr val="6D6E71"/>
                        </a:solidFill>
                      </a:rPr>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6283-400D-9C0E-4704FB574162}"/>
                </c:ext>
              </c:extLst>
            </c:dLbl>
            <c:dLbl>
              <c:idx val="4"/>
              <c:tx>
                <c:rich>
                  <a:bodyPr/>
                  <a:lstStyle/>
                  <a:p>
                    <a:fld id="{02E2EDFC-C0D9-4608-8798-515B6BAABC7C}" type="VALUE">
                      <a:rPr lang="en-US">
                        <a:solidFill>
                          <a:srgbClr val="6D6E71"/>
                        </a:solidFill>
                      </a:rPr>
                      <a:pPr/>
                      <a:t>[VALUE]</a:t>
                    </a:fld>
                    <a:r>
                      <a:rPr lang="en-US">
                        <a:solidFill>
                          <a:srgbClr val="6D6E71"/>
                        </a:solidFill>
                      </a:rPr>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6283-400D-9C0E-4704FB574162}"/>
                </c:ext>
              </c:extLst>
            </c:dLbl>
            <c:dLbl>
              <c:idx val="5"/>
              <c:tx>
                <c:rich>
                  <a:bodyPr/>
                  <a:lstStyle/>
                  <a:p>
                    <a:fld id="{A854D8E5-5652-4D74-808D-98F0B0B77020}" type="CELLRANGE">
                      <a:rPr lang="en-US" baseline="0"/>
                      <a:pPr/>
                      <a:t>[CELLRANGE]</a:t>
                    </a:fld>
                    <a:r>
                      <a:rPr lang="en-US" baseline="0"/>
                      <a:t> </a:t>
                    </a:r>
                    <a:fld id="{09B137B1-4222-4CED-9564-13164E8FF822}" type="VALUE">
                      <a:rPr lang="en-US" baseline="0"/>
                      <a:pPr/>
                      <a:t>[VALUE]</a:t>
                    </a:fld>
                    <a:endParaRPr lang="en-US" baseline="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6283-400D-9C0E-4704FB574162}"/>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Heterosexual/Straight</c:v>
                </c:pt>
                <c:pt idx="1">
                  <c:v>Lesbian</c:v>
                </c:pt>
                <c:pt idx="2">
                  <c:v>Bisexual</c:v>
                </c:pt>
                <c:pt idx="3">
                  <c:v>Gay</c:v>
                </c:pt>
                <c:pt idx="4">
                  <c:v>Other</c:v>
                </c:pt>
                <c:pt idx="5">
                  <c:v>Prefer not to say</c:v>
                </c:pt>
              </c:strCache>
            </c:strRef>
          </c:cat>
          <c:val>
            <c:numRef>
              <c:f>Sheet1!$B$2:$B$7</c:f>
              <c:numCache>
                <c:formatCode>0%</c:formatCode>
                <c:ptCount val="6"/>
                <c:pt idx="0">
                  <c:v>0.98196526470574796</c:v>
                </c:pt>
                <c:pt idx="1">
                  <c:v>7.7955701805542702E-3</c:v>
                </c:pt>
                <c:pt idx="2">
                  <c:v>4.6360617439861898E-3</c:v>
                </c:pt>
                <c:pt idx="3">
                  <c:v>3.1803781112399701E-3</c:v>
                </c:pt>
                <c:pt idx="4">
                  <c:v>6.8173182209936198E-4</c:v>
                </c:pt>
                <c:pt idx="5">
                  <c:v>1.3616911074775799E-3</c:v>
                </c:pt>
              </c:numCache>
            </c:numRef>
          </c:val>
          <c:extLst>
            <c:ext xmlns:c15="http://schemas.microsoft.com/office/drawing/2012/chart" uri="{02D57815-91ED-43cb-92C2-25804820EDAC}">
              <c15:datalabelsRange>
                <c15:f>Sheet1!$H$2:$H$15</c15:f>
                <c15:dlblRangeCache>
                  <c:ptCount val="14"/>
                </c15:dlblRangeCache>
              </c15:datalabelsRange>
            </c:ext>
            <c:ext xmlns:c16="http://schemas.microsoft.com/office/drawing/2014/chart" uri="{C3380CC4-5D6E-409C-BE32-E72D297353CC}">
              <c16:uniqueId val="{00000000-5AB0-4A24-8ACB-4524B98C1568}"/>
            </c:ext>
          </c:extLst>
        </c:ser>
        <c:dLbls>
          <c:dLblPos val="outEnd"/>
          <c:showLegendKey val="0"/>
          <c:showVal val="1"/>
          <c:showCatName val="0"/>
          <c:showSerName val="0"/>
          <c:showPercent val="0"/>
          <c:showBubbleSize val="0"/>
        </c:dLbls>
        <c:gapWidth val="70"/>
        <c:axId val="507369279"/>
        <c:axId val="507377599"/>
      </c:barChart>
      <c:catAx>
        <c:axId val="50736927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507377599"/>
        <c:crosses val="autoZero"/>
        <c:auto val="1"/>
        <c:lblAlgn val="ctr"/>
        <c:lblOffset val="100"/>
        <c:noMultiLvlLbl val="0"/>
      </c:catAx>
      <c:valAx>
        <c:axId val="507377599"/>
        <c:scaling>
          <c:orientation val="minMax"/>
        </c:scaling>
        <c:delete val="1"/>
        <c:axPos val="t"/>
        <c:numFmt formatCode="0%" sourceLinked="1"/>
        <c:majorTickMark val="out"/>
        <c:minorTickMark val="none"/>
        <c:tickLblPos val="nextTo"/>
        <c:crossAx val="507369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42246634286887"/>
          <c:y val="7.1523335163383203E-2"/>
          <c:w val="0.66795275254754527"/>
          <c:h val="0.80097723311328428"/>
        </c:manualLayout>
      </c:layout>
      <c:doughnutChart>
        <c:varyColors val="1"/>
        <c:ser>
          <c:idx val="0"/>
          <c:order val="0"/>
          <c:tx>
            <c:strRef>
              <c:f>Sheet1!$B$1</c:f>
              <c:strCache>
                <c:ptCount val="1"/>
                <c:pt idx="0">
                  <c:v>Column1</c:v>
                </c:pt>
              </c:strCache>
            </c:strRef>
          </c:tx>
          <c:spPr>
            <a:solidFill>
              <a:schemeClr val="accent3"/>
            </a:solidFill>
            <a:ln>
              <a:solidFill>
                <a:schemeClr val="accent1"/>
              </a:solidFill>
            </a:ln>
          </c:spPr>
          <c:dPt>
            <c:idx val="0"/>
            <c:bubble3D val="0"/>
            <c:spPr>
              <a:pattFill prst="pct90">
                <a:fgClr>
                  <a:schemeClr val="accent3"/>
                </a:fgClr>
                <a:bgClr>
                  <a:schemeClr val="bg1"/>
                </a:bgClr>
              </a:pattFill>
              <a:ln>
                <a:solidFill>
                  <a:schemeClr val="accent1"/>
                </a:solidFill>
              </a:ln>
              <a:effectLst/>
            </c:spPr>
            <c:extLst>
              <c:ext xmlns:c16="http://schemas.microsoft.com/office/drawing/2014/chart" uri="{C3380CC4-5D6E-409C-BE32-E72D297353CC}">
                <c16:uniqueId val="{00000001-EAE1-4D20-9017-654771658E9D}"/>
              </c:ext>
            </c:extLst>
          </c:dPt>
          <c:dPt>
            <c:idx val="1"/>
            <c:bubble3D val="0"/>
            <c:spPr>
              <a:solidFill>
                <a:schemeClr val="accent2"/>
              </a:solidFill>
              <a:ln>
                <a:solidFill>
                  <a:schemeClr val="accent1"/>
                </a:solidFill>
              </a:ln>
              <a:effectLst/>
            </c:spPr>
            <c:extLst>
              <c:ext xmlns:c16="http://schemas.microsoft.com/office/drawing/2014/chart" uri="{C3380CC4-5D6E-409C-BE32-E72D297353CC}">
                <c16:uniqueId val="{00000003-EAE1-4D20-9017-654771658E9D}"/>
              </c:ext>
            </c:extLst>
          </c:dPt>
          <c:dPt>
            <c:idx val="2"/>
            <c:bubble3D val="0"/>
            <c:spPr>
              <a:pattFill prst="pct90">
                <a:fgClr>
                  <a:schemeClr val="accent2"/>
                </a:fgClr>
                <a:bgClr>
                  <a:schemeClr val="bg1"/>
                </a:bgClr>
              </a:pattFill>
              <a:ln>
                <a:solidFill>
                  <a:schemeClr val="accent1"/>
                </a:solidFill>
              </a:ln>
              <a:effectLst/>
            </c:spPr>
            <c:extLst>
              <c:ext xmlns:c16="http://schemas.microsoft.com/office/drawing/2014/chart" uri="{C3380CC4-5D6E-409C-BE32-E72D297353CC}">
                <c16:uniqueId val="{00000005-EAE1-4D20-9017-654771658E9D}"/>
              </c:ext>
            </c:extLst>
          </c:dPt>
          <c:dLbls>
            <c:dLbl>
              <c:idx val="0"/>
              <c:spPr>
                <a:solidFill>
                  <a:schemeClr val="accent3"/>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EAE1-4D20-9017-654771658E9D}"/>
                </c:ext>
              </c:extLst>
            </c:dLbl>
            <c:dLbl>
              <c:idx val="2"/>
              <c:delete val="1"/>
              <c:extLst>
                <c:ext xmlns:c15="http://schemas.microsoft.com/office/drawing/2012/chart" uri="{CE6537A1-D6FC-4f65-9D91-7224C49458BB}"/>
                <c:ext xmlns:c16="http://schemas.microsoft.com/office/drawing/2014/chart" uri="{C3380CC4-5D6E-409C-BE32-E72D297353CC}">
                  <c16:uniqueId val="{00000005-EAE1-4D20-9017-654771658E9D}"/>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Prefer not to say</c:v>
                </c:pt>
              </c:strCache>
            </c:strRef>
          </c:cat>
          <c:val>
            <c:numRef>
              <c:f>Sheet1!$B$2:$B$4</c:f>
              <c:numCache>
                <c:formatCode>0%</c:formatCode>
                <c:ptCount val="3"/>
                <c:pt idx="0">
                  <c:v>0.56000000000000005</c:v>
                </c:pt>
                <c:pt idx="1">
                  <c:v>0.44</c:v>
                </c:pt>
                <c:pt idx="2">
                  <c:v>0</c:v>
                </c:pt>
              </c:numCache>
            </c:numRef>
          </c:val>
          <c:extLst>
            <c:ext xmlns:c16="http://schemas.microsoft.com/office/drawing/2014/chart" uri="{C3380CC4-5D6E-409C-BE32-E72D297353CC}">
              <c16:uniqueId val="{00000008-EAE1-4D20-9017-654771658E9D}"/>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42246634286887"/>
          <c:y val="7.1523335163383203E-2"/>
          <c:w val="0.66795275254754527"/>
          <c:h val="0.80097723311328428"/>
        </c:manualLayout>
      </c:layout>
      <c:doughnutChart>
        <c:varyColors val="1"/>
        <c:ser>
          <c:idx val="0"/>
          <c:order val="0"/>
          <c:tx>
            <c:strRef>
              <c:f>Sheet1!$B$1</c:f>
              <c:strCache>
                <c:ptCount val="1"/>
                <c:pt idx="0">
                  <c:v>Column1</c:v>
                </c:pt>
              </c:strCache>
            </c:strRef>
          </c:tx>
          <c:spPr>
            <a:solidFill>
              <a:schemeClr val="accent3"/>
            </a:solidFill>
            <a:ln>
              <a:solidFill>
                <a:schemeClr val="accent1"/>
              </a:solidFill>
            </a:ln>
          </c:spPr>
          <c:dPt>
            <c:idx val="0"/>
            <c:bubble3D val="0"/>
            <c:spPr>
              <a:pattFill prst="pct90">
                <a:fgClr>
                  <a:schemeClr val="accent3"/>
                </a:fgClr>
                <a:bgClr>
                  <a:schemeClr val="bg1"/>
                </a:bgClr>
              </a:pattFill>
              <a:ln>
                <a:solidFill>
                  <a:schemeClr val="accent1"/>
                </a:solidFill>
              </a:ln>
              <a:effectLst/>
            </c:spPr>
            <c:extLst>
              <c:ext xmlns:c16="http://schemas.microsoft.com/office/drawing/2014/chart" uri="{C3380CC4-5D6E-409C-BE32-E72D297353CC}">
                <c16:uniqueId val="{00000001-EAE1-4D20-9017-654771658E9D}"/>
              </c:ext>
            </c:extLst>
          </c:dPt>
          <c:dPt>
            <c:idx val="1"/>
            <c:bubble3D val="0"/>
            <c:spPr>
              <a:solidFill>
                <a:schemeClr val="accent2"/>
              </a:solidFill>
              <a:ln>
                <a:solidFill>
                  <a:schemeClr val="accent1"/>
                </a:solidFill>
              </a:ln>
              <a:effectLst/>
            </c:spPr>
            <c:extLst>
              <c:ext xmlns:c16="http://schemas.microsoft.com/office/drawing/2014/chart" uri="{C3380CC4-5D6E-409C-BE32-E72D297353CC}">
                <c16:uniqueId val="{00000003-EAE1-4D20-9017-654771658E9D}"/>
              </c:ext>
            </c:extLst>
          </c:dPt>
          <c:dPt>
            <c:idx val="2"/>
            <c:bubble3D val="0"/>
            <c:spPr>
              <a:pattFill prst="pct90">
                <a:fgClr>
                  <a:schemeClr val="accent2"/>
                </a:fgClr>
                <a:bgClr>
                  <a:schemeClr val="bg1"/>
                </a:bgClr>
              </a:pattFill>
              <a:ln>
                <a:solidFill>
                  <a:schemeClr val="accent1"/>
                </a:solidFill>
              </a:ln>
              <a:effectLst/>
            </c:spPr>
            <c:extLst>
              <c:ext xmlns:c16="http://schemas.microsoft.com/office/drawing/2014/chart" uri="{C3380CC4-5D6E-409C-BE32-E72D297353CC}">
                <c16:uniqueId val="{00000005-EAE1-4D20-9017-654771658E9D}"/>
              </c:ext>
            </c:extLst>
          </c:dPt>
          <c:dLbls>
            <c:dLbl>
              <c:idx val="0"/>
              <c:spPr>
                <a:solidFill>
                  <a:schemeClr val="accent3"/>
                </a:solid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EAE1-4D20-9017-654771658E9D}"/>
                </c:ext>
              </c:extLst>
            </c:dLbl>
            <c:dLbl>
              <c:idx val="2"/>
              <c:delete val="1"/>
              <c:extLst>
                <c:ext xmlns:c15="http://schemas.microsoft.com/office/drawing/2012/chart" uri="{CE6537A1-D6FC-4f65-9D91-7224C49458BB}"/>
                <c:ext xmlns:c16="http://schemas.microsoft.com/office/drawing/2014/chart" uri="{C3380CC4-5D6E-409C-BE32-E72D297353CC}">
                  <c16:uniqueId val="{00000005-EAE1-4D20-9017-654771658E9D}"/>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Prefer not to say</c:v>
                </c:pt>
              </c:strCache>
            </c:strRef>
          </c:cat>
          <c:val>
            <c:numRef>
              <c:f>Sheet1!$B$2:$B$4</c:f>
              <c:numCache>
                <c:formatCode>0%</c:formatCode>
                <c:ptCount val="3"/>
                <c:pt idx="0">
                  <c:v>0.04</c:v>
                </c:pt>
                <c:pt idx="1">
                  <c:v>0.96</c:v>
                </c:pt>
                <c:pt idx="2">
                  <c:v>0</c:v>
                </c:pt>
              </c:numCache>
            </c:numRef>
          </c:val>
          <c:extLst>
            <c:ext xmlns:c16="http://schemas.microsoft.com/office/drawing/2014/chart" uri="{C3380CC4-5D6E-409C-BE32-E72D297353CC}">
              <c16:uniqueId val="{00000008-EAE1-4D20-9017-654771658E9D}"/>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86328255042866"/>
          <c:y val="0"/>
          <c:w val="0.99924597618754274"/>
          <c:h val="1"/>
        </c:manualLayout>
      </c:layout>
      <c:barChart>
        <c:barDir val="bar"/>
        <c:grouping val="clustered"/>
        <c:varyColors val="0"/>
        <c:ser>
          <c:idx val="0"/>
          <c:order val="0"/>
          <c:tx>
            <c:strRef>
              <c:f>Sheet1!$B$1</c:f>
              <c:strCache>
                <c:ptCount val="1"/>
                <c:pt idx="0">
                  <c:v>Unweighted</c:v>
                </c:pt>
              </c:strCache>
            </c:strRef>
          </c:tx>
          <c:spPr>
            <a:solidFill>
              <a:schemeClr val="accent3"/>
            </a:solidFill>
            <a:ln>
              <a:solidFill>
                <a:schemeClr val="accent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1133-4DC1-BA1A-D51FE2A9189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1133-4DC1-BA1A-D51FE2A9189D}"/>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1133-4DC1-BA1A-D51FE2A9189D}"/>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1133-4DC1-BA1A-D51FE2A9189D}"/>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1133-4DC1-BA1A-D51FE2A9189D}"/>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1133-4DC1-BA1A-D51FE2A9189D}"/>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6-1133-4DC1-BA1A-D51FE2A9189D}"/>
                </c:ext>
              </c:extLst>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1133-4DC1-BA1A-D51FE2A9189D}"/>
                </c:ext>
              </c:extLst>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8-1133-4DC1-BA1A-D51FE2A9189D}"/>
                </c:ext>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1133-4DC1-BA1A-D51FE2A9189D}"/>
                </c:ext>
              </c:extLst>
            </c:dLbl>
            <c:dLbl>
              <c:idx val="1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A-1133-4DC1-BA1A-D51FE2A9189D}"/>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Alperton</c:v>
                </c:pt>
                <c:pt idx="1">
                  <c:v>Barnhill</c:v>
                </c:pt>
                <c:pt idx="2">
                  <c:v>Brondesbury Park</c:v>
                </c:pt>
                <c:pt idx="3">
                  <c:v>Cricklewood &amp; Mapesbury</c:v>
                </c:pt>
                <c:pt idx="4">
                  <c:v>Dollis Hill</c:v>
                </c:pt>
                <c:pt idx="5">
                  <c:v>Harlesden &amp; Kensal Green</c:v>
                </c:pt>
                <c:pt idx="6">
                  <c:v>Kenton</c:v>
                </c:pt>
                <c:pt idx="7">
                  <c:v>Kilburn</c:v>
                </c:pt>
                <c:pt idx="8">
                  <c:v>Kingsbury</c:v>
                </c:pt>
                <c:pt idx="9">
                  <c:v>Northwick Park</c:v>
                </c:pt>
                <c:pt idx="10">
                  <c:v>Preston</c:v>
                </c:pt>
              </c:strCache>
            </c:strRef>
          </c:cat>
          <c:val>
            <c:numRef>
              <c:f>Sheet1!$B$2:$B$12</c:f>
              <c:numCache>
                <c:formatCode>0%</c:formatCode>
                <c:ptCount val="11"/>
                <c:pt idx="0">
                  <c:v>4.7122791119166299E-2</c:v>
                </c:pt>
                <c:pt idx="1">
                  <c:v>4.3497961033076599E-2</c:v>
                </c:pt>
                <c:pt idx="2">
                  <c:v>4.3951064793837799E-2</c:v>
                </c:pt>
                <c:pt idx="3">
                  <c:v>4.3497961033076599E-2</c:v>
                </c:pt>
                <c:pt idx="4">
                  <c:v>5.7091073855912999E-2</c:v>
                </c:pt>
                <c:pt idx="5">
                  <c:v>4.6669687358405099E-2</c:v>
                </c:pt>
                <c:pt idx="6">
                  <c:v>5.5731762573629398E-2</c:v>
                </c:pt>
                <c:pt idx="7">
                  <c:v>3.9420027186225601E-2</c:v>
                </c:pt>
                <c:pt idx="8">
                  <c:v>3.7154508382419599E-2</c:v>
                </c:pt>
                <c:pt idx="9">
                  <c:v>4.16855459900317E-2</c:v>
                </c:pt>
                <c:pt idx="10">
                  <c:v>4.3497961033076599E-2</c:v>
                </c:pt>
              </c:numCache>
            </c:numRef>
          </c:val>
          <c:extLst>
            <c:ext xmlns:c16="http://schemas.microsoft.com/office/drawing/2014/chart" uri="{C3380CC4-5D6E-409C-BE32-E72D297353CC}">
              <c16:uniqueId val="{00000000-5B99-4D39-939E-9B0BA74CBDBF}"/>
            </c:ext>
          </c:extLst>
        </c:ser>
        <c:ser>
          <c:idx val="1"/>
          <c:order val="1"/>
          <c:tx>
            <c:strRef>
              <c:f>Sheet1!$C$1</c:f>
              <c:strCache>
                <c:ptCount val="1"/>
                <c:pt idx="0">
                  <c:v>Weighted</c:v>
                </c:pt>
              </c:strCache>
            </c:strRef>
          </c:tx>
          <c:spPr>
            <a:solidFill>
              <a:schemeClr val="accent3">
                <a:lumMod val="40000"/>
                <a:lumOff val="60000"/>
              </a:schemeClr>
            </a:solidFill>
            <a:ln>
              <a:solidFill>
                <a:schemeClr val="accent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0-1133-4DC1-BA1A-D51FE2A9189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1133-4DC1-BA1A-D51FE2A9189D}"/>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2-1133-4DC1-BA1A-D51FE2A9189D}"/>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1133-4DC1-BA1A-D51FE2A9189D}"/>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4-1133-4DC1-BA1A-D51FE2A9189D}"/>
                </c:ext>
              </c:extLst>
            </c:dLbl>
            <c:dLbl>
              <c:idx val="5"/>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5-1133-4DC1-BA1A-D51FE2A9189D}"/>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6-1133-4DC1-BA1A-D51FE2A9189D}"/>
                </c:ext>
              </c:extLst>
            </c:dLbl>
            <c:dLbl>
              <c:idx val="7"/>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7-1133-4DC1-BA1A-D51FE2A9189D}"/>
                </c:ext>
              </c:extLst>
            </c:dLbl>
            <c:dLbl>
              <c:idx val="8"/>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8-1133-4DC1-BA1A-D51FE2A9189D}"/>
                </c:ext>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9-1133-4DC1-BA1A-D51FE2A9189D}"/>
                </c:ext>
              </c:extLst>
            </c:dLbl>
            <c:dLbl>
              <c:idx val="1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A-1133-4DC1-BA1A-D51FE2A9189D}"/>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Alperton</c:v>
                </c:pt>
                <c:pt idx="1">
                  <c:v>Barnhill</c:v>
                </c:pt>
                <c:pt idx="2">
                  <c:v>Brondesbury Park</c:v>
                </c:pt>
                <c:pt idx="3">
                  <c:v>Cricklewood &amp; Mapesbury</c:v>
                </c:pt>
                <c:pt idx="4">
                  <c:v>Dollis Hill</c:v>
                </c:pt>
                <c:pt idx="5">
                  <c:v>Harlesden &amp; Kensal Green</c:v>
                </c:pt>
                <c:pt idx="6">
                  <c:v>Kenton</c:v>
                </c:pt>
                <c:pt idx="7">
                  <c:v>Kilburn</c:v>
                </c:pt>
                <c:pt idx="8">
                  <c:v>Kingsbury</c:v>
                </c:pt>
                <c:pt idx="9">
                  <c:v>Northwick Park</c:v>
                </c:pt>
                <c:pt idx="10">
                  <c:v>Preston</c:v>
                </c:pt>
              </c:strCache>
            </c:strRef>
          </c:cat>
          <c:val>
            <c:numRef>
              <c:f>Sheet1!$C$2:$C$12</c:f>
              <c:numCache>
                <c:formatCode>0%</c:formatCode>
                <c:ptCount val="11"/>
                <c:pt idx="0">
                  <c:v>4.4940898817976048E-2</c:v>
                </c:pt>
                <c:pt idx="1">
                  <c:v>3.1550631012620019E-2</c:v>
                </c:pt>
                <c:pt idx="2">
                  <c:v>3.865077301546007E-2</c:v>
                </c:pt>
                <c:pt idx="3">
                  <c:v>4.0960819216384045E-2</c:v>
                </c:pt>
                <c:pt idx="4">
                  <c:v>6.078121562431206E-2</c:v>
                </c:pt>
                <c:pt idx="5">
                  <c:v>5.6231124622492086E-2</c:v>
                </c:pt>
                <c:pt idx="6">
                  <c:v>5.131102622052415E-2</c:v>
                </c:pt>
                <c:pt idx="7">
                  <c:v>4.7840956819136096E-2</c:v>
                </c:pt>
                <c:pt idx="8">
                  <c:v>3.2460649212984041E-2</c:v>
                </c:pt>
                <c:pt idx="9">
                  <c:v>3.6900738014760064E-2</c:v>
                </c:pt>
                <c:pt idx="10">
                  <c:v>3.556071121422405E-2</c:v>
                </c:pt>
              </c:numCache>
            </c:numRef>
          </c:val>
          <c:extLst>
            <c:ext xmlns:c16="http://schemas.microsoft.com/office/drawing/2014/chart" uri="{C3380CC4-5D6E-409C-BE32-E72D297353CC}">
              <c16:uniqueId val="{00000000-C4FE-4E59-A3E1-72B96FA1AE6D}"/>
            </c:ext>
          </c:extLst>
        </c:ser>
        <c:dLbls>
          <c:dLblPos val="outEnd"/>
          <c:showLegendKey val="0"/>
          <c:showVal val="1"/>
          <c:showCatName val="0"/>
          <c:showSerName val="0"/>
          <c:showPercent val="0"/>
          <c:showBubbleSize val="0"/>
        </c:dLbls>
        <c:gapWidth val="80"/>
        <c:axId val="858656064"/>
        <c:axId val="858652784"/>
      </c:barChart>
      <c:catAx>
        <c:axId val="858656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en-US"/>
          </a:p>
        </c:txPr>
        <c:crossAx val="858652784"/>
        <c:crosses val="autoZero"/>
        <c:auto val="1"/>
        <c:lblAlgn val="ctr"/>
        <c:lblOffset val="100"/>
        <c:noMultiLvlLbl val="0"/>
      </c:catAx>
      <c:valAx>
        <c:axId val="858652784"/>
        <c:scaling>
          <c:orientation val="minMax"/>
          <c:max val="8.0000000000000016E-2"/>
          <c:min val="0"/>
        </c:scaling>
        <c:delete val="1"/>
        <c:axPos val="t"/>
        <c:numFmt formatCode="0%" sourceLinked="1"/>
        <c:majorTickMark val="out"/>
        <c:minorTickMark val="none"/>
        <c:tickLblPos val="nextTo"/>
        <c:crossAx val="858656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562023274828913E-3"/>
          <c:y val="0"/>
          <c:w val="0.99924597618754274"/>
          <c:h val="1"/>
        </c:manualLayout>
      </c:layout>
      <c:barChart>
        <c:barDir val="bar"/>
        <c:grouping val="clustered"/>
        <c:varyColors val="0"/>
        <c:ser>
          <c:idx val="0"/>
          <c:order val="0"/>
          <c:tx>
            <c:strRef>
              <c:f>Sheet1!$B$1</c:f>
              <c:strCache>
                <c:ptCount val="1"/>
                <c:pt idx="0">
                  <c:v>Unweighted</c:v>
                </c:pt>
              </c:strCache>
            </c:strRef>
          </c:tx>
          <c:spPr>
            <a:solidFill>
              <a:schemeClr val="accent3"/>
            </a:solidFill>
            <a:ln>
              <a:solidFill>
                <a:schemeClr val="accent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0-1133-4DC1-BA1A-D51FE2A9189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1133-4DC1-BA1A-D51FE2A9189D}"/>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1133-4DC1-BA1A-D51FE2A9189D}"/>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1133-4DC1-BA1A-D51FE2A9189D}"/>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1133-4DC1-BA1A-D51FE2A9189D}"/>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Queens Park</c:v>
                </c:pt>
                <c:pt idx="1">
                  <c:v>Queensbury</c:v>
                </c:pt>
                <c:pt idx="2">
                  <c:v>Roundwood</c:v>
                </c:pt>
                <c:pt idx="3">
                  <c:v>Stonebridge</c:v>
                </c:pt>
                <c:pt idx="4">
                  <c:v>Sudbury</c:v>
                </c:pt>
                <c:pt idx="5">
                  <c:v>Tokyngton</c:v>
                </c:pt>
                <c:pt idx="6">
                  <c:v>Welsh Harp</c:v>
                </c:pt>
                <c:pt idx="7">
                  <c:v>Wembley Central</c:v>
                </c:pt>
                <c:pt idx="8">
                  <c:v>Wembley Hill</c:v>
                </c:pt>
                <c:pt idx="9">
                  <c:v>Wembley Park</c:v>
                </c:pt>
                <c:pt idx="10">
                  <c:v>Willesden Green</c:v>
                </c:pt>
              </c:strCache>
            </c:strRef>
          </c:cat>
          <c:val>
            <c:numRef>
              <c:f>Sheet1!$B$2:$B$12</c:f>
              <c:numCache>
                <c:formatCode>0%</c:formatCode>
                <c:ptCount val="11"/>
                <c:pt idx="0">
                  <c:v>4.4404168554598999E-2</c:v>
                </c:pt>
                <c:pt idx="1">
                  <c:v>4.7122791119166299E-2</c:v>
                </c:pt>
                <c:pt idx="2">
                  <c:v>4.3044857272315398E-2</c:v>
                </c:pt>
                <c:pt idx="3">
                  <c:v>4.7122791119166299E-2</c:v>
                </c:pt>
                <c:pt idx="4">
                  <c:v>4.3497961033076599E-2</c:v>
                </c:pt>
                <c:pt idx="5">
                  <c:v>4.0779338468509299E-2</c:v>
                </c:pt>
                <c:pt idx="6">
                  <c:v>4.7122791119166299E-2</c:v>
                </c:pt>
                <c:pt idx="7">
                  <c:v>5.0294517444494799E-2</c:v>
                </c:pt>
                <c:pt idx="8">
                  <c:v>4.6669687358405099E-2</c:v>
                </c:pt>
                <c:pt idx="9">
                  <c:v>4.3044857272315398E-2</c:v>
                </c:pt>
                <c:pt idx="10">
                  <c:v>4.7575894879927499E-2</c:v>
                </c:pt>
              </c:numCache>
            </c:numRef>
          </c:val>
          <c:extLst>
            <c:ext xmlns:c16="http://schemas.microsoft.com/office/drawing/2014/chart" uri="{C3380CC4-5D6E-409C-BE32-E72D297353CC}">
              <c16:uniqueId val="{00000000-5B99-4D39-939E-9B0BA74CBDBF}"/>
            </c:ext>
          </c:extLst>
        </c:ser>
        <c:ser>
          <c:idx val="1"/>
          <c:order val="1"/>
          <c:tx>
            <c:strRef>
              <c:f>Sheet1!$C$1</c:f>
              <c:strCache>
                <c:ptCount val="1"/>
                <c:pt idx="0">
                  <c:v>Weighted</c:v>
                </c:pt>
              </c:strCache>
            </c:strRef>
          </c:tx>
          <c:spPr>
            <a:solidFill>
              <a:schemeClr val="accent3">
                <a:lumMod val="40000"/>
                <a:lumOff val="60000"/>
              </a:schemeClr>
            </a:solidFill>
            <a:ln>
              <a:solidFill>
                <a:schemeClr val="accent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0-1133-4DC1-BA1A-D51FE2A9189D}"/>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1-1133-4DC1-BA1A-D51FE2A9189D}"/>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2-1133-4DC1-BA1A-D51FE2A9189D}"/>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3-1133-4DC1-BA1A-D51FE2A9189D}"/>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6D6E7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14-1133-4DC1-BA1A-D51FE2A9189D}"/>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Queens Park</c:v>
                </c:pt>
                <c:pt idx="1">
                  <c:v>Queensbury</c:v>
                </c:pt>
                <c:pt idx="2">
                  <c:v>Roundwood</c:v>
                </c:pt>
                <c:pt idx="3">
                  <c:v>Stonebridge</c:v>
                </c:pt>
                <c:pt idx="4">
                  <c:v>Sudbury</c:v>
                </c:pt>
                <c:pt idx="5">
                  <c:v>Tokyngton</c:v>
                </c:pt>
                <c:pt idx="6">
                  <c:v>Welsh Harp</c:v>
                </c:pt>
                <c:pt idx="7">
                  <c:v>Wembley Central</c:v>
                </c:pt>
                <c:pt idx="8">
                  <c:v>Wembley Hill</c:v>
                </c:pt>
                <c:pt idx="9">
                  <c:v>Wembley Park</c:v>
                </c:pt>
                <c:pt idx="10">
                  <c:v>Willesden Green</c:v>
                </c:pt>
              </c:strCache>
            </c:strRef>
          </c:cat>
          <c:val>
            <c:numRef>
              <c:f>Sheet1!$C$2:$C$12</c:f>
              <c:numCache>
                <c:formatCode>0%</c:formatCode>
                <c:ptCount val="11"/>
                <c:pt idx="0">
                  <c:v>4.664093281865607E-2</c:v>
                </c:pt>
                <c:pt idx="1">
                  <c:v>5.029100582011601E-2</c:v>
                </c:pt>
                <c:pt idx="2">
                  <c:v>4.5900918018360042E-2</c:v>
                </c:pt>
                <c:pt idx="3">
                  <c:v>5.9181183623672071E-2</c:v>
                </c:pt>
                <c:pt idx="4">
                  <c:v>4.0770815416308011E-2</c:v>
                </c:pt>
                <c:pt idx="5">
                  <c:v>3.1500630012600055E-2</c:v>
                </c:pt>
                <c:pt idx="6">
                  <c:v>5.0521010420208047E-2</c:v>
                </c:pt>
                <c:pt idx="7">
                  <c:v>5.2701054021080024E-2</c:v>
                </c:pt>
                <c:pt idx="8">
                  <c:v>4.6010920218404035E-2</c:v>
                </c:pt>
                <c:pt idx="9">
                  <c:v>4.5080901618032063E-2</c:v>
                </c:pt>
                <c:pt idx="10">
                  <c:v>5.421108422168406E-2</c:v>
                </c:pt>
              </c:numCache>
            </c:numRef>
          </c:val>
          <c:extLst>
            <c:ext xmlns:c16="http://schemas.microsoft.com/office/drawing/2014/chart" uri="{C3380CC4-5D6E-409C-BE32-E72D297353CC}">
              <c16:uniqueId val="{00000000-C4FE-4E59-A3E1-72B96FA1AE6D}"/>
            </c:ext>
          </c:extLst>
        </c:ser>
        <c:dLbls>
          <c:dLblPos val="outEnd"/>
          <c:showLegendKey val="0"/>
          <c:showVal val="1"/>
          <c:showCatName val="0"/>
          <c:showSerName val="0"/>
          <c:showPercent val="0"/>
          <c:showBubbleSize val="0"/>
        </c:dLbls>
        <c:gapWidth val="80"/>
        <c:axId val="858656064"/>
        <c:axId val="858652784"/>
      </c:barChart>
      <c:catAx>
        <c:axId val="858656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1"/>
                </a:solidFill>
                <a:latin typeface="+mn-lt"/>
                <a:ea typeface="+mn-ea"/>
                <a:cs typeface="+mn-cs"/>
              </a:defRPr>
            </a:pPr>
            <a:endParaRPr lang="en-US"/>
          </a:p>
        </c:txPr>
        <c:crossAx val="858652784"/>
        <c:crosses val="autoZero"/>
        <c:auto val="1"/>
        <c:lblAlgn val="ctr"/>
        <c:lblOffset val="100"/>
        <c:noMultiLvlLbl val="0"/>
      </c:catAx>
      <c:valAx>
        <c:axId val="858652784"/>
        <c:scaling>
          <c:orientation val="minMax"/>
          <c:max val="8.0000000000000016E-2"/>
          <c:min val="0"/>
        </c:scaling>
        <c:delete val="1"/>
        <c:axPos val="t"/>
        <c:numFmt formatCode="0%" sourceLinked="1"/>
        <c:majorTickMark val="out"/>
        <c:minorTickMark val="none"/>
        <c:tickLblPos val="nextTo"/>
        <c:crossAx val="858656064"/>
        <c:crosses val="autoZero"/>
        <c:crossBetween val="between"/>
      </c:valAx>
      <c:spPr>
        <a:noFill/>
        <a:ln>
          <a:noFill/>
        </a:ln>
        <a:effectLst/>
      </c:spPr>
    </c:plotArea>
    <c:legend>
      <c:legendPos val="r"/>
      <c:layout>
        <c:manualLayout>
          <c:xMode val="edge"/>
          <c:yMode val="edge"/>
          <c:x val="0.76586620958651552"/>
          <c:y val="1.7631845012769736E-3"/>
          <c:w val="0.23413379041348448"/>
          <c:h val="0.1012288524996071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solidFill>
            <a:schemeClr val="bg2">
              <a:lumMod val="10000"/>
            </a:schemeClr>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8AB14E-926B-AD4F-99F3-110F3A44E5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F120482-6C49-DE47-B26D-F42D8D0D08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AFC126-634C-474E-BC67-60D3DC2D564F}" type="datetime1">
              <a:rPr lang="en-GB" smtClean="0"/>
              <a:t>07/10/2026</a:t>
            </a:fld>
            <a:endParaRPr lang="en-GB"/>
          </a:p>
        </p:txBody>
      </p:sp>
      <p:sp>
        <p:nvSpPr>
          <p:cNvPr id="4" name="Footer Placeholder 3">
            <a:extLst>
              <a:ext uri="{FF2B5EF4-FFF2-40B4-BE49-F238E27FC236}">
                <a16:creationId xmlns:a16="http://schemas.microsoft.com/office/drawing/2014/main" id="{1D3FF62A-B122-6041-BAF7-D2792F301D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BBDE1A2-AE7C-7B4B-B2DA-CC696F8F81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9ECFDA-4C90-9B42-9B18-603FE95975A4}" type="slidenum">
              <a:rPr lang="en-GB" smtClean="0"/>
              <a:t>‹#›</a:t>
            </a:fld>
            <a:endParaRPr lang="en-GB"/>
          </a:p>
        </p:txBody>
      </p:sp>
    </p:spTree>
    <p:extLst>
      <p:ext uri="{BB962C8B-B14F-4D97-AF65-F5344CB8AC3E}">
        <p14:creationId xmlns:p14="http://schemas.microsoft.com/office/powerpoint/2010/main" val="56182801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8C5CF-01D7-604D-B71E-A216C7CD8E0C}" type="datetime1">
              <a:rPr lang="en-GB" smtClean="0"/>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C615F1-F8CC-B64A-B38B-BCEA2CE3F24C}" type="slidenum">
              <a:rPr lang="en-GB" smtClean="0"/>
              <a:t>‹#›</a:t>
            </a:fld>
            <a:endParaRPr lang="en-GB"/>
          </a:p>
        </p:txBody>
      </p:sp>
    </p:spTree>
    <p:extLst>
      <p:ext uri="{BB962C8B-B14F-4D97-AF65-F5344CB8AC3E}">
        <p14:creationId xmlns:p14="http://schemas.microsoft.com/office/powerpoint/2010/main" val="328192697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fld id="{46DC70BA-8561-A34A-B410-5DCCB4EEA468}" type="datetime1">
              <a:rPr lang="en-GB" smtClean="0"/>
              <a:t>07/10/2026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1</a:t>
            </a:fld>
            <a:endParaRPr lang="en-GB"/>
          </a:p>
        </p:txBody>
      </p:sp>
    </p:spTree>
    <p:extLst>
      <p:ext uri="{BB962C8B-B14F-4D97-AF65-F5344CB8AC3E}">
        <p14:creationId xmlns:p14="http://schemas.microsoft.com/office/powerpoint/2010/main" val="1372823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fld id="{0F88C5CF-01D7-604D-B71E-A216C7CD8E0C}" type="datetime1">
              <a:rPr lang="en-GB" smtClean="0"/>
              <a:t>07/10/2026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2</a:t>
            </a:fld>
            <a:endParaRPr lang="en-GB"/>
          </a:p>
        </p:txBody>
      </p:sp>
    </p:spTree>
    <p:extLst>
      <p:ext uri="{BB962C8B-B14F-4D97-AF65-F5344CB8AC3E}">
        <p14:creationId xmlns:p14="http://schemas.microsoft.com/office/powerpoint/2010/main" val="3751272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a:p>
            <a:r>
              <a:rPr lang="en-GB" dirty="0"/>
              <a:t>Door-to-door sampling points were selected by stratifying Census Output Areas (OAs) within each ward by the 2025 Index of Multiple deprivation. </a:t>
            </a:r>
          </a:p>
          <a:p>
            <a:endParaRPr lang="en-GB" dirty="0"/>
          </a:p>
        </p:txBody>
      </p:sp>
      <p:sp>
        <p:nvSpPr>
          <p:cNvPr id="4" name="Date Placeholder 3"/>
          <p:cNvSpPr>
            <a:spLocks noGrp="1"/>
          </p:cNvSpPr>
          <p:nvPr>
            <p:ph type="dt" idx="1"/>
          </p:nvPr>
        </p:nvSpPr>
        <p:spPr/>
        <p:txBody>
          <a:bodyPr/>
          <a:lstStyle/>
          <a:p>
            <a:fld id="{E91FE0E4-C2EE-C647-A61C-8BB153227472}" type="datetime1">
              <a:rPr lang="en-GB" smtClean="0"/>
              <a:t>07/10/2026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4</a:t>
            </a:fld>
            <a:endParaRPr lang="en-GB"/>
          </a:p>
        </p:txBody>
      </p:sp>
    </p:spTree>
    <p:extLst>
      <p:ext uri="{BB962C8B-B14F-4D97-AF65-F5344CB8AC3E}">
        <p14:creationId xmlns:p14="http://schemas.microsoft.com/office/powerpoint/2010/main" val="2667860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488BA4-7987-6147-BCB9-C3C71DC46632}"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240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E91217-C0AC-D545-8296-746E23F98B16}"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569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91965-A655-CD87-BFC7-765D9CD6A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C3C97-AE9B-4EA6-8EB9-8DA9631AF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CB0BAC-764F-1BDD-5711-06C7CF40F669}"/>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17CB1090-F289-4FC9-6D5B-BC58531D2BC8}"/>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7B9472-7A8C-E447-BA05-005246AC86BD}"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25A99845-4386-3E2E-3F9F-81A8B03DA5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32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822A72-ECF4-B144-A944-2025D2B329A1}"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7518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F21E6-BE01-BA86-9BB5-1A07690D29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52B15-C10C-E25D-2DE6-20057EEDE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A1271-4C73-7ACE-3658-6FF9E572900C}"/>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938A3770-593C-D2BF-A9B3-9C9FD444B79A}"/>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E9B90F-3A8F-FD4F-8343-39C1B172873F}"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89614F7A-FDBB-6657-8A6D-E152A9E72C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342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0ECD4-3254-3C01-ED67-042ED97B21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92AAF-11B4-4756-FF5A-5D6D61D485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E167B-BC85-3663-DF88-EC94E28934EC}"/>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ADA3E6A2-AF63-5965-EF9A-D5251C09F8A1}"/>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D091A8-3F5D-A04D-887E-5429CD4C4717}"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082692A1-323C-CDB7-C4D8-E095D86C67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972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1D1EC-6786-897B-3F49-040470BF37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053D5-332B-C987-9191-0A32B90917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28AEAE-EC94-A6F9-1FFE-21BF40D4C756}"/>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34CC9633-0DF8-DE24-6A91-534C4C7754F9}"/>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E254A2-0696-EB4A-9E1D-45B679DA910D}"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D9BB4DF1-CD2C-2A0A-A29A-71D68FB53A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4345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B5B82-8A9F-8CEB-F170-4336915F6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0AE072-C6DB-C72E-5964-288304159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D3093-7E27-2424-1ACB-F66394ED00B8}"/>
              </a:ext>
            </a:extLst>
          </p:cNvPr>
          <p:cNvSpPr>
            <a:spLocks noGrp="1"/>
          </p:cNvSpPr>
          <p:nvPr>
            <p:ph type="body" idx="1"/>
          </p:nvPr>
        </p:nvSpPr>
        <p:spPr/>
        <p:txBody>
          <a:bodyPr/>
          <a:lstStyle/>
          <a:p>
            <a:endParaRPr lang="en-GB" dirty="0"/>
          </a:p>
        </p:txBody>
      </p:sp>
      <p:sp>
        <p:nvSpPr>
          <p:cNvPr id="4" name="Date Placeholder 3">
            <a:extLst>
              <a:ext uri="{FF2B5EF4-FFF2-40B4-BE49-F238E27FC236}">
                <a16:creationId xmlns:a16="http://schemas.microsoft.com/office/drawing/2014/main" id="{09C4383A-CC4E-22D3-BAC8-673E5CDF6FCF}"/>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F37C12-1CEC-E540-9CC2-2E710CB9984A}"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D8519CDF-E1AD-DD09-D178-B615D81401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5181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449BDD-33B2-1747-9C89-3CF47EA77286}"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2229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B324F-A20B-89AE-B4F3-FBC93BED20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34E3D7-A5C4-FA19-7E06-86E7E38B6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7B1BE-56E0-0704-6803-EB14A4420BC5}"/>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7306629B-CE9F-6E97-895D-59E6C13D5490}"/>
              </a:ext>
            </a:extLst>
          </p:cNvPr>
          <p:cNvSpPr>
            <a:spLocks noGrp="1"/>
          </p:cNvSpPr>
          <p:nvPr>
            <p:ph type="dt" idx="1"/>
          </p:nvPr>
        </p:nvSpPr>
        <p:spPr/>
        <p:txBody>
          <a:bodyPr/>
          <a:lstStyle/>
          <a:p>
            <a:fld id="{F2FCAB26-AAE0-FD41-B406-E64BAC13BE03}" type="datetime1">
              <a:rPr lang="en-GB" smtClean="0"/>
              <a:t>07/10/2026</a:t>
            </a:fld>
            <a:endParaRPr lang="en-GB"/>
          </a:p>
        </p:txBody>
      </p:sp>
      <p:sp>
        <p:nvSpPr>
          <p:cNvPr id="5" name="Slide Number Placeholder 4">
            <a:extLst>
              <a:ext uri="{FF2B5EF4-FFF2-40B4-BE49-F238E27FC236}">
                <a16:creationId xmlns:a16="http://schemas.microsoft.com/office/drawing/2014/main" id="{B48274BB-52C1-C422-83AE-AAB41AA26D8B}"/>
              </a:ext>
            </a:extLst>
          </p:cNvPr>
          <p:cNvSpPr>
            <a:spLocks noGrp="1"/>
          </p:cNvSpPr>
          <p:nvPr>
            <p:ph type="sldNum" sz="quarter" idx="5"/>
          </p:nvPr>
        </p:nvSpPr>
        <p:spPr/>
        <p:txBody>
          <a:bodyPr/>
          <a:lstStyle/>
          <a:p>
            <a:fld id="{C5C615F1-F8CC-B64A-B38B-BCEA2CE3F24C}" type="slidenum">
              <a:rPr lang="en-GB" smtClean="0"/>
              <a:t>18</a:t>
            </a:fld>
            <a:endParaRPr lang="en-GB"/>
          </a:p>
        </p:txBody>
      </p:sp>
    </p:spTree>
    <p:extLst>
      <p:ext uri="{BB962C8B-B14F-4D97-AF65-F5344CB8AC3E}">
        <p14:creationId xmlns:p14="http://schemas.microsoft.com/office/powerpoint/2010/main" val="2527778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71DA2-2F42-327A-79E1-7C0AB4EB6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5C42E8-1EC8-FD8E-E6F4-24EA58C8D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715AE-4D24-6B24-57BF-D2AAF7F88FE3}"/>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BDE26327-EBE7-EB98-0005-0E02AD07066E}"/>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C7949-BB2C-D74F-8087-93CF851CDA89}"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6BF7A590-7499-A128-81C8-6E1BCA350F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7881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CC49A-67DA-CE6E-5A5F-2AAA2E642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0C8DD5-3B8F-B63C-9250-88649AEBB5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D6451E-0A7B-1664-EFEF-5B43BB88D2F8}"/>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86CF3CDC-42C5-AEEB-41A6-332FD8647C18}"/>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0F0140-9DDA-D24F-9C0B-986750632B01}"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79112A5E-9710-DBF8-CB54-57902402E8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060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D9C8D-0F2D-D186-3EEB-D9FD5FA946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727C60-FEA5-6019-2634-A577928539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A7DB10-96F8-C8C2-C700-654EB4A27E6F}"/>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6E9CF611-11DD-7BB1-0115-C4ADBEBF805E}"/>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AD8929-D9F2-6E4A-BC2A-24770CC0D437}"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05C8667B-BBB5-EC56-03D3-501D4DB47E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37752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67BF9-1B89-78D3-BFBB-26E00D4289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5C2B1-AB12-0D9D-FA6E-73FB1688D3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AD2825-B749-BA98-7F71-167DA8A1BB4F}"/>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8563404C-1E9C-1A6C-72E9-F35DDE851D29}"/>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E713C1-D655-6B4D-9F04-FF9473CE3579}"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C2B7720-4AAF-9531-67BD-5479F94AD1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7004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CAA74-54CE-6DE7-9907-3EB546F9C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E2F6A-39A2-7794-3F29-88FE8947C5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B337E2-29CD-49BD-80AC-0B6FCD8D9995}"/>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2B54CA82-8797-2FFD-666E-63A8CB9C8C07}"/>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6A34C6-E6B9-E04A-AF3E-12CF00E08B51}"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15B01FE5-FFC7-9715-EEDD-863B8EFBAD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7979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5484F-6B18-FF97-E4DC-C3EE651D2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7C5649-60D9-613D-1BD1-24661689C0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32027-A8F6-DE96-F5A1-ABFBD4CFF96E}"/>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FC5C999B-6C50-3F7A-05B2-E9A0F4156640}"/>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4450EE-98B0-BC40-A4D3-6D266BBE2E35}"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C9A35467-7189-C97B-FCA7-B7E360DB54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61207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FC7F09-CCCB-D741-8125-0501D3009B8A}"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8028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72241-FD01-BA5E-1B27-620E114FE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06A14-12D2-F1EF-5229-76C7B161A5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58F240-A8D8-AEF0-BE7A-94D432CAD02F}"/>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505867DF-5580-BF98-2E8F-0FD3D447683D}"/>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E37FCF-6CD4-FF47-B90F-052EE4962CE4}"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7EBF8B7-5C58-E139-A9FC-790B896BDA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2447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44D341-E668-C040-B0D6-E70B060606D0}"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101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fld id="{0F88C5CF-01D7-604D-B71E-A216C7CD8E0C}" type="datetime1">
              <a:rPr lang="en-GB" smtClean="0"/>
              <a:t>07/10/2026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30</a:t>
            </a:fld>
            <a:endParaRPr lang="en-GB"/>
          </a:p>
        </p:txBody>
      </p:sp>
    </p:spTree>
    <p:extLst>
      <p:ext uri="{BB962C8B-B14F-4D97-AF65-F5344CB8AC3E}">
        <p14:creationId xmlns:p14="http://schemas.microsoft.com/office/powerpoint/2010/main" val="392593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06A62-732C-6DBF-505C-F2DA721C8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2B06D-F788-65B6-B4AF-F69418C118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63D34B-2722-66B1-E525-DB4CDBFE3178}"/>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14838A6E-5532-A483-2A77-BE73AA5DBB5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03D96B-3E96-DF44-8D00-0BF2C64B43A4}"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81F9D3FF-292B-368F-64FC-D173EFE16E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110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D0774-80A9-7D79-5DAF-C807D6CE68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17757F-A402-48A4-BB71-8DA3E6867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3C5B58-35EE-D6C2-AC78-9F52EEB9A56C}"/>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8592F46B-A023-8CDF-AFA0-8D6A267C8D86}"/>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385A41-7048-F54C-B8FD-9C1D1C3F13C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177EECE-C075-2DBF-6737-0D5D95E42D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2732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26884-1702-228C-0D12-A6FBBAEEE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E221EF-7B6B-C045-D36B-29683BB93F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F2741-7826-77C2-9CA4-50C17DA496FB}"/>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B17880D4-C8DE-2B31-AE06-4596ED141855}"/>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EE8FDE-514E-B14B-8D8B-F97324C2FCA2}"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86977197-145F-600F-ABF7-8D57C93D34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85254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FB3AB-5D4E-0852-73F7-4BFAE82B0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C6EBF1-4E39-CC80-370F-D3D10A9C46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59C6C-FC4F-2809-41DE-4EEF9F57A34D}"/>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AEDE0D0C-CFA6-4FCD-EBF6-02A949084626}"/>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C4A67E-4B35-C74B-A7CE-53023DC1BE7A}"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C773727B-9E95-5159-D45A-EBE6C7C46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5385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3D460-5EF6-0BCC-D0AD-653D2C95D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41A59-EE94-EEC9-03F4-968CCD998C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2E7408-80E0-E650-3190-CC969F99D36C}"/>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AA22E27D-990F-E371-0B8B-71C6808F19C8}"/>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CC2906-C90E-1C4E-A3E7-9E71F136417A}"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C33FF569-3F7B-7237-477D-A60D6D154F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6489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4DF5A-35F5-DDE3-8F38-79D05B5FE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A6FFF-A30B-66FB-1CE6-9EAABB4C0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D6205C-AB37-FB49-FE34-1B463215FBA5}"/>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A8906B00-E336-187F-3124-926B282B1E75}"/>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A9D40E-027D-D844-99DE-9DF60E9B52C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15545A3A-5F0D-5443-083E-92B9FDFF43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761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84A8E-ADB8-C613-3EF9-925D2958A0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8C4A47-72E4-2B21-CB8A-A50DF6C5AF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E837E-DCD3-EEE1-0B8E-0132817BEF43}"/>
              </a:ext>
            </a:extLst>
          </p:cNvPr>
          <p:cNvSpPr>
            <a:spLocks noGrp="1"/>
          </p:cNvSpPr>
          <p:nvPr>
            <p:ph type="body" idx="1"/>
          </p:nvPr>
        </p:nvSpPr>
        <p:spPr/>
        <p:txBody>
          <a:bodyPr/>
          <a:lstStyle/>
          <a:p>
            <a:r>
              <a:rPr lang="en-GB"/>
              <a:t>Please note, the base of the 2024 UK survey is “all those who have heard of AI” while the residents survey question is based on all respondents. However, given that only 3% in the national survey had not heard of AI, the impact of this is marginal.</a:t>
            </a:r>
          </a:p>
        </p:txBody>
      </p:sp>
      <p:sp>
        <p:nvSpPr>
          <p:cNvPr id="4" name="Date Placeholder 3">
            <a:extLst>
              <a:ext uri="{FF2B5EF4-FFF2-40B4-BE49-F238E27FC236}">
                <a16:creationId xmlns:a16="http://schemas.microsoft.com/office/drawing/2014/main" id="{0EB59791-E7C6-7A9B-0B5F-875BC72FB540}"/>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023D79-0721-734F-ACAC-3FA93D5C16B7}"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6F0DB1E1-5DDD-C92E-95FA-7BC8D9F469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4575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81DFD-A554-28FF-D46C-4B00CC820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7E639-DB5F-2430-7E49-615C53BD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3C0E4-F93D-41AA-4A3A-C4520D014DAE}"/>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40836BB2-50BC-0B78-9900-E4A6EC6F8413}"/>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DD07F7-1713-4948-BC1D-51E32FCC1D73}"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D45DF44C-FDF2-85B4-FDC4-409F98DBBB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747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91965-A655-CD87-BFC7-765D9CD6A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C3C97-AE9B-4EA6-8EB9-8DA9631AF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CB0BAC-764F-1BDD-5711-06C7CF40F669}"/>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17CB1090-F289-4FC9-6D5B-BC58531D2BC8}"/>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C389BB-47EC-9540-B040-AA41E44CDF17}"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25A99845-4386-3E2E-3F9F-81A8B03DA5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32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ED37F-2871-B6CC-EC70-F14B02708F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8274E-FB6C-D675-1B50-2F3394746C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7D41B-6724-0C76-4D64-B124197E5890}"/>
              </a:ext>
            </a:extLst>
          </p:cNvPr>
          <p:cNvSpPr>
            <a:spLocks noGrp="1"/>
          </p:cNvSpPr>
          <p:nvPr>
            <p:ph type="body" idx="1"/>
          </p:nvPr>
        </p:nvSpPr>
        <p:spPr/>
        <p:txBody>
          <a:bodyPr/>
          <a:lstStyle/>
          <a:p>
            <a:endParaRPr lang="en-GB" dirty="0"/>
          </a:p>
        </p:txBody>
      </p:sp>
      <p:sp>
        <p:nvSpPr>
          <p:cNvPr id="4" name="Date Placeholder 3">
            <a:extLst>
              <a:ext uri="{FF2B5EF4-FFF2-40B4-BE49-F238E27FC236}">
                <a16:creationId xmlns:a16="http://schemas.microsoft.com/office/drawing/2014/main" id="{205FE179-6C43-5441-1C77-F45F4B08B39F}"/>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017240-0C47-C44A-BF77-B952E21675E8}"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2F59D5C-A2FA-922E-0E2D-324124DEFD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1637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EDEF7-AC40-6743-C72B-3AC024CCC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236CA-73CE-24D4-AE26-EA927FC5EF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43DBDB-5046-7A2D-C081-C8AEC5184C1A}"/>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E33289B2-9E91-BA79-BC5A-DEE8760418DE}"/>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C25B3B-8DD4-7746-AEA8-288C4AB5638D}"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CA2F9E89-3DFA-F749-ED11-9A61C9A0C3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17216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EE14D-1629-D714-7AAA-633196B066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C19269-28EA-A087-80BA-E2937BA4D2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2B4950-C10C-F65A-F5AF-15926236989E}"/>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633AB19D-90C7-8513-3358-1EF97E956C28}"/>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C1C743-8786-554A-8FB3-8E1D60492533}"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FB749771-ACC4-BFEC-D582-254CD3D8CA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5514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7B727-AF32-7A2B-349C-BF3DD1D3CC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324FD-C248-59D3-1185-1D6AE638E8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834ECD-288F-101A-B8A6-92318556C270}"/>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72C37F1D-8B98-1511-7234-1B3154796F35}"/>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83325C-7E9E-544E-B0E4-B996E074644D}"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D0EA9607-A590-E404-C579-F924FBE186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48580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375F6-4F27-0CBF-91F7-77B6E079D3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D6DB80-DCA5-AF4C-8BF0-4BD8F2B4CB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1219E-452D-E0FE-707A-FB3F34D37025}"/>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AC56D611-36DE-B4E4-8D6F-05E745EDA4D8}"/>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EDFF41-507C-E84F-AA3E-08D976A46D1F}"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8D4AC2A3-D62F-07AD-9997-8A702CD39FC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3446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68E64E-0A6F-9A4C-8CAC-40EA9934F4A8}"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39735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2B9C0-8884-DE67-CCE9-8040D33467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DBC40-EC3A-33F3-F87B-C10FF3DEB6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885C2-2DE0-1F6F-1C25-1D972A2966B1}"/>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D2F53778-BE5F-FCBB-4781-CCCB6F4E52BF}"/>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624B2-074D-2642-9E20-EC79E98700E9}"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2694C366-1377-797A-5934-544F012866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01222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934D2-0E5D-03DF-3754-4E5B2C030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EECDA7-CC16-4D5F-2308-043BCFFCAE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2460F2-1CAA-0EF4-B1B3-2F395267E172}"/>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8B31A5C0-B532-A67F-84A1-7F9FE52CC0D3}"/>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D10658-E12B-714E-9087-7E77A3A36857}"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D7F9B74B-A70E-C973-B799-DB106CF707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19818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fld id="{0F88C5CF-01D7-604D-B71E-A216C7CD8E0C}" type="datetime1">
              <a:rPr lang="en-GB" smtClean="0"/>
              <a:t>07/10/2026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52</a:t>
            </a:fld>
            <a:endParaRPr lang="en-GB"/>
          </a:p>
        </p:txBody>
      </p:sp>
    </p:spTree>
    <p:extLst>
      <p:ext uri="{BB962C8B-B14F-4D97-AF65-F5344CB8AC3E}">
        <p14:creationId xmlns:p14="http://schemas.microsoft.com/office/powerpoint/2010/main" val="41313761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fld id="{0F88C5CF-01D7-604D-B71E-A216C7CD8E0C}" type="datetime1">
              <a:rPr lang="en-GB" smtClean="0"/>
              <a:t>07/10/2026</a:t>
            </a:fld>
            <a:endParaRPr lang="en-GB"/>
          </a:p>
        </p:txBody>
      </p:sp>
      <p:sp>
        <p:nvSpPr>
          <p:cNvPr id="5" name="Slide Number Placeholder 4"/>
          <p:cNvSpPr>
            <a:spLocks noGrp="1"/>
          </p:cNvSpPr>
          <p:nvPr>
            <p:ph type="sldNum" sz="quarter" idx="5"/>
          </p:nvPr>
        </p:nvSpPr>
        <p:spPr/>
        <p:txBody>
          <a:bodyPr/>
          <a:lstStyle/>
          <a:p>
            <a:fld id="{C5C615F1-F8CC-B64A-B38B-BCEA2CE3F24C}" type="slidenum">
              <a:rPr lang="en-GB" smtClean="0"/>
              <a:t>54</a:t>
            </a:fld>
            <a:endParaRPr lang="en-GB"/>
          </a:p>
        </p:txBody>
      </p:sp>
    </p:spTree>
    <p:extLst>
      <p:ext uri="{BB962C8B-B14F-4D97-AF65-F5344CB8AC3E}">
        <p14:creationId xmlns:p14="http://schemas.microsoft.com/office/powerpoint/2010/main" val="5987098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2237F-5DA7-05BC-FA3F-95B3D1DFC9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4BA01-9B0E-68C5-ED4D-E73CCC817C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4010F-46FD-5A6C-F20C-6DDA0637BA35}"/>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E7736179-9A30-ED1C-3D71-29C4F2514DE3}"/>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038554-86A0-5342-A85D-DCDDFD991E0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0276B19D-BF7D-6CF4-BC86-9ED77E9C32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9145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E5C4D-3E45-2674-79BF-15F9263F2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03315-5FB1-DA34-245E-A0E42FDC46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F396F-9C52-CB44-1EF0-28C523BDFD8B}"/>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9AAAC7C8-67B1-0D0F-28E3-B7553121425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015C06-5838-2C4D-A1C8-69F30D03A06F}"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0D8FD08A-BB47-9797-B82A-24CA3699E6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21812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D9F0D-4035-5B0E-006D-1F8F5BDF7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F7957-78CF-B35F-F338-776375963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436916-5973-2E43-BA6C-E05E262E5DDB}"/>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DA43416A-B36C-F1B0-E4D4-05EFA0FE1DFD}"/>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70CBCD-9ED8-8749-B669-C9217DD1E2C9}"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56023B7C-88E2-8AB7-E812-CB27F357A7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03353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1CBCA-C17F-5FB0-F524-AF62C2116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D62C6-79E9-48E9-0408-934F936AE8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1CCF54-F531-F288-73C1-B37F99452146}"/>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85B6D036-6439-1AB0-810B-E64AB78AD027}"/>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586F22-4EDC-2C4A-9ACC-9B5F3AEEE678}"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53ACE73-AC71-D26B-2454-3C71622D1E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66565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1B1BD-7BE5-C76F-6223-F292610638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FAAF5-852A-DDD4-B669-356E575442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D5432-0D37-FD93-7166-553F76CA72FE}"/>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6AB273D2-2481-93E7-65AB-91989A24A477}"/>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34D3D-D8BC-8A46-B790-559B9BE1B379}"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EAEA8855-1C6B-E7BB-B551-A098AB6AE5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25741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0F76D-4101-A0A4-C1EB-7AE0735A85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6F9D4-5E1D-53DA-5ECC-FBD4995CEB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AD7CA2-945E-FC22-3DB5-8E8A9DDFB084}"/>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A6542531-7A88-B4B5-96D6-87A26DA9C4D2}"/>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5AC095-8F53-EE4A-AFF0-1B96A2871C6F}"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7DFC2E63-C5EF-2ACC-30F0-EBA5D08101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8391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CB19B-89F5-EA43-B778-35D16E801A58}"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9260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CF3ED-7E2F-A65A-E0F4-AB8D499298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E23E98-EB47-02E3-5804-5EFE027968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3DE7E-740E-BBC5-BAC4-13F42188DEBF}"/>
              </a:ext>
            </a:extLst>
          </p:cNvPr>
          <p:cNvSpPr>
            <a:spLocks noGrp="1"/>
          </p:cNvSpPr>
          <p:nvPr>
            <p:ph type="body" idx="1"/>
          </p:nvPr>
        </p:nvSpPr>
        <p:spPr/>
        <p:txBody>
          <a:bodyPr/>
          <a:lstStyle/>
          <a:p>
            <a:endParaRPr lang="en-GB"/>
          </a:p>
        </p:txBody>
      </p:sp>
      <p:sp>
        <p:nvSpPr>
          <p:cNvPr id="4" name="Date Placeholder 3">
            <a:extLst>
              <a:ext uri="{FF2B5EF4-FFF2-40B4-BE49-F238E27FC236}">
                <a16:creationId xmlns:a16="http://schemas.microsoft.com/office/drawing/2014/main" id="{E68E34DF-439F-A557-4D7B-FDC7B3D9A696}"/>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CB19B-89F5-EA43-B778-35D16E801A58}"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07/10/2026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D70D2D9A-E002-A4D3-5758-F3DC6D9D1A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C615F1-F8CC-B64A-B38B-BCEA2CE3F2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236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employeeengagementcompany.com/" TargetMode="External"/><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line headin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
        <p:nvSpPr>
          <p:cNvPr id="11" name="Title 6"/>
          <p:cNvSpPr>
            <a:spLocks noGrp="1"/>
          </p:cNvSpPr>
          <p:nvPr>
            <p:ph type="title" hasCustomPrompt="1"/>
          </p:nvPr>
        </p:nvSpPr>
        <p:spPr>
          <a:xfrm>
            <a:off x="520718" y="622094"/>
            <a:ext cx="10147282" cy="445918"/>
          </a:xfrm>
          <a:prstGeom prst="rect">
            <a:avLst/>
          </a:prstGeom>
        </p:spPr>
        <p:txBody>
          <a:bodyPr vert="horz" wrap="square" lIns="0" tIns="0" rIns="0" bIns="0" anchor="t" anchorCtr="0">
            <a:spAutoFit/>
          </a:bodyPr>
          <a:lstStyle>
            <a:lvl1pPr>
              <a:defRPr baseline="0"/>
            </a:lvl1pPr>
          </a:lstStyle>
          <a:p>
            <a:r>
              <a:rPr lang="en-US"/>
              <a:t>Heading, one line example, set at 28pt</a:t>
            </a:r>
            <a:endParaRPr lang="en-GB"/>
          </a:p>
        </p:txBody>
      </p:sp>
      <p:sp>
        <p:nvSpPr>
          <p:cNvPr id="12" name="Text Placeholder 9"/>
          <p:cNvSpPr>
            <a:spLocks noGrp="1"/>
          </p:cNvSpPr>
          <p:nvPr>
            <p:ph type="body" sz="quarter" idx="13" hasCustomPrompt="1"/>
          </p:nvPr>
        </p:nvSpPr>
        <p:spPr>
          <a:xfrm>
            <a:off x="521942" y="2389205"/>
            <a:ext cx="5321646" cy="3016210"/>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3" name="Text Placeholder 9"/>
          <p:cNvSpPr>
            <a:spLocks noGrp="1"/>
          </p:cNvSpPr>
          <p:nvPr>
            <p:ph type="body" sz="quarter" idx="14" hasCustomPrompt="1"/>
          </p:nvPr>
        </p:nvSpPr>
        <p:spPr>
          <a:xfrm>
            <a:off x="6355565" y="2387133"/>
            <a:ext cx="5320498"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9" name="Text Placeholder 8"/>
          <p:cNvSpPr>
            <a:spLocks noGrp="1"/>
          </p:cNvSpPr>
          <p:nvPr>
            <p:ph type="body" sz="quarter" idx="15" hasCustomPrompt="1"/>
          </p:nvPr>
        </p:nvSpPr>
        <p:spPr>
          <a:xfrm>
            <a:off x="521380" y="1269481"/>
            <a:ext cx="10146620"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Tree>
    <p:extLst>
      <p:ext uri="{BB962C8B-B14F-4D97-AF65-F5344CB8AC3E}">
        <p14:creationId xmlns:p14="http://schemas.microsoft.com/office/powerpoint/2010/main" val="534466434"/>
      </p:ext>
    </p:extLst>
  </p:cSld>
  <p:clrMapOvr>
    <a:masterClrMapping/>
  </p:clrMapOvr>
  <p:extLst>
    <p:ext uri="{DCECCB84-F9BA-43D5-87BE-67443E8EF086}">
      <p15:sldGuideLst xmlns:p15="http://schemas.microsoft.com/office/powerpoint/2012/main">
        <p15:guide id="1" orient="horz" pos="799" userDrawn="1">
          <p15:clr>
            <a:srgbClr val="FBAE40"/>
          </p15:clr>
        </p15:guide>
        <p15:guide id="2" orient="horz" pos="1502" userDrawn="1">
          <p15:clr>
            <a:srgbClr val="FBAE40"/>
          </p15:clr>
        </p15:guide>
        <p15:guide id="3" orient="horz" pos="1253" userDrawn="1">
          <p15:clr>
            <a:srgbClr val="FBAE40"/>
          </p15:clr>
        </p15:guide>
        <p15:guide id="4" orient="horz" pos="136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line headin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519231" y="624356"/>
            <a:ext cx="10148769" cy="861774"/>
          </a:xfrm>
          <a:prstGeom prst="rect">
            <a:avLst/>
          </a:prstGeom>
        </p:spPr>
        <p:txBody>
          <a:bodyPr vert="horz" wrap="square" lIns="0" tIns="0" rIns="0" bIns="0" anchor="t" anchorCtr="0">
            <a:spAutoFit/>
          </a:bodyPr>
          <a:lstStyle/>
          <a:p>
            <a:r>
              <a:rPr lang="en-US"/>
              <a:t>Heading, two lines maximum, set at 28pt further information should feature in the subtitle</a:t>
            </a:r>
            <a:endParaRPr lang="en-GB"/>
          </a:p>
        </p:txBody>
      </p:sp>
      <p:sp>
        <p:nvSpPr>
          <p:cNvPr id="10" name="Text Placeholder 9"/>
          <p:cNvSpPr>
            <a:spLocks noGrp="1"/>
          </p:cNvSpPr>
          <p:nvPr>
            <p:ph type="body" sz="quarter" idx="13" hasCustomPrompt="1"/>
          </p:nvPr>
        </p:nvSpPr>
        <p:spPr>
          <a:xfrm>
            <a:off x="520680" y="2781835"/>
            <a:ext cx="5322908" cy="3016210"/>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1" name="Text Placeholder 9"/>
          <p:cNvSpPr>
            <a:spLocks noGrp="1"/>
          </p:cNvSpPr>
          <p:nvPr>
            <p:ph type="body" sz="quarter" idx="14" hasCustomPrompt="1"/>
          </p:nvPr>
        </p:nvSpPr>
        <p:spPr>
          <a:xfrm>
            <a:off x="6351326" y="2785477"/>
            <a:ext cx="5324737"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13" name="Text Placeholder 8"/>
          <p:cNvSpPr>
            <a:spLocks noGrp="1"/>
          </p:cNvSpPr>
          <p:nvPr>
            <p:ph type="body" sz="quarter" idx="15" hasCustomPrompt="1"/>
          </p:nvPr>
        </p:nvSpPr>
        <p:spPr>
          <a:xfrm>
            <a:off x="520621" y="1703856"/>
            <a:ext cx="10147379"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
        <p:nvSpPr>
          <p:cNvPr id="9"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3179980067"/>
      </p:ext>
    </p:extLst>
  </p:cSld>
  <p:clrMapOvr>
    <a:masterClrMapping/>
  </p:clrMapOvr>
  <p:extLst>
    <p:ext uri="{DCECCB84-F9BA-43D5-87BE-67443E8EF086}">
      <p15:sldGuideLst xmlns:p15="http://schemas.microsoft.com/office/powerpoint/2012/main">
        <p15:guide id="1" orient="horz" pos="1071" userDrawn="1">
          <p15:clr>
            <a:srgbClr val="FBAE40"/>
          </p15:clr>
        </p15:guide>
        <p15:guide id="2" orient="horz" pos="1525" userDrawn="1">
          <p15:clr>
            <a:srgbClr val="FBAE40"/>
          </p15:clr>
        </p15:guide>
        <p15:guide id="3" orient="horz" pos="1616" userDrawn="1">
          <p15:clr>
            <a:srgbClr val="FBAE40"/>
          </p15:clr>
        </p15:guide>
        <p15:guide id="4" orient="horz" pos="175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 4 lines ONLY">
    <p:spTree>
      <p:nvGrpSpPr>
        <p:cNvPr id="1" name=""/>
        <p:cNvGrpSpPr/>
        <p:nvPr/>
      </p:nvGrpSpPr>
      <p:grpSpPr>
        <a:xfrm>
          <a:off x="0" y="0"/>
          <a:ext cx="0" cy="0"/>
          <a:chOff x="0" y="0"/>
          <a:chExt cx="0" cy="0"/>
        </a:xfrm>
      </p:grpSpPr>
      <p:sp>
        <p:nvSpPr>
          <p:cNvPr id="11" name="Title 6"/>
          <p:cNvSpPr>
            <a:spLocks noGrp="1"/>
          </p:cNvSpPr>
          <p:nvPr>
            <p:ph type="title" hasCustomPrompt="1"/>
          </p:nvPr>
        </p:nvSpPr>
        <p:spPr>
          <a:xfrm>
            <a:off x="518478" y="623745"/>
            <a:ext cx="10149522" cy="1712010"/>
          </a:xfrm>
          <a:prstGeom prst="rect">
            <a:avLst/>
          </a:prstGeom>
        </p:spPr>
        <p:txBody>
          <a:bodyPr wrap="square" lIns="0" tIns="0" rIns="0" bIns="0" anchor="t" anchorCtr="0">
            <a:spAutoFit/>
          </a:bodyPr>
          <a:lstStyle>
            <a:lvl1pPr>
              <a:defRPr baseline="0"/>
            </a:lvl1pPr>
          </a:lstStyle>
          <a:p>
            <a:r>
              <a:rPr lang="en-US"/>
              <a:t>Title only example without subtitle text, heading two lines preference here, but up to four lines as it’s without the subtitle, set at 28pt, see other layout options for more choice</a:t>
            </a:r>
            <a:endParaRPr lang="en-GB"/>
          </a:p>
        </p:txBody>
      </p:sp>
      <p:sp>
        <p:nvSpPr>
          <p:cNvPr id="3" name="Text Placeholder 2"/>
          <p:cNvSpPr>
            <a:spLocks noGrp="1"/>
          </p:cNvSpPr>
          <p:nvPr>
            <p:ph type="body" sz="quarter" idx="14"/>
          </p:nvPr>
        </p:nvSpPr>
        <p:spPr>
          <a:xfrm>
            <a:off x="518477" y="2746073"/>
            <a:ext cx="5322357" cy="1333698"/>
          </a:xfrm>
          <a:prstGeom prst="rect">
            <a:avLst/>
          </a:prstGeom>
        </p:spPr>
        <p:txBody>
          <a:bodyPr wrap="square" lIns="0" tIns="0" rIns="0" bIns="0">
            <a:spAutoFit/>
          </a:bodyPr>
          <a:lstStyle>
            <a:lvl1pPr marL="0" indent="-108000">
              <a:lnSpc>
                <a:spcPct val="100000"/>
              </a:lnSpc>
              <a:defRPr sz="1400"/>
            </a:lvl1pPr>
            <a:lvl2pPr marL="360000" indent="-108000">
              <a:lnSpc>
                <a:spcPct val="100000"/>
              </a:lnSpc>
              <a:defRPr sz="1400"/>
            </a:lvl2pPr>
            <a:lvl3pPr marL="540000" indent="-108000">
              <a:lnSpc>
                <a:spcPct val="100000"/>
              </a:lnSpc>
              <a:defRPr sz="1400"/>
            </a:lvl3pPr>
            <a:lvl4pPr marL="720000" indent="-108000">
              <a:lnSpc>
                <a:spcPct val="100000"/>
              </a:lnSpc>
              <a:defRPr sz="1400"/>
            </a:lvl4pPr>
            <a:lvl5pPr marL="900000" indent="-108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2352006139"/>
      </p:ext>
    </p:extLst>
  </p:cSld>
  <p:clrMapOvr>
    <a:masterClrMapping/>
  </p:clrMapOvr>
  <p:hf hdr="0" dt="0"/>
  <p:extLst>
    <p:ext uri="{DCECCB84-F9BA-43D5-87BE-67443E8EF086}">
      <p15:sldGuideLst xmlns:p15="http://schemas.microsoft.com/office/powerpoint/2012/main">
        <p15:guide id="1" orient="horz" pos="172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ont cover ONLY">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130041980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1 line heading">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 notes – just start a new sentence.</a:t>
            </a:r>
          </a:p>
        </p:txBody>
      </p:sp>
      <p:sp>
        <p:nvSpPr>
          <p:cNvPr id="11" name="Title 6"/>
          <p:cNvSpPr>
            <a:spLocks noGrp="1"/>
          </p:cNvSpPr>
          <p:nvPr>
            <p:ph type="title" hasCustomPrompt="1"/>
          </p:nvPr>
        </p:nvSpPr>
        <p:spPr>
          <a:xfrm>
            <a:off x="520718" y="622094"/>
            <a:ext cx="10147282" cy="445918"/>
          </a:xfrm>
          <a:prstGeom prst="rect">
            <a:avLst/>
          </a:prstGeom>
        </p:spPr>
        <p:txBody>
          <a:bodyPr vert="horz" wrap="square" lIns="0" tIns="0" rIns="0" bIns="0" anchor="t" anchorCtr="0">
            <a:spAutoFit/>
          </a:bodyPr>
          <a:lstStyle>
            <a:lvl1pPr>
              <a:defRPr baseline="0"/>
            </a:lvl1pPr>
          </a:lstStyle>
          <a:p>
            <a:r>
              <a:rPr lang="en-US"/>
              <a:t>Heading, one line example, set at 28pt</a:t>
            </a:r>
            <a:endParaRPr lang="en-GB"/>
          </a:p>
        </p:txBody>
      </p:sp>
      <p:sp>
        <p:nvSpPr>
          <p:cNvPr id="12" name="Text Placeholder 9"/>
          <p:cNvSpPr>
            <a:spLocks noGrp="1"/>
          </p:cNvSpPr>
          <p:nvPr>
            <p:ph type="body" sz="quarter" idx="13" hasCustomPrompt="1"/>
          </p:nvPr>
        </p:nvSpPr>
        <p:spPr>
          <a:xfrm>
            <a:off x="521942" y="2389205"/>
            <a:ext cx="5321646" cy="3016210"/>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3" name="Text Placeholder 9"/>
          <p:cNvSpPr>
            <a:spLocks noGrp="1"/>
          </p:cNvSpPr>
          <p:nvPr>
            <p:ph type="body" sz="quarter" idx="14" hasCustomPrompt="1"/>
          </p:nvPr>
        </p:nvSpPr>
        <p:spPr>
          <a:xfrm>
            <a:off x="6355565" y="2387133"/>
            <a:ext cx="5320498"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9" name="Text Placeholder 8"/>
          <p:cNvSpPr>
            <a:spLocks noGrp="1"/>
          </p:cNvSpPr>
          <p:nvPr>
            <p:ph type="body" sz="quarter" idx="15" hasCustomPrompt="1"/>
          </p:nvPr>
        </p:nvSpPr>
        <p:spPr>
          <a:xfrm>
            <a:off x="521380" y="1269481"/>
            <a:ext cx="10146620"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Tree>
    <p:extLst>
      <p:ext uri="{BB962C8B-B14F-4D97-AF65-F5344CB8AC3E}">
        <p14:creationId xmlns:p14="http://schemas.microsoft.com/office/powerpoint/2010/main" val="1586623069"/>
      </p:ext>
    </p:extLst>
  </p:cSld>
  <p:clrMapOvr>
    <a:masterClrMapping/>
  </p:clrMapOvr>
  <p:extLst>
    <p:ext uri="{DCECCB84-F9BA-43D5-87BE-67443E8EF086}">
      <p15:sldGuideLst xmlns:p15="http://schemas.microsoft.com/office/powerpoint/2012/main">
        <p15:guide id="1" orient="horz" pos="799">
          <p15:clr>
            <a:srgbClr val="FBAE40"/>
          </p15:clr>
        </p15:guide>
        <p15:guide id="2" orient="horz" pos="1502">
          <p15:clr>
            <a:srgbClr val="FBAE40"/>
          </p15:clr>
        </p15:guide>
        <p15:guide id="3" orient="horz" pos="1253">
          <p15:clr>
            <a:srgbClr val="FBAE40"/>
          </p15:clr>
        </p15:guide>
        <p15:guide id="4" orient="horz" pos="136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 line headin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519231" y="624356"/>
            <a:ext cx="10148769" cy="861774"/>
          </a:xfrm>
          <a:prstGeom prst="rect">
            <a:avLst/>
          </a:prstGeom>
        </p:spPr>
        <p:txBody>
          <a:bodyPr vert="horz" wrap="square" lIns="0" tIns="0" rIns="0" bIns="0" anchor="t" anchorCtr="0">
            <a:spAutoFit/>
          </a:bodyPr>
          <a:lstStyle/>
          <a:p>
            <a:r>
              <a:rPr lang="en-US"/>
              <a:t>Heading, two lines maximum, set at 28pt further information should feature in the subtitle</a:t>
            </a:r>
            <a:endParaRPr lang="en-GB"/>
          </a:p>
        </p:txBody>
      </p:sp>
      <p:sp>
        <p:nvSpPr>
          <p:cNvPr id="10" name="Text Placeholder 9"/>
          <p:cNvSpPr>
            <a:spLocks noGrp="1"/>
          </p:cNvSpPr>
          <p:nvPr>
            <p:ph type="body" sz="quarter" idx="13" hasCustomPrompt="1"/>
          </p:nvPr>
        </p:nvSpPr>
        <p:spPr>
          <a:xfrm>
            <a:off x="520680" y="2781835"/>
            <a:ext cx="5322908" cy="3016210"/>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1" name="Text Placeholder 9"/>
          <p:cNvSpPr>
            <a:spLocks noGrp="1"/>
          </p:cNvSpPr>
          <p:nvPr>
            <p:ph type="body" sz="quarter" idx="14" hasCustomPrompt="1"/>
          </p:nvPr>
        </p:nvSpPr>
        <p:spPr>
          <a:xfrm>
            <a:off x="6351326" y="2785477"/>
            <a:ext cx="5324737"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13" name="Text Placeholder 8"/>
          <p:cNvSpPr>
            <a:spLocks noGrp="1"/>
          </p:cNvSpPr>
          <p:nvPr>
            <p:ph type="body" sz="quarter" idx="15" hasCustomPrompt="1"/>
          </p:nvPr>
        </p:nvSpPr>
        <p:spPr>
          <a:xfrm>
            <a:off x="520621" y="1703856"/>
            <a:ext cx="10147379"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
        <p:nvSpPr>
          <p:cNvPr id="9"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 notes – just start a new sentence.</a:t>
            </a:r>
          </a:p>
        </p:txBody>
      </p:sp>
    </p:spTree>
    <p:extLst>
      <p:ext uri="{BB962C8B-B14F-4D97-AF65-F5344CB8AC3E}">
        <p14:creationId xmlns:p14="http://schemas.microsoft.com/office/powerpoint/2010/main" val="2509039156"/>
      </p:ext>
    </p:extLst>
  </p:cSld>
  <p:clrMapOvr>
    <a:masterClrMapping/>
  </p:clrMapOvr>
  <p:extLst>
    <p:ext uri="{DCECCB84-F9BA-43D5-87BE-67443E8EF086}">
      <p15:sldGuideLst xmlns:p15="http://schemas.microsoft.com/office/powerpoint/2012/main">
        <p15:guide id="1" orient="horz" pos="1071">
          <p15:clr>
            <a:srgbClr val="FBAE40"/>
          </p15:clr>
        </p15:guide>
        <p15:guide id="2" orient="horz" pos="1525">
          <p15:clr>
            <a:srgbClr val="FBAE40"/>
          </p15:clr>
        </p15:guide>
        <p15:guide id="3" orient="horz" pos="1616">
          <p15:clr>
            <a:srgbClr val="FBAE40"/>
          </p15:clr>
        </p15:guide>
        <p15:guide id="4" orient="horz" pos="17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Heading 4 lines ONLY">
    <p:spTree>
      <p:nvGrpSpPr>
        <p:cNvPr id="1" name=""/>
        <p:cNvGrpSpPr/>
        <p:nvPr/>
      </p:nvGrpSpPr>
      <p:grpSpPr>
        <a:xfrm>
          <a:off x="0" y="0"/>
          <a:ext cx="0" cy="0"/>
          <a:chOff x="0" y="0"/>
          <a:chExt cx="0" cy="0"/>
        </a:xfrm>
      </p:grpSpPr>
      <p:sp>
        <p:nvSpPr>
          <p:cNvPr id="11" name="Title 6"/>
          <p:cNvSpPr>
            <a:spLocks noGrp="1"/>
          </p:cNvSpPr>
          <p:nvPr>
            <p:ph type="title" hasCustomPrompt="1"/>
          </p:nvPr>
        </p:nvSpPr>
        <p:spPr>
          <a:xfrm>
            <a:off x="518478" y="623745"/>
            <a:ext cx="10149522" cy="1712010"/>
          </a:xfrm>
          <a:prstGeom prst="rect">
            <a:avLst/>
          </a:prstGeom>
        </p:spPr>
        <p:txBody>
          <a:bodyPr wrap="square" lIns="0" tIns="0" rIns="0" bIns="0" anchor="t" anchorCtr="0">
            <a:spAutoFit/>
          </a:bodyPr>
          <a:lstStyle>
            <a:lvl1pPr>
              <a:defRPr baseline="0"/>
            </a:lvl1pPr>
          </a:lstStyle>
          <a:p>
            <a:r>
              <a:rPr lang="en-US"/>
              <a:t>Title only example without subtitle text, heading two lines preference here, but up to four lines as it’s without the subtitle, set at 28pt, see other layout options for more choice</a:t>
            </a:r>
            <a:endParaRPr lang="en-GB"/>
          </a:p>
        </p:txBody>
      </p:sp>
      <p:sp>
        <p:nvSpPr>
          <p:cNvPr id="3" name="Text Placeholder 2"/>
          <p:cNvSpPr>
            <a:spLocks noGrp="1"/>
          </p:cNvSpPr>
          <p:nvPr>
            <p:ph type="body" sz="quarter" idx="14"/>
          </p:nvPr>
        </p:nvSpPr>
        <p:spPr>
          <a:xfrm>
            <a:off x="518477" y="2746073"/>
            <a:ext cx="5322357" cy="1333698"/>
          </a:xfrm>
          <a:prstGeom prst="rect">
            <a:avLst/>
          </a:prstGeom>
        </p:spPr>
        <p:txBody>
          <a:bodyPr wrap="square" lIns="0" tIns="0" rIns="0" bIns="0">
            <a:spAutoFit/>
          </a:bodyPr>
          <a:lstStyle>
            <a:lvl1pPr marL="0" indent="-108000">
              <a:lnSpc>
                <a:spcPct val="100000"/>
              </a:lnSpc>
              <a:defRPr sz="1400"/>
            </a:lvl1pPr>
            <a:lvl2pPr marL="360000" indent="-108000">
              <a:lnSpc>
                <a:spcPct val="100000"/>
              </a:lnSpc>
              <a:defRPr sz="1400"/>
            </a:lvl2pPr>
            <a:lvl3pPr marL="540000" indent="-108000">
              <a:lnSpc>
                <a:spcPct val="100000"/>
              </a:lnSpc>
              <a:defRPr sz="1400"/>
            </a:lvl3pPr>
            <a:lvl4pPr marL="720000" indent="-108000">
              <a:lnSpc>
                <a:spcPct val="100000"/>
              </a:lnSpc>
              <a:defRPr sz="1400"/>
            </a:lvl4pPr>
            <a:lvl5pPr marL="900000" indent="-108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 notes – just start a new sentence.</a:t>
            </a:r>
          </a:p>
        </p:txBody>
      </p:sp>
    </p:spTree>
    <p:extLst>
      <p:ext uri="{BB962C8B-B14F-4D97-AF65-F5344CB8AC3E}">
        <p14:creationId xmlns:p14="http://schemas.microsoft.com/office/powerpoint/2010/main" val="1336288330"/>
      </p:ext>
    </p:extLst>
  </p:cSld>
  <p:clrMapOvr>
    <a:masterClrMapping/>
  </p:clrMapOvr>
  <p:hf hdr="0" dt="0"/>
  <p:extLst>
    <p:ext uri="{DCECCB84-F9BA-43D5-87BE-67443E8EF086}">
      <p15:sldGuideLst xmlns:p15="http://schemas.microsoft.com/office/powerpoint/2012/main">
        <p15:guide id="1"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Front cover ONLY">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8465" y="6388666"/>
            <a:ext cx="10777678" cy="123111"/>
          </a:xfrm>
          <a:prstGeom prst="rect">
            <a:avLst/>
          </a:prstGeom>
        </p:spPr>
        <p:txBody>
          <a:bodyPr vert="horz" lIns="0" tIns="0" rIns="0" bIns="0" rtlCol="0" anchor="b" anchorCtr="0"/>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 notes – just start a new sentence.</a:t>
            </a:r>
          </a:p>
        </p:txBody>
      </p:sp>
    </p:spTree>
    <p:extLst>
      <p:ext uri="{BB962C8B-B14F-4D97-AF65-F5344CB8AC3E}">
        <p14:creationId xmlns:p14="http://schemas.microsoft.com/office/powerpoint/2010/main" val="76925166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line heading: blue">
    <p:spTree>
      <p:nvGrpSpPr>
        <p:cNvPr id="1" name=""/>
        <p:cNvGrpSpPr/>
        <p:nvPr/>
      </p:nvGrpSpPr>
      <p:grpSpPr>
        <a:xfrm>
          <a:off x="0" y="0"/>
          <a:ext cx="0" cy="0"/>
          <a:chOff x="0" y="0"/>
          <a:chExt cx="0" cy="0"/>
        </a:xfrm>
      </p:grpSpPr>
      <p:sp>
        <p:nvSpPr>
          <p:cNvPr id="11" name="Title 6"/>
          <p:cNvSpPr>
            <a:spLocks noGrp="1"/>
          </p:cNvSpPr>
          <p:nvPr>
            <p:ph type="title" hasCustomPrompt="1"/>
          </p:nvPr>
        </p:nvSpPr>
        <p:spPr>
          <a:xfrm>
            <a:off x="518796" y="620713"/>
            <a:ext cx="9050284" cy="445918"/>
          </a:xfrm>
          <a:prstGeom prst="rect">
            <a:avLst/>
          </a:prstGeom>
        </p:spPr>
        <p:txBody>
          <a:bodyPr vert="horz" wrap="square" lIns="0" tIns="0" rIns="0" bIns="0" anchor="t" anchorCtr="0">
            <a:spAutoFit/>
          </a:bodyPr>
          <a:lstStyle>
            <a:lvl1pPr>
              <a:defRPr baseline="0"/>
            </a:lvl1pPr>
          </a:lstStyle>
          <a:p>
            <a:r>
              <a:rPr lang="en-US"/>
              <a:t>Heading, one line example, set at 28pt</a:t>
            </a:r>
            <a:endParaRPr lang="en-GB"/>
          </a:p>
        </p:txBody>
      </p:sp>
      <p:sp>
        <p:nvSpPr>
          <p:cNvPr id="12" name="Text Placeholder 9"/>
          <p:cNvSpPr>
            <a:spLocks noGrp="1"/>
          </p:cNvSpPr>
          <p:nvPr>
            <p:ph type="body" sz="quarter" idx="13" hasCustomPrompt="1"/>
          </p:nvPr>
        </p:nvSpPr>
        <p:spPr>
          <a:xfrm>
            <a:off x="520252" y="2353145"/>
            <a:ext cx="4783586" cy="3447098"/>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13" name="Text Placeholder 9"/>
          <p:cNvSpPr>
            <a:spLocks noGrp="1"/>
          </p:cNvSpPr>
          <p:nvPr>
            <p:ph type="body" sz="quarter" idx="14" hasCustomPrompt="1"/>
          </p:nvPr>
        </p:nvSpPr>
        <p:spPr>
          <a:xfrm>
            <a:off x="5846607" y="2353145"/>
            <a:ext cx="4749956" cy="1938992"/>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14" name="Text Placeholder 2"/>
          <p:cNvSpPr>
            <a:spLocks noGrp="1"/>
          </p:cNvSpPr>
          <p:nvPr>
            <p:ph type="body" sz="quarter" idx="10" hasCustomPrompt="1"/>
          </p:nvPr>
        </p:nvSpPr>
        <p:spPr>
          <a:xfrm rot="5400000">
            <a:off x="8772180" y="3232339"/>
            <a:ext cx="5515508" cy="292257"/>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1" cap="all" baseline="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600">
                <a:solidFill>
                  <a:schemeClr val="bg1"/>
                </a:solidFill>
              </a:rPr>
              <a:t>SECTION/SEGMENT</a:t>
            </a:r>
            <a:r>
              <a:rPr lang="en-GB" sz="1600" baseline="0">
                <a:solidFill>
                  <a:schemeClr val="bg1"/>
                </a:solidFill>
              </a:rPr>
              <a:t> TITLE HERE, 16pt only</a:t>
            </a:r>
            <a:endParaRPr lang="en-GB"/>
          </a:p>
        </p:txBody>
      </p:sp>
      <p:sp>
        <p:nvSpPr>
          <p:cNvPr id="4" name="Text Placeholder 3"/>
          <p:cNvSpPr>
            <a:spLocks noGrp="1"/>
          </p:cNvSpPr>
          <p:nvPr>
            <p:ph type="body" sz="quarter" idx="15" hasCustomPrompt="1"/>
          </p:nvPr>
        </p:nvSpPr>
        <p:spPr>
          <a:xfrm>
            <a:off x="518847" y="1268413"/>
            <a:ext cx="9047375"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
        <p:nvSpPr>
          <p:cNvPr id="10"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9949" y="6386257"/>
            <a:ext cx="10076614" cy="123111"/>
          </a:xfrm>
          <a:prstGeom prst="rect">
            <a:avLst/>
          </a:prstGeom>
        </p:spPr>
        <p:txBody>
          <a:bodyPr vert="horz" wrap="square" lIns="0" tIns="0" rIns="0" bIns="0" rtlCol="0" anchor="b" anchorCtr="0">
            <a:spAutoFit/>
          </a:bodyPr>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2578872729"/>
      </p:ext>
    </p:extLst>
  </p:cSld>
  <p:clrMapOvr>
    <a:masterClrMapping/>
  </p:clrMapOvr>
  <p:extLst>
    <p:ext uri="{DCECCB84-F9BA-43D5-87BE-67443E8EF086}">
      <p15:sldGuideLst xmlns:p15="http://schemas.microsoft.com/office/powerpoint/2012/main">
        <p15:guide id="1" pos="3341" userDrawn="1">
          <p15:clr>
            <a:srgbClr val="FBAE40"/>
          </p15:clr>
        </p15:guide>
        <p15:guide id="3" orient="horz" pos="799" userDrawn="1">
          <p15:clr>
            <a:srgbClr val="FBAE40"/>
          </p15:clr>
        </p15:guide>
        <p15:guide id="4" orient="horz" pos="1253" userDrawn="1">
          <p15:clr>
            <a:srgbClr val="FBAE40"/>
          </p15:clr>
        </p15:guide>
        <p15:guide id="5" orient="horz" pos="1366" userDrawn="1">
          <p15:clr>
            <a:srgbClr val="FBAE40"/>
          </p15:clr>
        </p15:guide>
        <p15:guide id="6" orient="horz" pos="14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line heading: blue">
    <p:spTree>
      <p:nvGrpSpPr>
        <p:cNvPr id="1" name=""/>
        <p:cNvGrpSpPr/>
        <p:nvPr/>
      </p:nvGrpSpPr>
      <p:grpSpPr>
        <a:xfrm>
          <a:off x="0" y="0"/>
          <a:ext cx="0" cy="0"/>
          <a:chOff x="0" y="0"/>
          <a:chExt cx="0" cy="0"/>
        </a:xfrm>
      </p:grpSpPr>
      <p:sp>
        <p:nvSpPr>
          <p:cNvPr id="45" name="Title 6"/>
          <p:cNvSpPr>
            <a:spLocks noGrp="1"/>
          </p:cNvSpPr>
          <p:nvPr>
            <p:ph type="title" hasCustomPrompt="1"/>
          </p:nvPr>
        </p:nvSpPr>
        <p:spPr>
          <a:xfrm>
            <a:off x="519080" y="623855"/>
            <a:ext cx="9047142" cy="861774"/>
          </a:xfrm>
          <a:prstGeom prst="rect">
            <a:avLst/>
          </a:prstGeom>
        </p:spPr>
        <p:txBody>
          <a:bodyPr vert="horz" wrap="square" lIns="0" tIns="0" rIns="0" bIns="0" anchor="t" anchorCtr="0">
            <a:spAutoFit/>
          </a:bodyPr>
          <a:lstStyle>
            <a:lvl1pPr>
              <a:defRPr baseline="0"/>
            </a:lvl1pPr>
          </a:lstStyle>
          <a:p>
            <a:r>
              <a:rPr lang="en-GB"/>
              <a:t>Heading, two lines maximum, 28pt further information should feature in the subtitle</a:t>
            </a:r>
          </a:p>
        </p:txBody>
      </p:sp>
      <p:sp>
        <p:nvSpPr>
          <p:cNvPr id="47" name="Text Placeholder 9"/>
          <p:cNvSpPr>
            <a:spLocks noGrp="1"/>
          </p:cNvSpPr>
          <p:nvPr>
            <p:ph type="body" sz="quarter" idx="13" hasCustomPrompt="1"/>
          </p:nvPr>
        </p:nvSpPr>
        <p:spPr>
          <a:xfrm>
            <a:off x="519402" y="2781299"/>
            <a:ext cx="4784435" cy="3447098"/>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Body copy here, set at 14pt. Setting for body text (which should be preset within the template:</a:t>
            </a:r>
            <a:br>
              <a:rPr lang="en-US"/>
            </a:br>
            <a:r>
              <a:rPr lang="en-US"/>
              <a:t>Paragraph &gt; Idents &amp; Spacing &gt; General alignment: Left. Paragraph &gt; Idents &amp; Spacing &gt; Indentation &gt; Before text 0cm </a:t>
            </a:r>
            <a:br>
              <a:rPr lang="en-US"/>
            </a:br>
            <a:r>
              <a:rPr lang="en-US"/>
              <a:t>Paragraph &gt; Idents &amp; Spacing &gt; Spacing &gt; Before &gt; 10pt Paragraph &gt; Idents &amp; Spacing &gt; Spacing &gt; After &gt; 0pt Paragraph &gt; Idents &amp; Spacing &gt; Line Spacing &gt; Single</a:t>
            </a:r>
            <a:br>
              <a:rPr lang="en-US"/>
            </a:br>
            <a:r>
              <a:rPr lang="en-US"/>
              <a:t>Be careful when copying text over from other sources as these setting could be lost. To copy text into this template correctly, you will need to either Insert &gt; Textbox (and draw one) to maintain the correct settings OR copy it straight into one of the textboxes generated from a master Layout, such as this one. </a:t>
            </a:r>
          </a:p>
        </p:txBody>
      </p:sp>
      <p:sp>
        <p:nvSpPr>
          <p:cNvPr id="48" name="Text Placeholder 2"/>
          <p:cNvSpPr>
            <a:spLocks noGrp="1"/>
          </p:cNvSpPr>
          <p:nvPr>
            <p:ph type="body" sz="quarter" idx="10" hasCustomPrompt="1"/>
          </p:nvPr>
        </p:nvSpPr>
        <p:spPr>
          <a:xfrm rot="5400000">
            <a:off x="8772180" y="3232340"/>
            <a:ext cx="5515508" cy="292257"/>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1" cap="all" baseline="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600">
                <a:solidFill>
                  <a:schemeClr val="bg1"/>
                </a:solidFill>
              </a:rPr>
              <a:t>SECTION/SEGMENT</a:t>
            </a:r>
            <a:r>
              <a:rPr lang="en-GB" sz="1600" baseline="0">
                <a:solidFill>
                  <a:schemeClr val="bg1"/>
                </a:solidFill>
              </a:rPr>
              <a:t> TITLE HERE, 16pt ONLY</a:t>
            </a:r>
            <a:endParaRPr lang="en-GB"/>
          </a:p>
        </p:txBody>
      </p:sp>
      <p:sp>
        <p:nvSpPr>
          <p:cNvPr id="49" name="Text Placeholder 9"/>
          <p:cNvSpPr>
            <a:spLocks noGrp="1"/>
          </p:cNvSpPr>
          <p:nvPr>
            <p:ph type="body" sz="quarter" idx="14" hasCustomPrompt="1"/>
          </p:nvPr>
        </p:nvSpPr>
        <p:spPr>
          <a:xfrm>
            <a:off x="5846731" y="2781299"/>
            <a:ext cx="4752974" cy="1938992"/>
          </a:xfrm>
          <a:prstGeom prst="rect">
            <a:avLst/>
          </a:prstGeom>
        </p:spPr>
        <p:txBody>
          <a:bodyPr vert="horz"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baseline="0">
                <a:solidFill>
                  <a:schemeClr val="accent1"/>
                </a:solidFill>
              </a:defRPr>
            </a:lvl1pPr>
            <a:lvl2pPr marL="457200" indent="0">
              <a:buNone/>
              <a:defRPr sz="1400">
                <a:solidFill>
                  <a:schemeClr val="accent1"/>
                </a:solidFill>
              </a:defRPr>
            </a:lvl2pPr>
            <a:lvl3pPr>
              <a:defRPr sz="1400">
                <a:solidFill>
                  <a:schemeClr val="accent1"/>
                </a:solidFill>
              </a:defRPr>
            </a:lvl3pPr>
            <a:lvl4pPr>
              <a:defRPr sz="1400">
                <a:solidFill>
                  <a:schemeClr val="accent1"/>
                </a:solidFill>
              </a:defRPr>
            </a:lvl4pPr>
            <a:lvl5pPr>
              <a:defRPr sz="1400">
                <a:solidFill>
                  <a:schemeClr val="accent1"/>
                </a:solidFill>
              </a:defRPr>
            </a:lvl5pPr>
          </a:lstStyle>
          <a:p>
            <a:pPr lvl="0"/>
            <a:r>
              <a:rPr lang="en-US"/>
              <a:t>Format Shape &gt; TEXT OPTIONS &gt; Textbox &gt; Vertical alignment: Top </a:t>
            </a:r>
            <a:br>
              <a:rPr lang="en-US"/>
            </a:br>
            <a:r>
              <a:rPr lang="en-US"/>
              <a:t>Format Shape &gt; TEXT OPTIONS &gt; Textbox &gt; Text direction: Horizontal </a:t>
            </a:r>
            <a:br>
              <a:rPr lang="en-US"/>
            </a:br>
            <a:r>
              <a:rPr lang="en-US"/>
              <a:t>Format Shape &gt; TEXT OPTIONS &gt; Textbox &gt; Resize shape to fit text</a:t>
            </a:r>
            <a:br>
              <a:rPr lang="en-US"/>
            </a:br>
            <a:r>
              <a:rPr lang="en-US"/>
              <a:t>Format Shape &gt; TEXT OPTIONS &gt; Textbox &gt; Left/Right/Top/Bottom margins: 0cm</a:t>
            </a:r>
            <a:br>
              <a:rPr lang="en-US"/>
            </a:br>
            <a:r>
              <a:rPr lang="en-US"/>
              <a:t>TICK: Wrap text in shape</a:t>
            </a:r>
          </a:p>
        </p:txBody>
      </p:sp>
      <p:sp>
        <p:nvSpPr>
          <p:cNvPr id="11" name="Text Placeholder 3"/>
          <p:cNvSpPr>
            <a:spLocks noGrp="1"/>
          </p:cNvSpPr>
          <p:nvPr>
            <p:ph type="body" sz="quarter" idx="15" hasCustomPrompt="1"/>
          </p:nvPr>
        </p:nvSpPr>
        <p:spPr>
          <a:xfrm>
            <a:off x="518974" y="1703428"/>
            <a:ext cx="9047247" cy="861774"/>
          </a:xfrm>
          <a:prstGeom prst="rect">
            <a:avLst/>
          </a:prstGeom>
        </p:spPr>
        <p:txBody>
          <a:bodyPr wrap="square" lIns="0" tIns="0" rIns="0" bIns="0">
            <a:spAutoFit/>
          </a:bodyPr>
          <a:lstStyle>
            <a:lvl1pPr marL="0" indent="0">
              <a:lnSpc>
                <a:spcPct val="100000"/>
              </a:lnSpc>
              <a:buNone/>
              <a:defRPr sz="1400"/>
            </a:lvl1pPr>
          </a:lstStyle>
          <a:p>
            <a:pPr lvl="0"/>
            <a:r>
              <a:rPr lang="en-GB"/>
              <a:t>Subtitle, two lines preference, four lines maximum, set at 14pt. Do not extent the width of this text box. Subtitles that are one or two lines of text – below text boxes align to the top guide line. Subtitles that are three lines of text – below text boxes align to the middle guide line. Subtitles that are four lines of text – below text boxes align to the bottom guide line.</a:t>
            </a:r>
          </a:p>
        </p:txBody>
      </p:sp>
      <p:sp>
        <p:nvSpPr>
          <p:cNvPr id="8"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9949" y="6386257"/>
            <a:ext cx="10076614" cy="123111"/>
          </a:xfrm>
          <a:prstGeom prst="rect">
            <a:avLst/>
          </a:prstGeom>
        </p:spPr>
        <p:txBody>
          <a:bodyPr vert="horz" wrap="square" lIns="0" tIns="0" rIns="0" bIns="0" rtlCol="0" anchor="b" anchorCtr="0">
            <a:spAutoFit/>
          </a:bodyPr>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4161587230"/>
      </p:ext>
    </p:extLst>
  </p:cSld>
  <p:clrMapOvr>
    <a:masterClrMapping/>
  </p:clrMapOvr>
  <p:extLst>
    <p:ext uri="{DCECCB84-F9BA-43D5-87BE-67443E8EF086}">
      <p15:sldGuideLst xmlns:p15="http://schemas.microsoft.com/office/powerpoint/2012/main">
        <p15:guide id="3" orient="horz" pos="1071" userDrawn="1">
          <p15:clr>
            <a:srgbClr val="FBAE40"/>
          </p15:clr>
        </p15:guide>
        <p15:guide id="4" orient="horz" pos="1525" userDrawn="1">
          <p15:clr>
            <a:srgbClr val="FBAE40"/>
          </p15:clr>
        </p15:guide>
        <p15:guide id="5" orient="horz" pos="1638" userDrawn="1">
          <p15:clr>
            <a:srgbClr val="FBAE40"/>
          </p15:clr>
        </p15:guide>
        <p15:guide id="6" orient="horz" pos="175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ing 4 lines ONLY: blue">
    <p:spTree>
      <p:nvGrpSpPr>
        <p:cNvPr id="1" name=""/>
        <p:cNvGrpSpPr/>
        <p:nvPr/>
      </p:nvGrpSpPr>
      <p:grpSpPr>
        <a:xfrm>
          <a:off x="0" y="0"/>
          <a:ext cx="0" cy="0"/>
          <a:chOff x="0" y="0"/>
          <a:chExt cx="0" cy="0"/>
        </a:xfrm>
      </p:grpSpPr>
      <p:sp>
        <p:nvSpPr>
          <p:cNvPr id="11" name="Title 6"/>
          <p:cNvSpPr>
            <a:spLocks noGrp="1"/>
          </p:cNvSpPr>
          <p:nvPr>
            <p:ph type="title" hasCustomPrompt="1"/>
          </p:nvPr>
        </p:nvSpPr>
        <p:spPr>
          <a:xfrm>
            <a:off x="517557" y="621885"/>
            <a:ext cx="9048665" cy="1712010"/>
          </a:xfrm>
          <a:prstGeom prst="rect">
            <a:avLst/>
          </a:prstGeom>
        </p:spPr>
        <p:txBody>
          <a:bodyPr wrap="square" lIns="0" tIns="0" rIns="0" bIns="0" anchor="t" anchorCtr="0">
            <a:spAutoFit/>
          </a:bodyPr>
          <a:lstStyle>
            <a:lvl1pPr>
              <a:defRPr baseline="0"/>
            </a:lvl1pPr>
          </a:lstStyle>
          <a:p>
            <a:r>
              <a:rPr lang="en-US"/>
              <a:t>Title only example without subtitle text, heading two lines preference here, but up to four lines as it’s without the subtitle, 28pt, see other layout options for more choice</a:t>
            </a:r>
            <a:endParaRPr lang="en-GB"/>
          </a:p>
        </p:txBody>
      </p:sp>
      <p:sp>
        <p:nvSpPr>
          <p:cNvPr id="3" name="Text Placeholder 2"/>
          <p:cNvSpPr>
            <a:spLocks noGrp="1"/>
          </p:cNvSpPr>
          <p:nvPr>
            <p:ph type="body" sz="quarter" idx="10" hasCustomPrompt="1"/>
          </p:nvPr>
        </p:nvSpPr>
        <p:spPr>
          <a:xfrm rot="5400000">
            <a:off x="8772180" y="3232340"/>
            <a:ext cx="5515508" cy="292257"/>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1" cap="all">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600">
                <a:solidFill>
                  <a:schemeClr val="bg1"/>
                </a:solidFill>
              </a:rPr>
              <a:t>SECTION/SEGMENT</a:t>
            </a:r>
            <a:r>
              <a:rPr lang="en-GB" sz="1600" baseline="0">
                <a:solidFill>
                  <a:schemeClr val="bg1"/>
                </a:solidFill>
              </a:rPr>
              <a:t> TITLE HERE, 16PT ONLY</a:t>
            </a:r>
            <a:endParaRPr lang="en-GB"/>
          </a:p>
        </p:txBody>
      </p:sp>
      <p:sp>
        <p:nvSpPr>
          <p:cNvPr id="9" name="Text Placeholder 2"/>
          <p:cNvSpPr>
            <a:spLocks noGrp="1"/>
          </p:cNvSpPr>
          <p:nvPr>
            <p:ph type="body" sz="quarter" idx="14"/>
          </p:nvPr>
        </p:nvSpPr>
        <p:spPr>
          <a:xfrm>
            <a:off x="518956" y="2747688"/>
            <a:ext cx="4752975" cy="1333698"/>
          </a:xfrm>
          <a:prstGeom prst="rect">
            <a:avLst/>
          </a:prstGeom>
        </p:spPr>
        <p:txBody>
          <a:bodyPr lIns="0" tIns="0" rIns="0" bIns="0">
            <a:spAutoFit/>
          </a:bodyPr>
          <a:lstStyle>
            <a:lvl1pPr marL="0" indent="-108000">
              <a:lnSpc>
                <a:spcPct val="100000"/>
              </a:lnSpc>
              <a:defRPr sz="1400"/>
            </a:lvl1pPr>
            <a:lvl2pPr marL="360000" indent="-108000">
              <a:lnSpc>
                <a:spcPct val="100000"/>
              </a:lnSpc>
              <a:defRPr sz="1400"/>
            </a:lvl2pPr>
            <a:lvl3pPr marL="540000" indent="-108000">
              <a:lnSpc>
                <a:spcPct val="100000"/>
              </a:lnSpc>
              <a:defRPr sz="1400"/>
            </a:lvl3pPr>
            <a:lvl4pPr marL="720000" indent="-108000">
              <a:lnSpc>
                <a:spcPct val="100000"/>
              </a:lnSpc>
              <a:defRPr sz="1400"/>
            </a:lvl4pPr>
            <a:lvl5pPr marL="900000" indent="-108000">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4">
            <a:extLst>
              <a:ext uri="{FF2B5EF4-FFF2-40B4-BE49-F238E27FC236}">
                <a16:creationId xmlns:a16="http://schemas.microsoft.com/office/drawing/2014/main" id="{898843F0-2059-FB4B-B97B-CBF2F71FE129}"/>
              </a:ext>
            </a:extLst>
          </p:cNvPr>
          <p:cNvSpPr>
            <a:spLocks noGrp="1"/>
          </p:cNvSpPr>
          <p:nvPr>
            <p:ph type="ftr" sz="quarter" idx="3"/>
          </p:nvPr>
        </p:nvSpPr>
        <p:spPr>
          <a:xfrm>
            <a:off x="519949" y="6386257"/>
            <a:ext cx="10076614" cy="123111"/>
          </a:xfrm>
          <a:prstGeom prst="rect">
            <a:avLst/>
          </a:prstGeom>
        </p:spPr>
        <p:txBody>
          <a:bodyPr vert="horz" wrap="square" lIns="0" tIns="0" rIns="0" bIns="0" rtlCol="0" anchor="b" anchorCtr="0">
            <a:spAutoFit/>
          </a:bodyPr>
          <a:lstStyle>
            <a:lvl1pPr algn="l">
              <a:defRPr sz="800">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b="1"/>
              <a:t>Base: </a:t>
            </a:r>
            <a:r>
              <a:rPr lang="en-US"/>
              <a:t>text before colon bold, text after first letter shouldn’t be a capital, set at 8pt, vertical alignment set to ‘Bottom’. All footer info to go here including  notes – just start a new sentence.</a:t>
            </a:r>
          </a:p>
        </p:txBody>
      </p:sp>
    </p:spTree>
    <p:extLst>
      <p:ext uri="{BB962C8B-B14F-4D97-AF65-F5344CB8AC3E}">
        <p14:creationId xmlns:p14="http://schemas.microsoft.com/office/powerpoint/2010/main" val="3675166218"/>
      </p:ext>
    </p:extLst>
  </p:cSld>
  <p:clrMapOvr>
    <a:masterClrMapping/>
  </p:clrMapOvr>
  <p:hf hdr="0" dt="0"/>
  <p:extLst>
    <p:ext uri="{DCECCB84-F9BA-43D5-87BE-67443E8EF086}">
      <p15:sldGuideLst xmlns:p15="http://schemas.microsoft.com/office/powerpoint/2012/main">
        <p15:guide id="1" orient="horz" pos="1729"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page: NO page numbers ">
    <p:spTree>
      <p:nvGrpSpPr>
        <p:cNvPr id="1" name=""/>
        <p:cNvGrpSpPr/>
        <p:nvPr/>
      </p:nvGrpSpPr>
      <p:grpSpPr>
        <a:xfrm>
          <a:off x="0" y="0"/>
          <a:ext cx="0" cy="0"/>
          <a:chOff x="0" y="0"/>
          <a:chExt cx="0" cy="0"/>
        </a:xfrm>
      </p:grpSpPr>
      <p:sp>
        <p:nvSpPr>
          <p:cNvPr id="6" name="Title Placeholder 10"/>
          <p:cNvSpPr>
            <a:spLocks noGrp="1"/>
          </p:cNvSpPr>
          <p:nvPr>
            <p:ph type="title" hasCustomPrompt="1"/>
          </p:nvPr>
        </p:nvSpPr>
        <p:spPr>
          <a:xfrm>
            <a:off x="519205" y="602816"/>
            <a:ext cx="7687536" cy="584775"/>
          </a:xfrm>
          <a:prstGeom prst="rect">
            <a:avLst/>
          </a:prstGeom>
        </p:spPr>
        <p:txBody>
          <a:bodyPr vert="horz" wrap="square" lIns="0" tIns="0" rIns="0" bIns="0" rtlCol="0" anchor="t" anchorCtr="0">
            <a:spAutoFit/>
          </a:bodyPr>
          <a:lstStyle>
            <a:lvl1pPr>
              <a:defRPr/>
            </a:lvl1pPr>
          </a:lstStyle>
          <a:p>
            <a:r>
              <a:rPr lang="en-US"/>
              <a:t>Contents/Agenda/Structure</a:t>
            </a:r>
            <a:endParaRPr lang="en-GB"/>
          </a:p>
        </p:txBody>
      </p:sp>
      <p:sp>
        <p:nvSpPr>
          <p:cNvPr id="8" name="Text Placeholder 25"/>
          <p:cNvSpPr>
            <a:spLocks noGrp="1"/>
          </p:cNvSpPr>
          <p:nvPr>
            <p:ph type="body" sz="quarter" idx="11" hasCustomPrompt="1"/>
          </p:nvPr>
        </p:nvSpPr>
        <p:spPr>
          <a:xfrm>
            <a:off x="519205" y="1702080"/>
            <a:ext cx="4513506" cy="646331"/>
          </a:xfrm>
          <a:prstGeom prst="rect">
            <a:avLst/>
          </a:prstGeom>
        </p:spPr>
        <p:txBody>
          <a:bodyPr lIns="0" tIns="0" rIns="0" bIns="0">
            <a:spAutoFit/>
          </a:bodyPr>
          <a:lstStyle>
            <a:lvl1pPr marL="252000" marR="0" indent="-252000" algn="l" defTabSz="914400" rtl="0" eaLnBrk="1" fontAlgn="auto" latinLnBrk="0" hangingPunct="1">
              <a:lnSpc>
                <a:spcPct val="100000"/>
              </a:lnSpc>
              <a:spcBef>
                <a:spcPts val="1000"/>
              </a:spcBef>
              <a:spcAft>
                <a:spcPts val="0"/>
              </a:spcAft>
              <a:buClrTx/>
              <a:buSzTx/>
              <a:buFont typeface="+mj-lt"/>
              <a:buAutoNum type="arabicPeriod"/>
              <a:tabLst/>
              <a:defRPr sz="1400" baseline="0">
                <a:solidFill>
                  <a:schemeClr val="accent1"/>
                </a:solidFill>
              </a:defRPr>
            </a:lvl1pPr>
          </a:lstStyle>
          <a:p>
            <a:pPr lvl="0"/>
            <a:r>
              <a:rPr lang="en-US"/>
              <a:t>Section title, set at 14pt, spacing is preset just press return to name next section, numbered is preference</a:t>
            </a:r>
          </a:p>
        </p:txBody>
      </p:sp>
    </p:spTree>
    <p:extLst>
      <p:ext uri="{BB962C8B-B14F-4D97-AF65-F5344CB8AC3E}">
        <p14:creationId xmlns:p14="http://schemas.microsoft.com/office/powerpoint/2010/main" val="197531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age: page numbers">
    <p:spTree>
      <p:nvGrpSpPr>
        <p:cNvPr id="1" name=""/>
        <p:cNvGrpSpPr/>
        <p:nvPr/>
      </p:nvGrpSpPr>
      <p:grpSpPr>
        <a:xfrm>
          <a:off x="0" y="0"/>
          <a:ext cx="0" cy="0"/>
          <a:chOff x="0" y="0"/>
          <a:chExt cx="0" cy="0"/>
        </a:xfrm>
      </p:grpSpPr>
      <p:sp>
        <p:nvSpPr>
          <p:cNvPr id="4" name="Title Placeholder 10"/>
          <p:cNvSpPr>
            <a:spLocks noGrp="1"/>
          </p:cNvSpPr>
          <p:nvPr>
            <p:ph type="title" hasCustomPrompt="1"/>
          </p:nvPr>
        </p:nvSpPr>
        <p:spPr>
          <a:xfrm>
            <a:off x="519205" y="602817"/>
            <a:ext cx="7687536" cy="584775"/>
          </a:xfrm>
          <a:prstGeom prst="rect">
            <a:avLst/>
          </a:prstGeom>
        </p:spPr>
        <p:txBody>
          <a:bodyPr vert="horz" wrap="square" lIns="0" tIns="0" rIns="0" bIns="0" rtlCol="0" anchor="t" anchorCtr="0">
            <a:spAutoFit/>
          </a:bodyPr>
          <a:lstStyle>
            <a:lvl1pPr>
              <a:defRPr/>
            </a:lvl1pPr>
          </a:lstStyle>
          <a:p>
            <a:r>
              <a:rPr lang="en-US"/>
              <a:t>Contents/Agenda/Structure</a:t>
            </a:r>
            <a:endParaRPr lang="en-GB"/>
          </a:p>
        </p:txBody>
      </p:sp>
    </p:spTree>
    <p:extLst>
      <p:ext uri="{BB962C8B-B14F-4D97-AF65-F5344CB8AC3E}">
        <p14:creationId xmlns:p14="http://schemas.microsoft.com/office/powerpoint/2010/main" val="3228814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plai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2602" y="692544"/>
            <a:ext cx="7335837" cy="2431435"/>
          </a:xfrm>
          <a:prstGeom prst="rect">
            <a:avLst/>
          </a:prstGeom>
        </p:spPr>
        <p:txBody>
          <a:bodyPr lIns="0" tIns="0" rIns="0" bIns="0">
            <a:spAutoFit/>
          </a:bodyPr>
          <a:lstStyle/>
          <a:p>
            <a:r>
              <a:rPr lang="en-US"/>
              <a:t>1. Section title, set at 38pt, maximum of four lines then use subtitle </a:t>
            </a:r>
            <a:br>
              <a:rPr lang="en-US"/>
            </a:br>
            <a:r>
              <a:rPr lang="en-US"/>
              <a:t>box if required</a:t>
            </a:r>
            <a:endParaRPr lang="en-GB"/>
          </a:p>
        </p:txBody>
      </p:sp>
      <p:sp>
        <p:nvSpPr>
          <p:cNvPr id="4" name="Footer Placeholder 2"/>
          <p:cNvSpPr>
            <a:spLocks noGrp="1"/>
          </p:cNvSpPr>
          <p:nvPr>
            <p:ph type="ftr" sz="quarter" idx="3"/>
          </p:nvPr>
        </p:nvSpPr>
        <p:spPr>
          <a:xfrm>
            <a:off x="556683" y="6248210"/>
            <a:ext cx="7330017" cy="246221"/>
          </a:xfrm>
          <a:prstGeom prst="rect">
            <a:avLst/>
          </a:prstGeom>
        </p:spPr>
        <p:txBody>
          <a:bodyPr lIns="0" tIns="0" rIns="0" bIns="0" anchor="b" anchorCtr="0"/>
          <a:lstStyle>
            <a:lvl1pPr>
              <a:defRPr sz="800">
                <a:solidFill>
                  <a:schemeClr val="accent1"/>
                </a:solidFill>
              </a:defRPr>
            </a:lvl1pPr>
          </a:lstStyle>
          <a:p>
            <a:r>
              <a:rPr lang="en-GB" b="1"/>
              <a:t>Base: </a:t>
            </a:r>
            <a:r>
              <a:rPr lang="en-GB"/>
              <a:t>text before colon bold, text after first letter shouldn’t be a capital, set at 8pt, vertical alignment set to ‘Bottom’. All footer info to go here including  notes – just start a new sentence.</a:t>
            </a:r>
          </a:p>
        </p:txBody>
      </p:sp>
      <p:sp>
        <p:nvSpPr>
          <p:cNvPr id="7" name="Text Placeholder 6"/>
          <p:cNvSpPr>
            <a:spLocks noGrp="1"/>
          </p:cNvSpPr>
          <p:nvPr>
            <p:ph type="body" sz="quarter" idx="11" hasCustomPrompt="1"/>
          </p:nvPr>
        </p:nvSpPr>
        <p:spPr>
          <a:xfrm>
            <a:off x="533958" y="3479055"/>
            <a:ext cx="7329487" cy="1551194"/>
          </a:xfrm>
          <a:prstGeom prst="rect">
            <a:avLst/>
          </a:prstGeom>
        </p:spPr>
        <p:txBody>
          <a:bodyPr lIns="0" tIns="0" rIns="0" bIns="0" anchor="t" anchorCtr="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aseline="0">
                <a:solidFill>
                  <a:schemeClr val="accent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solidFill>
                  <a:schemeClr val="accent1"/>
                </a:solidFill>
              </a:rPr>
              <a:t>Move this box up if the title is less than four lines. Consider using ampersands or colons here to save space &amp; look tidy. Delete this box &amp; footer if not needed.</a:t>
            </a:r>
          </a:p>
        </p:txBody>
      </p:sp>
    </p:spTree>
    <p:extLst>
      <p:ext uri="{BB962C8B-B14F-4D97-AF65-F5344CB8AC3E}">
        <p14:creationId xmlns:p14="http://schemas.microsoft.com/office/powerpoint/2010/main" val="4040682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pic>
        <p:nvPicPr>
          <p:cNvPr id="5" name="Picture 4" descr="DJS_RESEARCH_LOGO_RGB_SCREEN.png">
            <a:extLst>
              <a:ext uri="{FF2B5EF4-FFF2-40B4-BE49-F238E27FC236}">
                <a16:creationId xmlns:a16="http://schemas.microsoft.com/office/drawing/2014/main" id="{30884AB0-7AEA-F242-8352-68727739897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198284" y="538307"/>
            <a:ext cx="1481293" cy="889422"/>
          </a:xfrm>
          <a:prstGeom prst="rect">
            <a:avLst/>
          </a:prstGeom>
        </p:spPr>
      </p:pic>
      <p:sp>
        <p:nvSpPr>
          <p:cNvPr id="9" name="Text Placeholder 8"/>
          <p:cNvSpPr>
            <a:spLocks noGrp="1"/>
          </p:cNvSpPr>
          <p:nvPr>
            <p:ph type="body" sz="quarter" idx="11" hasCustomPrompt="1"/>
          </p:nvPr>
        </p:nvSpPr>
        <p:spPr>
          <a:xfrm>
            <a:off x="515936" y="1436400"/>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10" name="Text Placeholder 8"/>
          <p:cNvSpPr>
            <a:spLocks noGrp="1"/>
          </p:cNvSpPr>
          <p:nvPr>
            <p:ph type="body" sz="quarter" idx="12" hasCustomPrompt="1"/>
          </p:nvPr>
        </p:nvSpPr>
        <p:spPr>
          <a:xfrm>
            <a:off x="515937" y="1663274"/>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11" name="Text Placeholder 8"/>
          <p:cNvSpPr>
            <a:spLocks noGrp="1"/>
          </p:cNvSpPr>
          <p:nvPr>
            <p:ph type="body" sz="quarter" idx="13" hasCustomPrompt="1"/>
          </p:nvPr>
        </p:nvSpPr>
        <p:spPr>
          <a:xfrm>
            <a:off x="515935" y="2075438"/>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12" name="Text Placeholder 8"/>
          <p:cNvSpPr>
            <a:spLocks noGrp="1"/>
          </p:cNvSpPr>
          <p:nvPr>
            <p:ph type="body" sz="quarter" idx="14" hasCustomPrompt="1"/>
          </p:nvPr>
        </p:nvSpPr>
        <p:spPr>
          <a:xfrm>
            <a:off x="515936" y="2302312"/>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13" name="Text Placeholder 8"/>
          <p:cNvSpPr>
            <a:spLocks noGrp="1"/>
          </p:cNvSpPr>
          <p:nvPr>
            <p:ph type="body" sz="quarter" idx="15" hasCustomPrompt="1"/>
          </p:nvPr>
        </p:nvSpPr>
        <p:spPr>
          <a:xfrm>
            <a:off x="515934" y="2713939"/>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14" name="Text Placeholder 8"/>
          <p:cNvSpPr>
            <a:spLocks noGrp="1"/>
          </p:cNvSpPr>
          <p:nvPr>
            <p:ph type="body" sz="quarter" idx="16" hasCustomPrompt="1"/>
          </p:nvPr>
        </p:nvSpPr>
        <p:spPr>
          <a:xfrm>
            <a:off x="515935" y="2940813"/>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15" name="Text Placeholder 8"/>
          <p:cNvSpPr>
            <a:spLocks noGrp="1"/>
          </p:cNvSpPr>
          <p:nvPr>
            <p:ph type="body" sz="quarter" idx="17" hasCustomPrompt="1"/>
          </p:nvPr>
        </p:nvSpPr>
        <p:spPr>
          <a:xfrm>
            <a:off x="515937" y="3352440"/>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16" name="Text Placeholder 8"/>
          <p:cNvSpPr>
            <a:spLocks noGrp="1"/>
          </p:cNvSpPr>
          <p:nvPr>
            <p:ph type="body" sz="quarter" idx="18" hasCustomPrompt="1"/>
          </p:nvPr>
        </p:nvSpPr>
        <p:spPr>
          <a:xfrm>
            <a:off x="515938" y="3579314"/>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Tree>
    <p:extLst>
      <p:ext uri="{BB962C8B-B14F-4D97-AF65-F5344CB8AC3E}">
        <p14:creationId xmlns:p14="http://schemas.microsoft.com/office/powerpoint/2010/main" val="1727520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ployee engagment ONLY Back cover">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3545" y="549391"/>
            <a:ext cx="1481293" cy="1262829"/>
          </a:xfrm>
          <a:prstGeom prst="rect">
            <a:avLst/>
          </a:prstGeom>
        </p:spPr>
      </p:pic>
      <p:sp>
        <p:nvSpPr>
          <p:cNvPr id="13" name="Text Placeholder 8"/>
          <p:cNvSpPr>
            <a:spLocks noGrp="1"/>
          </p:cNvSpPr>
          <p:nvPr>
            <p:ph type="body" sz="quarter" idx="11" hasCustomPrompt="1"/>
          </p:nvPr>
        </p:nvSpPr>
        <p:spPr>
          <a:xfrm>
            <a:off x="515936" y="1432229"/>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22" name="Text Placeholder 8"/>
          <p:cNvSpPr>
            <a:spLocks noGrp="1"/>
          </p:cNvSpPr>
          <p:nvPr>
            <p:ph type="body" sz="quarter" idx="12" hasCustomPrompt="1"/>
          </p:nvPr>
        </p:nvSpPr>
        <p:spPr>
          <a:xfrm>
            <a:off x="515937" y="1659103"/>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23" name="Text Placeholder 8"/>
          <p:cNvSpPr>
            <a:spLocks noGrp="1"/>
          </p:cNvSpPr>
          <p:nvPr>
            <p:ph type="body" sz="quarter" idx="13" hasCustomPrompt="1"/>
          </p:nvPr>
        </p:nvSpPr>
        <p:spPr>
          <a:xfrm>
            <a:off x="515935" y="2071267"/>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24" name="Text Placeholder 8"/>
          <p:cNvSpPr>
            <a:spLocks noGrp="1"/>
          </p:cNvSpPr>
          <p:nvPr>
            <p:ph type="body" sz="quarter" idx="14" hasCustomPrompt="1"/>
          </p:nvPr>
        </p:nvSpPr>
        <p:spPr>
          <a:xfrm>
            <a:off x="515936" y="2298141"/>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25" name="Text Placeholder 8"/>
          <p:cNvSpPr>
            <a:spLocks noGrp="1"/>
          </p:cNvSpPr>
          <p:nvPr>
            <p:ph type="body" sz="quarter" idx="15" hasCustomPrompt="1"/>
          </p:nvPr>
        </p:nvSpPr>
        <p:spPr>
          <a:xfrm>
            <a:off x="515934" y="2709768"/>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26" name="Text Placeholder 8"/>
          <p:cNvSpPr>
            <a:spLocks noGrp="1"/>
          </p:cNvSpPr>
          <p:nvPr>
            <p:ph type="body" sz="quarter" idx="16" hasCustomPrompt="1"/>
          </p:nvPr>
        </p:nvSpPr>
        <p:spPr>
          <a:xfrm>
            <a:off x="515935" y="2936642"/>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27" name="Text Placeholder 8"/>
          <p:cNvSpPr>
            <a:spLocks noGrp="1"/>
          </p:cNvSpPr>
          <p:nvPr>
            <p:ph type="body" sz="quarter" idx="17" hasCustomPrompt="1"/>
          </p:nvPr>
        </p:nvSpPr>
        <p:spPr>
          <a:xfrm>
            <a:off x="515937" y="3348269"/>
            <a:ext cx="5631645" cy="215444"/>
          </a:xfrm>
          <a:prstGeom prst="rect">
            <a:avLst/>
          </a:prstGeom>
        </p:spPr>
        <p:txBody>
          <a:bodyPr wrap="square" lIns="0" tIns="0" rIns="0" bIns="0">
            <a:spAutoFit/>
          </a:bodyPr>
          <a:lstStyle>
            <a:lvl1pPr marL="0" indent="0">
              <a:lnSpc>
                <a:spcPct val="100000"/>
              </a:lnSpc>
              <a:buNone/>
              <a:defRPr sz="1400" b="1"/>
            </a:lvl1pPr>
          </a:lstStyle>
          <a:p>
            <a:pPr lvl="0"/>
            <a:r>
              <a:rPr lang="en-GB"/>
              <a:t>First name Surname, Job Title</a:t>
            </a:r>
          </a:p>
        </p:txBody>
      </p:sp>
      <p:sp>
        <p:nvSpPr>
          <p:cNvPr id="28" name="Text Placeholder 8"/>
          <p:cNvSpPr>
            <a:spLocks noGrp="1"/>
          </p:cNvSpPr>
          <p:nvPr>
            <p:ph type="body" sz="quarter" idx="18" hasCustomPrompt="1"/>
          </p:nvPr>
        </p:nvSpPr>
        <p:spPr>
          <a:xfrm>
            <a:off x="515938" y="3575143"/>
            <a:ext cx="5631645" cy="215444"/>
          </a:xfrm>
          <a:prstGeom prst="rect">
            <a:avLst/>
          </a:prstGeom>
        </p:spPr>
        <p:txBody>
          <a:bodyPr wrap="square" lIns="0" tIns="0" rIns="0" bIns="0">
            <a:spAutoFit/>
          </a:bodyPr>
          <a:lstStyle>
            <a:lvl1pPr marL="0" indent="0">
              <a:lnSpc>
                <a:spcPct val="100000"/>
              </a:lnSpc>
              <a:buNone/>
              <a:defRPr sz="1400" b="0"/>
            </a:lvl1pPr>
          </a:lstStyle>
          <a:p>
            <a:pPr lvl="0"/>
            <a:r>
              <a:rPr lang="en-GB"/>
              <a:t>firstintialsurname@djsresearch.com</a:t>
            </a:r>
          </a:p>
        </p:txBody>
      </p:sp>
      <p:sp>
        <p:nvSpPr>
          <p:cNvPr id="14" name="Rectangle 13">
            <a:extLst>
              <a:ext uri="{FF2B5EF4-FFF2-40B4-BE49-F238E27FC236}">
                <a16:creationId xmlns:a16="http://schemas.microsoft.com/office/drawing/2014/main" id="{0642E41A-5FFE-8C4B-89A9-9A07619DB9B5}"/>
              </a:ext>
            </a:extLst>
          </p:cNvPr>
          <p:cNvSpPr/>
          <p:nvPr userDrawn="1"/>
        </p:nvSpPr>
        <p:spPr>
          <a:xfrm>
            <a:off x="3605613" y="5173542"/>
            <a:ext cx="4684541" cy="307777"/>
          </a:xfrm>
          <a:prstGeom prst="rect">
            <a:avLst/>
          </a:prstGeom>
        </p:spPr>
        <p:txBody>
          <a:bodyPr wrap="square" lIns="0" tIns="0" rIns="0" bIns="0" anchor="b" anchorCtr="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GB" sz="2000" b="0" i="0" u="none" strike="noStrike" kern="1200" cap="none" spc="0" normalizeH="0" baseline="0" noProof="0">
                <a:ln>
                  <a:noFill/>
                </a:ln>
                <a:solidFill>
                  <a:schemeClr val="tx1"/>
                </a:solidFill>
                <a:effectLst/>
                <a:uLnTx/>
                <a:uFillTx/>
                <a:latin typeface="+mn-lt"/>
                <a:ea typeface="+mn-ea"/>
                <a:cs typeface="Verdana"/>
                <a:hlinkClick r:id="rId3"/>
              </a:rPr>
              <a:t>djsemployee.co.uk</a:t>
            </a:r>
            <a:endParaRPr kumimoji="0" lang="en-US" sz="2000" b="0" i="0" u="none" strike="noStrike" kern="1200" cap="none" spc="0" normalizeH="0" baseline="0" noProof="0">
              <a:ln>
                <a:noFill/>
              </a:ln>
              <a:solidFill>
                <a:schemeClr val="tx1"/>
              </a:solidFill>
              <a:effectLst/>
              <a:uLnTx/>
              <a:uFillTx/>
              <a:latin typeface="Verdana"/>
              <a:ea typeface="+mn-ea"/>
              <a:cs typeface="Verdana"/>
            </a:endParaRPr>
          </a:p>
        </p:txBody>
      </p:sp>
      <p:sp>
        <p:nvSpPr>
          <p:cNvPr id="5" name="Rectangle 4">
            <a:hlinkClick r:id="rId3"/>
            <a:extLst>
              <a:ext uri="{FF2B5EF4-FFF2-40B4-BE49-F238E27FC236}">
                <a16:creationId xmlns:a16="http://schemas.microsoft.com/office/drawing/2014/main" id="{12CF0409-6E3E-F596-9F10-99A15D856CA3}"/>
              </a:ext>
            </a:extLst>
          </p:cNvPr>
          <p:cNvSpPr/>
          <p:nvPr userDrawn="1"/>
        </p:nvSpPr>
        <p:spPr>
          <a:xfrm>
            <a:off x="5683170" y="5023413"/>
            <a:ext cx="2789498" cy="54401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a:p>
        </p:txBody>
      </p:sp>
    </p:spTree>
    <p:extLst>
      <p:ext uri="{BB962C8B-B14F-4D97-AF65-F5344CB8AC3E}">
        <p14:creationId xmlns:p14="http://schemas.microsoft.com/office/powerpoint/2010/main" val="1415831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heme" Target="../theme/theme4.xml"/><Relationship Id="rId7" Type="http://schemas.openxmlformats.org/officeDocument/2006/relationships/image" Target="../media/image4.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hyperlink" Target="http://www.djsresearch.co.uk/blog/articles" TargetMode="External"/><Relationship Id="rId5" Type="http://schemas.openxmlformats.org/officeDocument/2006/relationships/image" Target="../media/image3.png"/><Relationship Id="rId4" Type="http://schemas.openxmlformats.org/officeDocument/2006/relationships/hyperlink" Target="http://www.linkedin.com/company/djs-research-ltd" TargetMode="External"/><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p:cNvPicPr>
            <a:picLocks noChangeAspect="1"/>
          </p:cNvPicPr>
          <p:nvPr userDrawn="1"/>
        </p:nvPicPr>
        <p:blipFill rotWithShape="1">
          <a:blip r:embed="rId10">
            <a:extLst>
              <a:ext uri="{28A0092B-C50C-407E-A947-70E740481C1C}">
                <a14:useLocalDpi xmlns:a14="http://schemas.microsoft.com/office/drawing/2010/main" val="0"/>
              </a:ext>
            </a:extLst>
          </a:blip>
          <a:srcRect l="113" t="5380" r="274"/>
          <a:stretch/>
        </p:blipFill>
        <p:spPr>
          <a:xfrm>
            <a:off x="-4596" y="145"/>
            <a:ext cx="12196595" cy="683365"/>
          </a:xfrm>
          <a:prstGeom prst="rect">
            <a:avLst/>
          </a:prstGeom>
        </p:spPr>
      </p:pic>
      <p:sp>
        <p:nvSpPr>
          <p:cNvPr id="2" name="Rectangle 1"/>
          <p:cNvSpPr/>
          <p:nvPr userDrawn="1"/>
        </p:nvSpPr>
        <p:spPr>
          <a:xfrm>
            <a:off x="11321143" y="6390803"/>
            <a:ext cx="354920" cy="123111"/>
          </a:xfrm>
          <a:prstGeom prst="rect">
            <a:avLst/>
          </a:prstGeom>
        </p:spPr>
        <p:txBody>
          <a:bodyPr wrap="square" lIns="0" tIns="0" rIns="0" bIns="0" anchor="b" anchorCtr="0">
            <a:spAutoFit/>
          </a:bodyPr>
          <a:lstStyle/>
          <a:p>
            <a:pPr algn="r"/>
            <a:fld id="{C5283808-45C9-A34F-A585-CE10DC679CA9}" type="slidenum">
              <a:rPr lang="en-GB" sz="800" smtClean="0"/>
              <a:pPr algn="r"/>
              <a:t>‹#›</a:t>
            </a:fld>
            <a:endParaRPr lang="en-GB" sz="800"/>
          </a:p>
        </p:txBody>
      </p:sp>
    </p:spTree>
    <p:extLst>
      <p:ext uri="{BB962C8B-B14F-4D97-AF65-F5344CB8AC3E}">
        <p14:creationId xmlns:p14="http://schemas.microsoft.com/office/powerpoint/2010/main" val="1733996642"/>
      </p:ext>
    </p:extLst>
  </p:cSld>
  <p:clrMap bg1="lt1" tx1="dk1" bg2="lt2" tx2="dk2" accent1="accent1" accent2="accent2" accent3="accent3" accent4="accent4" accent5="accent5" accent6="accent6" hlink="hlink" folHlink="folHlink"/>
  <p:sldLayoutIdLst>
    <p:sldLayoutId id="2147483684" r:id="rId1"/>
    <p:sldLayoutId id="2147483663" r:id="rId2"/>
    <p:sldLayoutId id="2147483650" r:id="rId3"/>
    <p:sldLayoutId id="2147483676" r:id="rId4"/>
    <p:sldLayoutId id="2147483744" r:id="rId5"/>
    <p:sldLayoutId id="2147483745" r:id="rId6"/>
    <p:sldLayoutId id="2147483746" r:id="rId7"/>
    <p:sldLayoutId id="2147483747" r:id="rId8"/>
  </p:sldLayoutIdLst>
  <p:hf hdr="0" dt="0"/>
  <p:txStyles>
    <p:titleStyle>
      <a:lvl1pPr marL="0" indent="0" algn="l" defTabSz="914400" rtl="0" eaLnBrk="1" latinLnBrk="0" hangingPunct="1">
        <a:lnSpc>
          <a:spcPct val="100000"/>
        </a:lnSpc>
        <a:spcBef>
          <a:spcPct val="0"/>
        </a:spcBef>
        <a:buNone/>
        <a:tabLst>
          <a:tab pos="4043363" algn="l"/>
        </a:tabLst>
        <a:defRPr sz="2800" b="1" kern="1200" baseline="0">
          <a:solidFill>
            <a:schemeClr val="accent1"/>
          </a:solidFill>
          <a:latin typeface="+mj-lt"/>
          <a:ea typeface="SimSun" panose="0201060003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p15:clr>
            <a:srgbClr val="F26B43"/>
          </p15:clr>
        </p15:guide>
        <p15:guide id="2" pos="325" userDrawn="1">
          <p15:clr>
            <a:srgbClr val="F26B43"/>
          </p15:clr>
        </p15:guide>
        <p15:guide id="3" pos="7355" userDrawn="1">
          <p15:clr>
            <a:srgbClr val="F26B43"/>
          </p15:clr>
        </p15:guide>
        <p15:guide id="4" orient="horz" pos="391" userDrawn="1">
          <p15:clr>
            <a:srgbClr val="F26B43"/>
          </p15:clr>
        </p15:guide>
        <p15:guide id="5" pos="3659" userDrawn="1">
          <p15:clr>
            <a:srgbClr val="F26B43"/>
          </p15:clr>
        </p15:guide>
        <p15:guide id="6" orient="horz" pos="3974" userDrawn="1">
          <p15:clr>
            <a:srgbClr val="F26B43"/>
          </p15:clr>
        </p15:guide>
        <p15:guide id="7" pos="3999" userDrawn="1">
          <p15:clr>
            <a:srgbClr val="F26B43"/>
          </p15:clr>
        </p15:guide>
        <p15:guide id="8" orient="horz" pos="504" userDrawn="1">
          <p15:clr>
            <a:srgbClr val="F26B43"/>
          </p15:clr>
        </p15:guide>
        <p15:guide id="9" pos="2457" userDrawn="1">
          <p15:clr>
            <a:srgbClr val="F26B43"/>
          </p15:clr>
        </p15:guide>
        <p15:guide id="10" pos="2774" userDrawn="1">
          <p15:clr>
            <a:srgbClr val="F26B43"/>
          </p15:clr>
        </p15:guide>
        <p15:guide id="11" pos="4906" userDrawn="1">
          <p15:clr>
            <a:srgbClr val="F26B43"/>
          </p15:clr>
        </p15:guide>
        <p15:guide id="12" pos="522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p:cNvSpPr/>
          <p:nvPr userDrawn="1"/>
        </p:nvSpPr>
        <p:spPr>
          <a:xfrm>
            <a:off x="11146113" y="0"/>
            <a:ext cx="1045887" cy="68606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userDrawn="1"/>
        </p:nvSpPr>
        <p:spPr>
          <a:xfrm>
            <a:off x="11321143" y="6385539"/>
            <a:ext cx="354920" cy="123111"/>
          </a:xfrm>
          <a:prstGeom prst="rect">
            <a:avLst/>
          </a:prstGeom>
        </p:spPr>
        <p:txBody>
          <a:bodyPr wrap="square" lIns="0" tIns="0" rIns="0" bIns="0" anchor="b" anchorCtr="0">
            <a:spAutoFit/>
          </a:bodyPr>
          <a:lstStyle/>
          <a:p>
            <a:pPr algn="r"/>
            <a:fld id="{C5283808-45C9-A34F-A585-CE10DC679CA9}" type="slidenum">
              <a:rPr lang="en-GB" sz="800" smtClean="0">
                <a:solidFill>
                  <a:schemeClr val="bg1"/>
                </a:solidFill>
              </a:rPr>
              <a:pPr algn="r"/>
              <a:t>‹#›</a:t>
            </a:fld>
            <a:endParaRPr lang="en-GB" sz="800">
              <a:solidFill>
                <a:schemeClr val="bg1"/>
              </a:solidFill>
            </a:endParaRPr>
          </a:p>
        </p:txBody>
      </p:sp>
      <p:pic>
        <p:nvPicPr>
          <p:cNvPr id="8" name="Picture 7"/>
          <p:cNvPicPr>
            <a:picLocks noChangeAspect="1"/>
          </p:cNvPicPr>
          <p:nvPr userDrawn="1"/>
        </p:nvPicPr>
        <p:blipFill rotWithShape="1">
          <a:blip r:embed="rId5">
            <a:extLst>
              <a:ext uri="{28A0092B-C50C-407E-A947-70E740481C1C}">
                <a14:useLocalDpi xmlns:a14="http://schemas.microsoft.com/office/drawing/2010/main" val="0"/>
              </a:ext>
            </a:extLst>
          </a:blip>
          <a:srcRect l="13266" t="5380" r="2931"/>
          <a:stretch/>
        </p:blipFill>
        <p:spPr>
          <a:xfrm>
            <a:off x="517947" y="145"/>
            <a:ext cx="10260889" cy="683365"/>
          </a:xfrm>
          <a:prstGeom prst="rect">
            <a:avLst/>
          </a:prstGeom>
        </p:spPr>
      </p:pic>
    </p:spTree>
    <p:extLst>
      <p:ext uri="{BB962C8B-B14F-4D97-AF65-F5344CB8AC3E}">
        <p14:creationId xmlns:p14="http://schemas.microsoft.com/office/powerpoint/2010/main" val="661455081"/>
      </p:ext>
    </p:extLst>
  </p:cSld>
  <p:clrMap bg1="lt1" tx1="dk1" bg2="lt2" tx2="dk2" accent1="accent1" accent2="accent2" accent3="accent3" accent4="accent4" accent5="accent5" accent6="accent6" hlink="hlink" folHlink="folHlink"/>
  <p:sldLayoutIdLst>
    <p:sldLayoutId id="2147483699" r:id="rId1"/>
    <p:sldLayoutId id="2147483701" r:id="rId2"/>
    <p:sldLayoutId id="2147483695" r:id="rId3"/>
  </p:sldLayoutIdLst>
  <p:hf hdr="0" dt="0"/>
  <p:txStyles>
    <p:titleStyle>
      <a:lvl1pPr marL="0" indent="0" algn="l" defTabSz="914400" rtl="0" eaLnBrk="1" latinLnBrk="0" hangingPunct="1">
        <a:lnSpc>
          <a:spcPct val="100000"/>
        </a:lnSpc>
        <a:spcBef>
          <a:spcPct val="0"/>
        </a:spcBef>
        <a:buNone/>
        <a:tabLst>
          <a:tab pos="4043363" algn="l"/>
        </a:tabLst>
        <a:defRPr sz="2800" b="1" kern="1200" baseline="0">
          <a:solidFill>
            <a:schemeClr val="accent1"/>
          </a:solidFill>
          <a:latin typeface="+mj-lt"/>
          <a:ea typeface="SimSun" panose="0201060003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p15:clr>
            <a:srgbClr val="F26B43"/>
          </p15:clr>
        </p15:guide>
        <p15:guide id="2" pos="325" userDrawn="1">
          <p15:clr>
            <a:srgbClr val="F26B43"/>
          </p15:clr>
        </p15:guide>
        <p15:guide id="3" pos="7355" userDrawn="1">
          <p15:clr>
            <a:srgbClr val="F26B43"/>
          </p15:clr>
        </p15:guide>
        <p15:guide id="4" orient="horz" pos="391">
          <p15:clr>
            <a:srgbClr val="F26B43"/>
          </p15:clr>
        </p15:guide>
        <p15:guide id="5" pos="6675" userDrawn="1">
          <p15:clr>
            <a:srgbClr val="F26B43"/>
          </p15:clr>
        </p15:guide>
        <p15:guide id="6" orient="horz" pos="3974" userDrawn="1">
          <p15:clr>
            <a:srgbClr val="F26B43"/>
          </p15:clr>
        </p15:guide>
        <p15:guide id="7" pos="3681" userDrawn="1">
          <p15:clr>
            <a:srgbClr val="F26B43"/>
          </p15:clr>
        </p15:guide>
        <p15:guide id="8" pos="3341" userDrawn="1">
          <p15:clr>
            <a:srgbClr val="F26B43"/>
          </p15:clr>
        </p15:guide>
        <p15:guide id="9" orient="horz" pos="504" userDrawn="1">
          <p15:clr>
            <a:srgbClr val="F26B43"/>
          </p15:clr>
        </p15:guide>
        <p15:guide id="10" pos="2570" userDrawn="1">
          <p15:clr>
            <a:srgbClr val="F26B43"/>
          </p15:clr>
        </p15:guide>
        <p15:guide id="11" pos="2252" userDrawn="1">
          <p15:clr>
            <a:srgbClr val="F26B43"/>
          </p15:clr>
        </p15:guide>
        <p15:guide id="12" pos="4475" userDrawn="1">
          <p15:clr>
            <a:srgbClr val="F26B43"/>
          </p15:clr>
        </p15:guide>
        <p15:guide id="13" pos="477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8731B56-1CFB-1945-BC32-D88330DBDFDB}"/>
              </a:ext>
            </a:extLst>
          </p:cNvPr>
          <p:cNvPicPr>
            <a:picLocks noChangeAspect="1"/>
          </p:cNvPicPr>
          <p:nvPr userDrawn="1"/>
        </p:nvPicPr>
        <p:blipFill rotWithShape="1">
          <a:blip r:embed="rId5">
            <a:extLst>
              <a:ext uri="{28A0092B-C50C-407E-A947-70E740481C1C}">
                <a14:useLocalDpi xmlns:a14="http://schemas.microsoft.com/office/drawing/2010/main"/>
              </a:ext>
            </a:extLst>
          </a:blip>
          <a:srcRect l="54747"/>
          <a:stretch/>
        </p:blipFill>
        <p:spPr>
          <a:xfrm>
            <a:off x="8410292" y="584200"/>
            <a:ext cx="3781707" cy="6273800"/>
          </a:xfrm>
          <a:prstGeom prst="rect">
            <a:avLst/>
          </a:prstGeom>
        </p:spPr>
      </p:pic>
      <p:pic>
        <p:nvPicPr>
          <p:cNvPr id="11" name="Picture 10"/>
          <p:cNvPicPr>
            <a:picLocks noChangeAspect="1"/>
          </p:cNvPicPr>
          <p:nvPr userDrawn="1"/>
        </p:nvPicPr>
        <p:blipFill rotWithShape="1">
          <a:blip r:embed="rId6">
            <a:extLst>
              <a:ext uri="{28A0092B-C50C-407E-A947-70E740481C1C}">
                <a14:useLocalDpi xmlns:a14="http://schemas.microsoft.com/office/drawing/2010/main" val="0"/>
              </a:ext>
            </a:extLst>
          </a:blip>
          <a:srcRect l="113" t="5380" r="274"/>
          <a:stretch/>
        </p:blipFill>
        <p:spPr>
          <a:xfrm>
            <a:off x="-4596" y="145"/>
            <a:ext cx="12196595" cy="683365"/>
          </a:xfrm>
          <a:prstGeom prst="rect">
            <a:avLst/>
          </a:prstGeom>
        </p:spPr>
      </p:pic>
      <p:sp>
        <p:nvSpPr>
          <p:cNvPr id="5" name="Rectangle 4"/>
          <p:cNvSpPr/>
          <p:nvPr userDrawn="1"/>
        </p:nvSpPr>
        <p:spPr>
          <a:xfrm>
            <a:off x="11320988" y="6384184"/>
            <a:ext cx="354920" cy="123111"/>
          </a:xfrm>
          <a:prstGeom prst="rect">
            <a:avLst/>
          </a:prstGeom>
        </p:spPr>
        <p:txBody>
          <a:bodyPr wrap="square" lIns="0" tIns="0" rIns="0" bIns="0" anchor="b" anchorCtr="0">
            <a:spAutoFit/>
          </a:bodyPr>
          <a:lstStyle/>
          <a:p>
            <a:pPr algn="r"/>
            <a:fld id="{C5283808-45C9-A34F-A585-CE10DC679CA9}" type="slidenum">
              <a:rPr lang="en-GB" sz="800" smtClean="0">
                <a:solidFill>
                  <a:schemeClr val="bg1"/>
                </a:solidFill>
              </a:rPr>
              <a:pPr algn="r"/>
              <a:t>‹#›</a:t>
            </a:fld>
            <a:endParaRPr lang="en-GB" sz="800">
              <a:solidFill>
                <a:schemeClr val="bg1"/>
              </a:solidFill>
            </a:endParaRPr>
          </a:p>
        </p:txBody>
      </p:sp>
    </p:spTree>
    <p:extLst>
      <p:ext uri="{BB962C8B-B14F-4D97-AF65-F5344CB8AC3E}">
        <p14:creationId xmlns:p14="http://schemas.microsoft.com/office/powerpoint/2010/main" val="2526722170"/>
      </p:ext>
    </p:extLst>
  </p:cSld>
  <p:clrMap bg1="lt1" tx1="dk1" bg2="lt2" tx2="dk2" accent1="accent1" accent2="accent2" accent3="accent3" accent4="accent4" accent5="accent5" accent6="accent6" hlink="hlink" folHlink="folHlink"/>
  <p:sldLayoutIdLst>
    <p:sldLayoutId id="2147483686" r:id="rId1"/>
    <p:sldLayoutId id="2147483690" r:id="rId2"/>
    <p:sldLayoutId id="2147483677" r:id="rId3"/>
  </p:sldLayoutIdLst>
  <p:hf hdr="0" ftr="0" dt="0"/>
  <p:txStyles>
    <p:titleStyle>
      <a:lvl1pPr algn="l" defTabSz="914400" rtl="0" eaLnBrk="1" latinLnBrk="0" hangingPunct="1">
        <a:lnSpc>
          <a:spcPct val="100000"/>
        </a:lnSpc>
        <a:spcBef>
          <a:spcPct val="0"/>
        </a:spcBef>
        <a:buNone/>
        <a:defRPr sz="3800" b="1" kern="120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88" userDrawn="1">
          <p15:clr>
            <a:srgbClr val="F26B43"/>
          </p15:clr>
        </p15:guide>
        <p15:guide id="2" pos="325" userDrawn="1">
          <p15:clr>
            <a:srgbClr val="F26B43"/>
          </p15:clr>
        </p15:guide>
        <p15:guide id="3" pos="7355" userDrawn="1">
          <p15:clr>
            <a:srgbClr val="F26B43"/>
          </p15:clr>
        </p15:guide>
        <p15:guide id="4" orient="horz" pos="436" userDrawn="1">
          <p15:clr>
            <a:srgbClr val="F26B43"/>
          </p15:clr>
        </p15:guide>
        <p15:guide id="5" orient="horz" pos="3974" userDrawn="1">
          <p15:clr>
            <a:srgbClr val="F26B43"/>
          </p15:clr>
        </p15:guide>
        <p15:guide id="6" orient="horz" pos="50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642E41A-5FFE-8C4B-89A9-9A07619DB9B5}"/>
              </a:ext>
            </a:extLst>
          </p:cNvPr>
          <p:cNvSpPr/>
          <p:nvPr userDrawn="1"/>
        </p:nvSpPr>
        <p:spPr>
          <a:xfrm>
            <a:off x="520533" y="4508300"/>
            <a:ext cx="3552027" cy="492443"/>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900" b="1" i="0" u="none" strike="noStrike" kern="1200" cap="none" spc="0" normalizeH="0" baseline="0" noProof="0">
                <a:ln>
                  <a:noFill/>
                </a:ln>
                <a:solidFill>
                  <a:schemeClr val="accent1"/>
                </a:solidFill>
                <a:effectLst/>
                <a:uLnTx/>
                <a:uFillTx/>
                <a:latin typeface="Verdana"/>
                <a:ea typeface="+mn-ea"/>
                <a:cs typeface="Verdana"/>
              </a:rPr>
              <a:t>Head office: </a:t>
            </a:r>
            <a:r>
              <a:rPr kumimoji="0" lang="en-GB" sz="900" b="0" i="0" u="none" strike="noStrike" kern="1200" cap="none" spc="0" normalizeH="0" baseline="0" noProof="0">
                <a:ln>
                  <a:noFill/>
                </a:ln>
                <a:solidFill>
                  <a:schemeClr val="accent1"/>
                </a:solidFill>
                <a:effectLst/>
                <a:uLnTx/>
                <a:uFillTx/>
                <a:latin typeface="Verdana"/>
                <a:ea typeface="+mn-ea"/>
                <a:cs typeface="Verdana"/>
              </a:rPr>
              <a:t>3 Pavilion Lane, Strines, </a:t>
            </a:r>
            <a:br>
              <a:rPr kumimoji="0" lang="en-GB" sz="900" b="0" i="0" u="none" strike="noStrike" kern="1200" cap="none" spc="0" normalizeH="0" baseline="0" noProof="0">
                <a:ln>
                  <a:noFill/>
                </a:ln>
                <a:solidFill>
                  <a:schemeClr val="accent1"/>
                </a:solidFill>
                <a:effectLst/>
                <a:uLnTx/>
                <a:uFillTx/>
                <a:latin typeface="Verdana"/>
                <a:ea typeface="+mn-ea"/>
                <a:cs typeface="Verdana"/>
              </a:rPr>
            </a:br>
            <a:r>
              <a:rPr kumimoji="0" lang="en-GB" sz="900" b="0" i="0" u="none" strike="noStrike" kern="1200" cap="none" spc="0" normalizeH="0" baseline="0" noProof="0">
                <a:ln>
                  <a:noFill/>
                </a:ln>
                <a:solidFill>
                  <a:schemeClr val="accent1"/>
                </a:solidFill>
                <a:effectLst/>
                <a:uLnTx/>
                <a:uFillTx/>
                <a:latin typeface="Verdana"/>
                <a:ea typeface="+mn-ea"/>
                <a:cs typeface="Verdana"/>
              </a:rPr>
              <a:t>Stockport, Cheshire, SK6 7GH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chemeClr val="accent1"/>
                </a:solidFill>
                <a:effectLst/>
                <a:uLnTx/>
                <a:uFillTx/>
                <a:latin typeface="Verdana"/>
                <a:ea typeface="+mn-ea"/>
                <a:cs typeface="Verdana"/>
              </a:rPr>
              <a:t>+44 (0)1663 767 857 | djsresearch.co.uk</a:t>
            </a:r>
            <a:endParaRPr kumimoji="0" lang="en-US" sz="900" b="0" i="0" u="none" strike="noStrike" kern="1200" cap="none" spc="0" normalizeH="0" baseline="0" noProof="0">
              <a:ln>
                <a:noFill/>
              </a:ln>
              <a:solidFill>
                <a:schemeClr val="accent1"/>
              </a:solidFill>
              <a:effectLst/>
              <a:uLnTx/>
              <a:uFillTx/>
              <a:latin typeface="Verdana"/>
              <a:ea typeface="+mn-ea"/>
              <a:cs typeface="Verdana"/>
            </a:endParaRPr>
          </a:p>
        </p:txBody>
      </p:sp>
      <p:pic>
        <p:nvPicPr>
          <p:cNvPr id="20" name="Picture 19">
            <a:hlinkClick r:id="rId4"/>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13645" y="5704422"/>
            <a:ext cx="851094" cy="279464"/>
          </a:xfrm>
          <a:prstGeom prst="rect">
            <a:avLst/>
          </a:prstGeom>
        </p:spPr>
      </p:pic>
      <p:sp>
        <p:nvSpPr>
          <p:cNvPr id="21" name="Rectangle 20"/>
          <p:cNvSpPr/>
          <p:nvPr userDrawn="1"/>
        </p:nvSpPr>
        <p:spPr>
          <a:xfrm>
            <a:off x="1571962" y="5712898"/>
            <a:ext cx="6874080" cy="630942"/>
          </a:xfrm>
          <a:prstGeom prst="rect">
            <a:avLst/>
          </a:prstGeom>
        </p:spPr>
        <p:txBody>
          <a:bodyPr wrap="square" lIns="0" tIns="0" rIns="0" bIns="0">
            <a:spAutoFit/>
          </a:bodyPr>
          <a:lstStyle/>
          <a:p>
            <a:pPr>
              <a:spcAft>
                <a:spcPts val="300"/>
              </a:spcAft>
            </a:pPr>
            <a:r>
              <a:rPr lang="en-GB" sz="900" b="1">
                <a:solidFill>
                  <a:schemeClr val="accent2"/>
                </a:solidFill>
              </a:rPr>
              <a:t>Follow us on LinkedIn...</a:t>
            </a:r>
          </a:p>
          <a:p>
            <a:pPr>
              <a:spcAft>
                <a:spcPts val="300"/>
              </a:spcAft>
            </a:pPr>
            <a:r>
              <a:rPr lang="en-GB" sz="900"/>
              <a:t>For free market research findings and our latest news and developments: </a:t>
            </a:r>
            <a:r>
              <a:rPr lang="en-GB" sz="900">
                <a:hlinkClick r:id="rId4"/>
              </a:rPr>
              <a:t>linkedin.com/company/djs-research-ltd</a:t>
            </a:r>
            <a:endParaRPr lang="en-GB" sz="900"/>
          </a:p>
          <a:p>
            <a:pPr>
              <a:spcAft>
                <a:spcPts val="300"/>
              </a:spcAft>
            </a:pPr>
            <a:r>
              <a:rPr lang="en-GB" sz="900"/>
              <a:t>For regularly updated market research findings from your sector, please have a look at our complimentary insights: </a:t>
            </a:r>
            <a:r>
              <a:rPr lang="en-GB" sz="900" u="sng">
                <a:hlinkClick r:id="rId6"/>
              </a:rPr>
              <a:t>djsresearch.co.uk/blog/articles</a:t>
            </a:r>
            <a:endParaRPr lang="en-GB" sz="900" u="sng"/>
          </a:p>
        </p:txBody>
      </p:sp>
      <p:grpSp>
        <p:nvGrpSpPr>
          <p:cNvPr id="5" name="Group 4"/>
          <p:cNvGrpSpPr/>
          <p:nvPr userDrawn="1"/>
        </p:nvGrpSpPr>
        <p:grpSpPr>
          <a:xfrm>
            <a:off x="7387745" y="2070486"/>
            <a:ext cx="4804255" cy="4787514"/>
            <a:chOff x="7387745" y="2070486"/>
            <a:chExt cx="4804255" cy="4787514"/>
          </a:xfrm>
        </p:grpSpPr>
        <p:sp>
          <p:nvSpPr>
            <p:cNvPr id="24" name="Oval 23"/>
            <p:cNvSpPr/>
            <p:nvPr/>
          </p:nvSpPr>
          <p:spPr>
            <a:xfrm>
              <a:off x="8446042" y="2070486"/>
              <a:ext cx="1938452" cy="19384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7387745" y="3877358"/>
              <a:ext cx="788626" cy="78862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p:cNvPicPr>
              <a:picLocks noChangeAspect="1"/>
            </p:cNvPicPr>
            <p:nvPr/>
          </p:nvPicPr>
          <p:blipFill rotWithShape="1">
            <a:blip r:embed="rId7">
              <a:extLst>
                <a:ext uri="{28A0092B-C50C-407E-A947-70E740481C1C}">
                  <a14:useLocalDpi xmlns:a14="http://schemas.microsoft.com/office/drawing/2010/main" val="0"/>
                </a:ext>
              </a:extLst>
            </a:blip>
            <a:srcRect r="12330" b="21495"/>
            <a:stretch/>
          </p:blipFill>
          <p:spPr>
            <a:xfrm>
              <a:off x="9198918" y="4177793"/>
              <a:ext cx="2993082" cy="2680207"/>
            </a:xfrm>
            <a:prstGeom prst="rect">
              <a:avLst/>
            </a:prstGeom>
          </p:spPr>
        </p:pic>
      </p:grpSp>
      <p:sp>
        <p:nvSpPr>
          <p:cNvPr id="28" name="Title 1"/>
          <p:cNvSpPr txBox="1">
            <a:spLocks/>
          </p:cNvSpPr>
          <p:nvPr userDrawn="1"/>
        </p:nvSpPr>
        <p:spPr>
          <a:xfrm>
            <a:off x="518699" y="557241"/>
            <a:ext cx="6241816" cy="498598"/>
          </a:xfrm>
          <a:prstGeom prst="rect">
            <a:avLst/>
          </a:prstGeom>
        </p:spPr>
        <p:txBody>
          <a:bodyPr lIns="0" tIns="0" rIns="0" bIns="0">
            <a:spAutoFit/>
          </a:bodyPr>
          <a:lstStyle>
            <a:lvl1pPr algn="l" defTabSz="914400" rtl="0" eaLnBrk="1" latinLnBrk="0" hangingPunct="1">
              <a:lnSpc>
                <a:spcPct val="90000"/>
              </a:lnSpc>
              <a:spcBef>
                <a:spcPct val="0"/>
              </a:spcBef>
              <a:buNone/>
              <a:defRPr sz="4400" b="1" kern="1200" baseline="0">
                <a:solidFill>
                  <a:schemeClr val="tx1"/>
                </a:solidFill>
                <a:latin typeface="+mj-lt"/>
                <a:ea typeface="+mj-ea"/>
                <a:cs typeface="+mj-cs"/>
              </a:defRPr>
            </a:lvl1pPr>
          </a:lstStyle>
          <a:p>
            <a:r>
              <a:rPr lang="en-US" sz="3600"/>
              <a:t>For more information</a:t>
            </a:r>
            <a:endParaRPr lang="en-GB" sz="3600"/>
          </a:p>
        </p:txBody>
      </p:sp>
      <p:cxnSp>
        <p:nvCxnSpPr>
          <p:cNvPr id="3" name="Straight Connector 2"/>
          <p:cNvCxnSpPr>
            <a:cxnSpLocks/>
          </p:cNvCxnSpPr>
          <p:nvPr userDrawn="1"/>
        </p:nvCxnSpPr>
        <p:spPr>
          <a:xfrm>
            <a:off x="513645" y="5602333"/>
            <a:ext cx="7784379"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0280C68-0A26-467C-FDB1-029C72AE08EA}"/>
              </a:ext>
            </a:extLst>
          </p:cNvPr>
          <p:cNvPicPr>
            <a:picLocks noChangeAspect="1"/>
          </p:cNvPicPr>
          <p:nvPr userDrawn="1"/>
        </p:nvPicPr>
        <p:blipFill>
          <a:blip r:embed="rId8"/>
          <a:stretch>
            <a:fillRect/>
          </a:stretch>
        </p:blipFill>
        <p:spPr>
          <a:xfrm>
            <a:off x="3827224" y="4119917"/>
            <a:ext cx="1267883" cy="1267883"/>
          </a:xfrm>
          <a:prstGeom prst="rect">
            <a:avLst/>
          </a:prstGeom>
        </p:spPr>
      </p:pic>
      <p:pic>
        <p:nvPicPr>
          <p:cNvPr id="6" name="Picture 5" descr="A black and grey circle with a letter e and a square&#10;&#10;AI-generated content may be incorrect.">
            <a:extLst>
              <a:ext uri="{FF2B5EF4-FFF2-40B4-BE49-F238E27FC236}">
                <a16:creationId xmlns:a16="http://schemas.microsoft.com/office/drawing/2014/main" id="{D6BD75D1-87A5-8B19-9AA9-5875C51B53C4}"/>
              </a:ext>
            </a:extLst>
          </p:cNvPr>
          <p:cNvPicPr>
            <a:picLocks noChangeAspect="1"/>
          </p:cNvPicPr>
          <p:nvPr userDrawn="1"/>
        </p:nvPicPr>
        <p:blipFill>
          <a:blip r:embed="rId9"/>
          <a:stretch>
            <a:fillRect/>
          </a:stretch>
        </p:blipFill>
        <p:spPr>
          <a:xfrm>
            <a:off x="526118" y="5107105"/>
            <a:ext cx="2273325" cy="345941"/>
          </a:xfrm>
          <a:prstGeom prst="rect">
            <a:avLst/>
          </a:prstGeom>
        </p:spPr>
      </p:pic>
    </p:spTree>
    <p:extLst>
      <p:ext uri="{BB962C8B-B14F-4D97-AF65-F5344CB8AC3E}">
        <p14:creationId xmlns:p14="http://schemas.microsoft.com/office/powerpoint/2010/main" val="2896060834"/>
      </p:ext>
    </p:extLst>
  </p:cSld>
  <p:clrMap bg1="lt1" tx1="dk1" bg2="lt2" tx2="dk2" accent1="accent1" accent2="accent2" accent3="accent3" accent4="accent4" accent5="accent5" accent6="accent6" hlink="hlink" folHlink="folHlink"/>
  <p:sldLayoutIdLst>
    <p:sldLayoutId id="2147483692" r:id="rId1"/>
    <p:sldLayoutId id="2147483693" r:id="rId2"/>
  </p:sldLayoutIdLst>
  <p:hf sldNum="0" hdr="0" ftr="0" dt="0"/>
  <p:txStyles>
    <p:titleStyle>
      <a:lvl1pPr algn="l" defTabSz="914400" rtl="0" eaLnBrk="1" latinLnBrk="0" hangingPunct="1">
        <a:lnSpc>
          <a:spcPct val="90000"/>
        </a:lnSpc>
        <a:spcBef>
          <a:spcPct val="0"/>
        </a:spcBef>
        <a:buNone/>
        <a:defRPr sz="4400" b="1" kern="1200"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3974" userDrawn="1">
          <p15:clr>
            <a:srgbClr val="F26B43"/>
          </p15:clr>
        </p15:guide>
        <p15:guide id="4" orient="horz" pos="346"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3.xml"/><Relationship Id="rId7" Type="http://schemas.openxmlformats.org/officeDocument/2006/relationships/slide" Target="slide37.xml"/><Relationship Id="rId12" Type="http://schemas.openxmlformats.org/officeDocument/2006/relationships/slide" Target="slide63.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slide" Target="slide27.xml"/><Relationship Id="rId11" Type="http://schemas.openxmlformats.org/officeDocument/2006/relationships/slide" Target="slide53.xml"/><Relationship Id="rId5" Type="http://schemas.openxmlformats.org/officeDocument/2006/relationships/slide" Target="slide21.xml"/><Relationship Id="rId10" Type="http://schemas.openxmlformats.org/officeDocument/2006/relationships/slide" Target="slide51.xml"/><Relationship Id="rId4" Type="http://schemas.openxmlformats.org/officeDocument/2006/relationships/slide" Target="slide8.xml"/><Relationship Id="rId9" Type="http://schemas.openxmlformats.org/officeDocument/2006/relationships/slide" Target="slide46.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6.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slide" Target="slide51.xml"/><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9.xml"/><Relationship Id="rId7" Type="http://schemas.openxmlformats.org/officeDocument/2006/relationships/slide" Target="slide16.xml"/><Relationship Id="rId2" Type="http://schemas.openxmlformats.org/officeDocument/2006/relationships/slide" Target="slide2.xml"/><Relationship Id="rId1" Type="http://schemas.openxmlformats.org/officeDocument/2006/relationships/slideLayout" Target="../slideLayouts/slideLayout14.xml"/><Relationship Id="rId6" Type="http://schemas.openxmlformats.org/officeDocument/2006/relationships/slide" Target="slide14.xml"/><Relationship Id="rId11" Type="http://schemas.openxmlformats.org/officeDocument/2006/relationships/slide" Target="slide20.xml"/><Relationship Id="rId5" Type="http://schemas.openxmlformats.org/officeDocument/2006/relationships/slide" Target="slide12.xml"/><Relationship Id="rId10" Type="http://schemas.openxmlformats.org/officeDocument/2006/relationships/slide" Target="slide19.xml"/><Relationship Id="rId4" Type="http://schemas.openxmlformats.org/officeDocument/2006/relationships/slide" Target="slide11.xml"/><Relationship Id="rId9" Type="http://schemas.openxmlformats.org/officeDocument/2006/relationships/slide" Target="slide18.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chart" Target="../charts/chart10.xml"/></Relationships>
</file>

<file path=ppt/slides/_rels/slide18.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chart" Target="../charts/chart11.xml"/><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chart" Target="../charts/chart12.xml"/><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chart" Target="../charts/chart15.xml"/></Relationships>
</file>

<file path=ppt/slides/_rels/slide21.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slide" Target="slide2.xml"/><Relationship Id="rId1" Type="http://schemas.openxmlformats.org/officeDocument/2006/relationships/slideLayout" Target="../slideLayouts/slideLayout14.xml"/><Relationship Id="rId6" Type="http://schemas.openxmlformats.org/officeDocument/2006/relationships/slide" Target="slide26.xml"/><Relationship Id="rId5" Type="http://schemas.openxmlformats.org/officeDocument/2006/relationships/slide" Target="slide25.xml"/><Relationship Id="rId4" Type="http://schemas.openxmlformats.org/officeDocument/2006/relationships/slide" Target="slide24.xml"/></Relationships>
</file>

<file path=ppt/slides/_rels/slide2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chart" Target="../charts/chart17.xml"/></Relationships>
</file>

<file path=ppt/slides/_rels/slide2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chart" Target="../charts/chart19.xml"/></Relationships>
</file>

<file path=ppt/slides/_rels/slide2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chart" Target="../charts/chart21.xml"/></Relationships>
</file>

<file path=ppt/slides/_rels/slide2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chart" Target="../charts/chart24.xml"/></Relationships>
</file>

<file path=ppt/slides/_rels/slide27.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slide" Target="slide28.xml"/><Relationship Id="rId7" Type="http://schemas.openxmlformats.org/officeDocument/2006/relationships/slide" Target="slide33.xml"/><Relationship Id="rId2" Type="http://schemas.openxmlformats.org/officeDocument/2006/relationships/slide" Target="slide2.xml"/><Relationship Id="rId1" Type="http://schemas.openxmlformats.org/officeDocument/2006/relationships/slideLayout" Target="../slideLayouts/slideLayout14.xml"/><Relationship Id="rId6" Type="http://schemas.openxmlformats.org/officeDocument/2006/relationships/slide" Target="slide32.xml"/><Relationship Id="rId5" Type="http://schemas.openxmlformats.org/officeDocument/2006/relationships/slide" Target="slide31.xml"/><Relationship Id="rId10" Type="http://schemas.openxmlformats.org/officeDocument/2006/relationships/slide" Target="slide36.xml"/><Relationship Id="rId4" Type="http://schemas.openxmlformats.org/officeDocument/2006/relationships/slide" Target="slide30.xml"/><Relationship Id="rId9" Type="http://schemas.openxmlformats.org/officeDocument/2006/relationships/slide" Target="slide35.xml"/></Relationships>
</file>

<file path=ppt/slides/_rels/slide28.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chart" Target="../charts/chart26.xml"/></Relationships>
</file>

<file path=ppt/slides/_rels/slide29.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chart" Target="../charts/chart28.xml"/></Relationships>
</file>

<file path=ppt/slides/_rels/slide3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chart" Target="../charts/chart32.xml"/></Relationships>
</file>

<file path=ppt/slides/_rels/slide33.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2.xml"/><Relationship Id="rId1" Type="http://schemas.openxmlformats.org/officeDocument/2006/relationships/slideLayout" Target="../slideLayouts/slideLayout14.xml"/><Relationship Id="rId4" Type="http://schemas.openxmlformats.org/officeDocument/2006/relationships/slide" Target="slide39.xml"/></Relationships>
</file>

<file path=ppt/slides/_rels/slide38.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chart" Target="../charts/chart38.xml"/></Relationships>
</file>

<file path=ppt/slides/_rels/slide39.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chart" Target="../charts/chart40.xml"/></Relationships>
</file>

<file path=ppt/slides/_rels/slide40.xml.rels><?xml version="1.0" encoding="UTF-8" standalone="yes"?>
<Relationships xmlns="http://schemas.openxmlformats.org/package/2006/relationships"><Relationship Id="rId3" Type="http://schemas.openxmlformats.org/officeDocument/2006/relationships/slide" Target="slide41.xml"/><Relationship Id="rId7" Type="http://schemas.openxmlformats.org/officeDocument/2006/relationships/slide" Target="slide45.xml"/><Relationship Id="rId2" Type="http://schemas.openxmlformats.org/officeDocument/2006/relationships/slide" Target="slide2.xml"/><Relationship Id="rId1" Type="http://schemas.openxmlformats.org/officeDocument/2006/relationships/slideLayout" Target="../slideLayouts/slideLayout14.xml"/><Relationship Id="rId6" Type="http://schemas.openxmlformats.org/officeDocument/2006/relationships/slide" Target="slide44.xml"/><Relationship Id="rId5" Type="http://schemas.openxmlformats.org/officeDocument/2006/relationships/slide" Target="slide43.xml"/><Relationship Id="rId4" Type="http://schemas.openxmlformats.org/officeDocument/2006/relationships/slide" Target="slide42.xml"/></Relationships>
</file>

<file path=ppt/slides/_rels/slide41.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chart" Target="../charts/chart44.xml"/></Relationships>
</file>

<file path=ppt/slides/_rels/slide44.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chart" Target="../charts/chart46.xml"/></Relationships>
</file>

<file path=ppt/slides/_rels/slide45.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slide" Target="slide2.xml"/><Relationship Id="rId1" Type="http://schemas.openxmlformats.org/officeDocument/2006/relationships/slideLayout" Target="../slideLayouts/slideLayout14.xml"/><Relationship Id="rId6" Type="http://schemas.openxmlformats.org/officeDocument/2006/relationships/slide" Target="slide50.xml"/><Relationship Id="rId5" Type="http://schemas.openxmlformats.org/officeDocument/2006/relationships/slide" Target="slide49.xml"/><Relationship Id="rId4" Type="http://schemas.openxmlformats.org/officeDocument/2006/relationships/slide" Target="slide48.xml"/></Relationships>
</file>

<file path=ppt/slides/_rels/slide47.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chart" Target="../charts/chart49.xml"/></Relationships>
</file>

<file path=ppt/slides/_rels/slide48.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svg"/><Relationship Id="rId7" Type="http://schemas.openxmlformats.org/officeDocument/2006/relationships/image" Target="../media/image35.sv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34.svg"/><Relationship Id="rId5" Type="http://schemas.openxmlformats.org/officeDocument/2006/relationships/image" Target="../media/image33.svg"/><Relationship Id="rId10" Type="http://schemas.openxmlformats.org/officeDocument/2006/relationships/chart" Target="../charts/chart54.xml"/><Relationship Id="rId4" Type="http://schemas.openxmlformats.org/officeDocument/2006/relationships/image" Target="../media/image32.svg"/><Relationship Id="rId9" Type="http://schemas.openxmlformats.org/officeDocument/2006/relationships/chart" Target="../charts/chart53.xml"/></Relationships>
</file>

<file path=ppt/slides/_rels/slide55.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chart" Target="../charts/chart57.xml"/></Relationships>
</file>

<file path=ppt/slides/_rels/slide57.xml.rels><?xml version="1.0" encoding="UTF-8" standalone="yes"?>
<Relationships xmlns="http://schemas.openxmlformats.org/package/2006/relationships"><Relationship Id="rId3" Type="http://schemas.openxmlformats.org/officeDocument/2006/relationships/chart" Target="../charts/chart58.xml"/><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chart" Target="../charts/chart60.xml"/></Relationships>
</file>

<file path=ppt/slides/_rels/slide59.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chart" Target="../charts/chart62.xml"/></Relationships>
</file>

<file path=ppt/slides/_rels/slide60.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chart" Target="../charts/chart64.xml"/></Relationships>
</file>

<file path=ppt/slides/_rels/slide61.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chart" Target="../charts/chart65.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010B1DF-178E-0A33-C0DE-5ED4BD759FA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729024" y="0"/>
            <a:ext cx="9462975" cy="6855463"/>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37"/>
            <a:ext cx="5424487" cy="6858000"/>
          </a:xfrm>
          <a:prstGeom prst="rect">
            <a:avLst/>
          </a:prstGeom>
        </p:spPr>
      </p:pic>
      <p:grpSp>
        <p:nvGrpSpPr>
          <p:cNvPr id="19" name="Group 18">
            <a:extLst>
              <a:ext uri="{C183D7F6-B498-43B3-948B-1728B52AA6E4}">
                <adec:decorative xmlns:adec="http://schemas.microsoft.com/office/drawing/2017/decorative" val="1"/>
              </a:ext>
            </a:extLst>
          </p:cNvPr>
          <p:cNvGrpSpPr/>
          <p:nvPr/>
        </p:nvGrpSpPr>
        <p:grpSpPr>
          <a:xfrm>
            <a:off x="504838" y="2206272"/>
            <a:ext cx="3914351" cy="1550502"/>
            <a:chOff x="652314" y="1921308"/>
            <a:chExt cx="3769784" cy="1453986"/>
          </a:xfrm>
        </p:grpSpPr>
        <p:cxnSp>
          <p:nvCxnSpPr>
            <p:cNvPr id="20" name="Straight Connector 19">
              <a:extLst>
                <a:ext uri="{FF2B5EF4-FFF2-40B4-BE49-F238E27FC236}">
                  <a16:creationId xmlns:a16="http://schemas.microsoft.com/office/drawing/2014/main" id="{7D045B34-5E7C-3249-9B4B-BD94DF9F1BDC}"/>
                </a:ext>
              </a:extLst>
            </p:cNvPr>
            <p:cNvCxnSpPr>
              <a:cxnSpLocks/>
            </p:cNvCxnSpPr>
            <p:nvPr/>
          </p:nvCxnSpPr>
          <p:spPr>
            <a:xfrm>
              <a:off x="652314" y="1921308"/>
              <a:ext cx="3769784" cy="0"/>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1A7B6D2-05E1-A847-A0A6-33D8F54669E2}"/>
                </a:ext>
              </a:extLst>
            </p:cNvPr>
            <p:cNvCxnSpPr>
              <a:cxnSpLocks/>
            </p:cNvCxnSpPr>
            <p:nvPr/>
          </p:nvCxnSpPr>
          <p:spPr>
            <a:xfrm>
              <a:off x="652314" y="3375294"/>
              <a:ext cx="3769784" cy="0"/>
            </a:xfrm>
            <a:prstGeom prst="line">
              <a:avLst/>
            </a:prstGeom>
            <a:ln w="12700">
              <a:solidFill>
                <a:schemeClr val="accent1"/>
              </a:solidFill>
            </a:ln>
            <a:effectLst/>
          </p:spPr>
          <p:style>
            <a:lnRef idx="2">
              <a:schemeClr val="accent1"/>
            </a:lnRef>
            <a:fillRef idx="0">
              <a:schemeClr val="accent1"/>
            </a:fillRef>
            <a:effectRef idx="1">
              <a:schemeClr val="accent1"/>
            </a:effectRef>
            <a:fontRef idx="minor">
              <a:schemeClr val="tx1"/>
            </a:fontRef>
          </p:style>
        </p:cxnSp>
      </p:grpSp>
      <p:grpSp>
        <p:nvGrpSpPr>
          <p:cNvPr id="27" name="Group 26">
            <a:extLst>
              <a:ext uri="{C183D7F6-B498-43B3-948B-1728B52AA6E4}">
                <adec:decorative xmlns:adec="http://schemas.microsoft.com/office/drawing/2017/decorative" val="1"/>
              </a:ext>
            </a:extLst>
          </p:cNvPr>
          <p:cNvGrpSpPr/>
          <p:nvPr/>
        </p:nvGrpSpPr>
        <p:grpSpPr>
          <a:xfrm>
            <a:off x="9417713" y="-3487"/>
            <a:ext cx="2774287" cy="2386468"/>
            <a:chOff x="9417713" y="0"/>
            <a:chExt cx="2774287" cy="2386468"/>
          </a:xfrm>
        </p:grpSpPr>
        <p:pic>
          <p:nvPicPr>
            <p:cNvPr id="28" name="Picture 27" descr="Untitled-1.png">
              <a:extLst>
                <a:ext uri="{FF2B5EF4-FFF2-40B4-BE49-F238E27FC236}">
                  <a16:creationId xmlns:a16="http://schemas.microsoft.com/office/drawing/2014/main" id="{BFF90FB7-7506-3742-86FA-4637098BA5F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417713" y="0"/>
              <a:ext cx="2774287" cy="2386468"/>
            </a:xfrm>
            <a:prstGeom prst="rect">
              <a:avLst/>
            </a:prstGeom>
          </p:spPr>
        </p:pic>
        <p:pic>
          <p:nvPicPr>
            <p:cNvPr id="31" name="Picture 30" descr="DJS_RESEARCH_LOGO_RGB_SCREEN.png">
              <a:extLst>
                <a:ext uri="{FF2B5EF4-FFF2-40B4-BE49-F238E27FC236}">
                  <a16:creationId xmlns:a16="http://schemas.microsoft.com/office/drawing/2014/main" id="{30884AB0-7AEA-F242-8352-68727739897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163559" y="476250"/>
              <a:ext cx="1481293" cy="889422"/>
            </a:xfrm>
            <a:prstGeom prst="rect">
              <a:avLst/>
            </a:prstGeom>
          </p:spPr>
        </p:pic>
      </p:grpSp>
      <p:sp>
        <p:nvSpPr>
          <p:cNvPr id="23" name="Title 22">
            <a:extLst>
              <a:ext uri="{FF2B5EF4-FFF2-40B4-BE49-F238E27FC236}">
                <a16:creationId xmlns:a16="http://schemas.microsoft.com/office/drawing/2014/main" id="{1311AD20-5CBC-B14C-8A10-56DA9448DCB6}"/>
              </a:ext>
            </a:extLst>
          </p:cNvPr>
          <p:cNvSpPr>
            <a:spLocks noGrp="1"/>
          </p:cNvSpPr>
          <p:nvPr>
            <p:ph type="title" idx="4294967295"/>
          </p:nvPr>
        </p:nvSpPr>
        <p:spPr>
          <a:xfrm>
            <a:off x="536693" y="2416892"/>
            <a:ext cx="3914351" cy="11079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6D6E71"/>
                </a:solidFill>
                <a:effectLst/>
                <a:uLnTx/>
                <a:uFillTx/>
                <a:latin typeface="Verdana"/>
                <a:ea typeface="+mn-ea"/>
                <a:cs typeface="Verdana"/>
              </a:rPr>
              <a:t>Brent Council </a:t>
            </a:r>
            <a:br>
              <a:rPr kumimoji="0" lang="en-GB" sz="2400" b="1" i="0" u="none" strike="noStrike" kern="1200" cap="none" spc="0" normalizeH="0" baseline="0" noProof="0" dirty="0">
                <a:ln>
                  <a:noFill/>
                </a:ln>
                <a:solidFill>
                  <a:srgbClr val="6D6E71"/>
                </a:solidFill>
                <a:effectLst/>
                <a:uLnTx/>
                <a:uFillTx/>
                <a:latin typeface="Verdana"/>
                <a:ea typeface="+mn-ea"/>
                <a:cs typeface="Verdana"/>
              </a:rPr>
            </a:br>
            <a:r>
              <a:rPr kumimoji="0" lang="en-GB" sz="2400" b="1" i="0" u="none" strike="noStrike" kern="1200" cap="none" spc="0" normalizeH="0" baseline="0" noProof="0" dirty="0">
                <a:ln>
                  <a:noFill/>
                </a:ln>
                <a:solidFill>
                  <a:srgbClr val="6D6E71"/>
                </a:solidFill>
                <a:effectLst/>
                <a:uLnTx/>
                <a:uFillTx/>
                <a:latin typeface="Verdana"/>
                <a:ea typeface="+mn-ea"/>
                <a:cs typeface="Verdana"/>
              </a:rPr>
              <a:t>Resident Attitudes Survey 202</a:t>
            </a:r>
            <a:r>
              <a:rPr lang="en-GB" sz="2400" dirty="0">
                <a:solidFill>
                  <a:srgbClr val="6D6E71"/>
                </a:solidFill>
                <a:latin typeface="Verdana"/>
                <a:ea typeface="+mn-ea"/>
                <a:cs typeface="Verdana"/>
              </a:rPr>
              <a:t>6</a:t>
            </a:r>
            <a:endParaRPr kumimoji="0" lang="en-GB" sz="2400" b="0" i="0" u="none" strike="noStrike" kern="1200" cap="none" spc="0" normalizeH="0" baseline="0" noProof="0" dirty="0">
              <a:ln>
                <a:noFill/>
              </a:ln>
              <a:solidFill>
                <a:srgbClr val="6D6E71"/>
              </a:solidFill>
              <a:effectLst/>
              <a:uLnTx/>
              <a:uFillTx/>
              <a:latin typeface="Verdana"/>
              <a:ea typeface="+mn-ea"/>
              <a:cs typeface="Verdana"/>
            </a:endParaRPr>
          </a:p>
        </p:txBody>
      </p:sp>
      <p:sp>
        <p:nvSpPr>
          <p:cNvPr id="22" name="Rectangle 21">
            <a:extLst>
              <a:ext uri="{FF2B5EF4-FFF2-40B4-BE49-F238E27FC236}">
                <a16:creationId xmlns:a16="http://schemas.microsoft.com/office/drawing/2014/main" id="{1311AD20-5CBC-B14C-8A10-56DA9448DCB6}"/>
              </a:ext>
            </a:extLst>
          </p:cNvPr>
          <p:cNvSpPr/>
          <p:nvPr/>
        </p:nvSpPr>
        <p:spPr>
          <a:xfrm>
            <a:off x="541731" y="3931267"/>
            <a:ext cx="2345870" cy="1384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6D6E71"/>
                </a:solidFill>
                <a:effectLst/>
                <a:uLnTx/>
                <a:uFillTx/>
                <a:latin typeface="Verdana"/>
                <a:ea typeface="+mn-ea"/>
                <a:cs typeface="Verdana"/>
              </a:rPr>
              <a:t>August </a:t>
            </a:r>
            <a:r>
              <a:rPr lang="en-GB" sz="900">
                <a:solidFill>
                  <a:srgbClr val="6D6E71"/>
                </a:solidFill>
                <a:latin typeface="Verdana"/>
                <a:cs typeface="Verdana"/>
              </a:rPr>
              <a:t>2026</a:t>
            </a:r>
            <a:endParaRPr kumimoji="0" lang="en-GB" sz="900" b="0" i="0" u="none" strike="noStrike" kern="1200" cap="none" spc="0" normalizeH="0" baseline="0" noProof="0">
              <a:ln>
                <a:noFill/>
              </a:ln>
              <a:solidFill>
                <a:srgbClr val="6D6E71"/>
              </a:solidFill>
              <a:effectLst/>
              <a:uLnTx/>
              <a:uFillTx/>
              <a:latin typeface="Verdana"/>
              <a:ea typeface="+mn-ea"/>
              <a:cs typeface="Verdana"/>
            </a:endParaRPr>
          </a:p>
        </p:txBody>
      </p:sp>
      <p:sp>
        <p:nvSpPr>
          <p:cNvPr id="29" name="Rectangle 28">
            <a:extLst>
              <a:ext uri="{FF2B5EF4-FFF2-40B4-BE49-F238E27FC236}">
                <a16:creationId xmlns:a16="http://schemas.microsoft.com/office/drawing/2014/main" id="{0642E41A-5FFE-8C4B-89A9-9A07619DB9B5}"/>
              </a:ext>
            </a:extLst>
          </p:cNvPr>
          <p:cNvSpPr/>
          <p:nvPr/>
        </p:nvSpPr>
        <p:spPr>
          <a:xfrm>
            <a:off x="520303" y="5320362"/>
            <a:ext cx="3883422" cy="492443"/>
          </a:xfrm>
          <a:prstGeom prst="rect">
            <a:avLst/>
          </a:prstGeom>
        </p:spPr>
        <p:txBody>
          <a:bodyPr wrap="square" lIns="0" tIns="0" rIns="0" bIns="0" anchor="b" anchorCtr="0">
            <a:spAutoFit/>
          </a:bodyPr>
          <a:lstStyle/>
          <a:p>
            <a:pPr lvl="0">
              <a:spcAft>
                <a:spcPts val="600"/>
              </a:spcAft>
              <a:defRPr/>
            </a:pPr>
            <a:r>
              <a:rPr lang="en-GB" sz="900" b="1" dirty="0">
                <a:solidFill>
                  <a:schemeClr val="accent1"/>
                </a:solidFill>
                <a:cs typeface="Verdana"/>
              </a:rPr>
              <a:t>Head office: </a:t>
            </a:r>
            <a:r>
              <a:rPr lang="en-GB" sz="900" dirty="0">
                <a:solidFill>
                  <a:schemeClr val="accent1"/>
                </a:solidFill>
                <a:cs typeface="Verdana"/>
              </a:rPr>
              <a:t>3 Pavilion Lane, </a:t>
            </a:r>
            <a:br>
              <a:rPr lang="en-GB" sz="900" dirty="0">
                <a:solidFill>
                  <a:schemeClr val="accent1"/>
                </a:solidFill>
                <a:cs typeface="Verdana"/>
              </a:rPr>
            </a:br>
            <a:r>
              <a:rPr lang="en-GB" sz="900" dirty="0">
                <a:solidFill>
                  <a:schemeClr val="accent1"/>
                </a:solidFill>
                <a:cs typeface="Verdana"/>
              </a:rPr>
              <a:t>Strines, Stockport, Cheshire, SK6 7GH</a:t>
            </a:r>
          </a:p>
          <a:p>
            <a:pPr lvl="0">
              <a:defRPr/>
            </a:pPr>
            <a:r>
              <a:rPr lang="en-US" sz="900" b="1" dirty="0">
                <a:solidFill>
                  <a:schemeClr val="accent1"/>
                </a:solidFill>
                <a:cs typeface="Verdana"/>
              </a:rPr>
              <a:t>+44 (0)1663 767 857 | djsresearch.co.uk</a:t>
            </a:r>
            <a:endParaRPr lang="en-US" sz="900" dirty="0">
              <a:solidFill>
                <a:schemeClr val="accent1"/>
              </a:solidFill>
              <a:cs typeface="Verdana"/>
            </a:endParaRPr>
          </a:p>
        </p:txBody>
      </p:sp>
      <p:sp>
        <p:nvSpPr>
          <p:cNvPr id="34" name="Rectangle 33">
            <a:extLst>
              <a:ext uri="{FF2B5EF4-FFF2-40B4-BE49-F238E27FC236}">
                <a16:creationId xmlns:a16="http://schemas.microsoft.com/office/drawing/2014/main" id="{0642E41A-5FFE-8C4B-89A9-9A07619DB9B5}"/>
              </a:ext>
              <a:ext uri="{C183D7F6-B498-43B3-948B-1728B52AA6E4}">
                <adec:decorative xmlns:adec="http://schemas.microsoft.com/office/drawing/2017/decorative" val="0"/>
              </a:ext>
            </a:extLst>
          </p:cNvPr>
          <p:cNvSpPr/>
          <p:nvPr/>
        </p:nvSpPr>
        <p:spPr>
          <a:xfrm>
            <a:off x="516328" y="6350252"/>
            <a:ext cx="1962076" cy="138499"/>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900" i="0" u="none" strike="noStrike" kern="1200" cap="none" spc="0" normalizeH="0" baseline="0" noProof="0">
                <a:ln>
                  <a:noFill/>
                </a:ln>
                <a:solidFill>
                  <a:srgbClr val="6D6E71"/>
                </a:solidFill>
                <a:effectLst/>
                <a:uLnTx/>
                <a:uFillTx/>
                <a:latin typeface="Verdana"/>
                <a:ea typeface="+mn-ea"/>
                <a:cs typeface="Verdana"/>
              </a:rPr>
              <a:t>JN10735</a:t>
            </a:r>
            <a:endParaRPr kumimoji="0" lang="en-US" sz="900" i="0" u="none" strike="noStrike" kern="1200" cap="none" spc="0" normalizeH="0" baseline="0" noProof="0">
              <a:ln>
                <a:noFill/>
              </a:ln>
              <a:solidFill>
                <a:srgbClr val="6D6E71"/>
              </a:solidFill>
              <a:effectLst/>
              <a:uLnTx/>
              <a:uFillTx/>
              <a:latin typeface="Verdana"/>
              <a:ea typeface="+mn-ea"/>
              <a:cs typeface="Verdana"/>
            </a:endParaRPr>
          </a:p>
        </p:txBody>
      </p:sp>
      <p:pic>
        <p:nvPicPr>
          <p:cNvPr id="4" name="Picture 3">
            <a:extLst>
              <a:ext uri="{FF2B5EF4-FFF2-40B4-BE49-F238E27FC236}">
                <a16:creationId xmlns:a16="http://schemas.microsoft.com/office/drawing/2014/main" id="{BBE059E2-CA6D-7699-BC10-BF975FCE458B}"/>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09209" y="612340"/>
            <a:ext cx="1885583" cy="735325"/>
          </a:xfrm>
          <a:prstGeom prst="rect">
            <a:avLst/>
          </a:prstGeom>
        </p:spPr>
      </p:pic>
      <p:pic>
        <p:nvPicPr>
          <p:cNvPr id="6" name="Picture 5">
            <a:extLst>
              <a:ext uri="{FF2B5EF4-FFF2-40B4-BE49-F238E27FC236}">
                <a16:creationId xmlns:a16="http://schemas.microsoft.com/office/drawing/2014/main" id="{41868729-6FB4-4846-6A05-55DE2DC05A9F}"/>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26118" y="5943020"/>
            <a:ext cx="2273325" cy="345941"/>
          </a:xfrm>
          <a:prstGeom prst="rect">
            <a:avLst/>
          </a:prstGeom>
        </p:spPr>
      </p:pic>
    </p:spTree>
    <p:extLst>
      <p:ext uri="{BB962C8B-B14F-4D97-AF65-F5344CB8AC3E}">
        <p14:creationId xmlns:p14="http://schemas.microsoft.com/office/powerpoint/2010/main" val="1498584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Contents</a:t>
            </a:r>
          </a:p>
        </p:txBody>
      </p:sp>
      <p:graphicFrame>
        <p:nvGraphicFramePr>
          <p:cNvPr id="6" name="Table 5"/>
          <p:cNvGraphicFramePr>
            <a:graphicFrameLocks noGrp="1"/>
          </p:cNvGraphicFramePr>
          <p:nvPr>
            <p:extLst>
              <p:ext uri="{D42A27DB-BD31-4B8C-83A1-F6EECF244321}">
                <p14:modId xmlns:p14="http://schemas.microsoft.com/office/powerpoint/2010/main" val="1303556742"/>
              </p:ext>
            </p:extLst>
          </p:nvPr>
        </p:nvGraphicFramePr>
        <p:xfrm>
          <a:off x="519206" y="1583950"/>
          <a:ext cx="6600000" cy="3800000"/>
        </p:xfrm>
        <a:graphic>
          <a:graphicData uri="http://schemas.openxmlformats.org/drawingml/2006/table">
            <a:tbl>
              <a:tblPr firstRow="1">
                <a:tableStyleId>{3B4B98B0-60AC-42C2-AFA5-B58CD77FA1E5}</a:tableStyleId>
              </a:tblPr>
              <a:tblGrid>
                <a:gridCol w="469622">
                  <a:extLst>
                    <a:ext uri="{9D8B030D-6E8A-4147-A177-3AD203B41FA5}">
                      <a16:colId xmlns:a16="http://schemas.microsoft.com/office/drawing/2014/main" val="20000"/>
                    </a:ext>
                  </a:extLst>
                </a:gridCol>
                <a:gridCol w="6130378">
                  <a:extLst>
                    <a:ext uri="{9D8B030D-6E8A-4147-A177-3AD203B41FA5}">
                      <a16:colId xmlns:a16="http://schemas.microsoft.com/office/drawing/2014/main" val="20001"/>
                    </a:ext>
                  </a:extLst>
                </a:gridCol>
              </a:tblGrid>
              <a:tr h="380000">
                <a:tc>
                  <a:txBody>
                    <a:bodyPr/>
                    <a:lstStyle/>
                    <a:p>
                      <a:pPr algn="r"/>
                      <a:r>
                        <a:rPr lang="en-GB" sz="1400" b="1" dirty="0">
                          <a:solidFill>
                            <a:schemeClr val="tx1"/>
                          </a:solidFill>
                        </a:rPr>
                        <a:t>03</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GB" sz="1400" b="0">
                          <a:solidFill>
                            <a:schemeClr val="tx1"/>
                          </a:solidFill>
                          <a:hlinkClick r:id="rId3" action="ppaction://hlinksldjump"/>
                        </a:rPr>
                        <a:t>Background and methodology</a:t>
                      </a:r>
                      <a:endParaRPr lang="en-GB" sz="1400" b="0">
                        <a:solidFill>
                          <a:schemeClr val="tx1"/>
                        </a:solidFill>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80000">
                <a:tc>
                  <a:txBody>
                    <a:bodyPr/>
                    <a:lstStyle/>
                    <a:p>
                      <a:pPr algn="r"/>
                      <a:r>
                        <a:rPr lang="en-GB" sz="1400" b="1" dirty="0">
                          <a:solidFill>
                            <a:schemeClr val="tx1"/>
                          </a:solidFill>
                        </a:rPr>
                        <a:t>08</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GB" sz="1400" b="0" dirty="0">
                          <a:solidFill>
                            <a:schemeClr val="tx1"/>
                          </a:solidFill>
                          <a:hlinkClick r:id="rId4" action="ppaction://hlinksldjump"/>
                        </a:rPr>
                        <a:t>Local area and community</a:t>
                      </a:r>
                      <a:endParaRPr lang="en-GB" sz="1400" b="0" dirty="0">
                        <a:solidFill>
                          <a:schemeClr val="tx1"/>
                        </a:solidFill>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80000">
                <a:tc>
                  <a:txBody>
                    <a:bodyPr/>
                    <a:lstStyle/>
                    <a:p>
                      <a:pPr algn="r"/>
                      <a:r>
                        <a:rPr lang="en-GB" sz="1400" b="1" dirty="0">
                          <a:solidFill>
                            <a:schemeClr val="tx1"/>
                          </a:solidFill>
                        </a:rPr>
                        <a:t>21</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GB" sz="1400" b="0">
                          <a:solidFill>
                            <a:schemeClr val="tx1"/>
                          </a:solidFill>
                          <a:hlinkClick r:id="rId5" action="ppaction://hlinksldjump"/>
                        </a:rPr>
                        <a:t>Council perceptions and satisfaction</a:t>
                      </a:r>
                      <a:endParaRPr lang="en-GB" sz="1400" b="0">
                        <a:solidFill>
                          <a:schemeClr val="tx1"/>
                        </a:solidFill>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80000">
                <a:tc>
                  <a:txBody>
                    <a:bodyPr/>
                    <a:lstStyle/>
                    <a:p>
                      <a:pPr algn="r"/>
                      <a:r>
                        <a:rPr lang="en-GB" sz="1400" b="1" dirty="0">
                          <a:solidFill>
                            <a:schemeClr val="tx1"/>
                          </a:solidFill>
                        </a:rPr>
                        <a:t>27</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GB" sz="1400" b="0">
                          <a:solidFill>
                            <a:schemeClr val="tx1"/>
                          </a:solidFill>
                          <a:hlinkClick r:id="rId6" action="ppaction://hlinksldjump"/>
                        </a:rPr>
                        <a:t>Communications</a:t>
                      </a:r>
                      <a:endParaRPr lang="en-GB" sz="1400" b="0">
                        <a:solidFill>
                          <a:schemeClr val="tx1"/>
                        </a:solidFill>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80000">
                <a:tc>
                  <a:txBody>
                    <a:bodyPr/>
                    <a:lstStyle/>
                    <a:p>
                      <a:pPr algn="r"/>
                      <a:r>
                        <a:rPr lang="en-GB" sz="1400" b="1" dirty="0">
                          <a:solidFill>
                            <a:schemeClr val="tx1"/>
                          </a:solidFill>
                        </a:rPr>
                        <a:t>37</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GB" sz="1400" b="0" dirty="0">
                          <a:solidFill>
                            <a:schemeClr val="tx1"/>
                          </a:solidFill>
                          <a:hlinkClick r:id="rId7" action="ppaction://hlinksldjump"/>
                        </a:rPr>
                        <a:t>Sentiment towards AI</a:t>
                      </a:r>
                      <a:endParaRPr lang="en-GB" sz="1400" b="0" dirty="0">
                        <a:solidFill>
                          <a:schemeClr val="tx1"/>
                        </a:solidFill>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80000">
                <a:tc>
                  <a:txBody>
                    <a:bodyPr/>
                    <a:lstStyle/>
                    <a:p>
                      <a:pPr algn="r"/>
                      <a:r>
                        <a:rPr lang="en-GB" sz="1400" b="1" dirty="0">
                          <a:solidFill>
                            <a:schemeClr val="tx1"/>
                          </a:solidFill>
                        </a:rPr>
                        <a:t>40</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GB" sz="1400" b="0">
                          <a:solidFill>
                            <a:schemeClr val="tx1"/>
                          </a:solidFill>
                          <a:hlinkClick r:id="rId8" action="ppaction://hlinksldjump"/>
                        </a:rPr>
                        <a:t>Health and wellbeing</a:t>
                      </a:r>
                      <a:endParaRPr lang="en-GB" sz="1400" b="0">
                        <a:solidFill>
                          <a:schemeClr val="tx1"/>
                        </a:solidFill>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80000">
                <a:tc>
                  <a:txBody>
                    <a:bodyPr/>
                    <a:lstStyle/>
                    <a:p>
                      <a:pPr algn="r"/>
                      <a:r>
                        <a:rPr lang="en-GB" sz="1400" b="1" dirty="0">
                          <a:solidFill>
                            <a:schemeClr val="tx1"/>
                          </a:solidFill>
                        </a:rPr>
                        <a:t>46</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GB" sz="1400" b="0">
                          <a:solidFill>
                            <a:schemeClr val="tx1"/>
                          </a:solidFill>
                          <a:hlinkClick r:id="rId9" action="ppaction://hlinksldjump"/>
                        </a:rPr>
                        <a:t>Financial wellbeing and household circumstances</a:t>
                      </a:r>
                      <a:endParaRPr lang="en-GB" sz="1400" b="0">
                        <a:solidFill>
                          <a:schemeClr val="tx1"/>
                        </a:solidFill>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380000">
                <a:tc>
                  <a:txBody>
                    <a:bodyPr/>
                    <a:lstStyle/>
                    <a:p>
                      <a:pPr algn="r"/>
                      <a:r>
                        <a:rPr lang="en-GB" sz="1400" b="1" dirty="0">
                          <a:solidFill>
                            <a:schemeClr val="tx1"/>
                          </a:solidFill>
                        </a:rPr>
                        <a:t>51</a:t>
                      </a:r>
                    </a:p>
                  </a:txBody>
                  <a:tcPr anchor="ctr">
                    <a:lnL>
                      <a:noFill/>
                    </a:lnL>
                    <a:lnR>
                      <a:noFill/>
                    </a:lnR>
                    <a:lnT>
                      <a:noFill/>
                    </a:lnT>
                    <a:lnB>
                      <a:noFill/>
                    </a:lnB>
                  </a:tcPr>
                </a:tc>
                <a:tc>
                  <a:txBody>
                    <a:bodyPr/>
                    <a:lstStyle/>
                    <a:p>
                      <a:r>
                        <a:rPr lang="en-GB" sz="1400" b="0" dirty="0">
                          <a:solidFill>
                            <a:schemeClr val="tx1"/>
                          </a:solidFill>
                          <a:hlinkClick r:id="rId10" action="ppaction://hlinksldjump"/>
                        </a:rPr>
                        <a:t>Appendix: Detailed methodology</a:t>
                      </a:r>
                      <a:endParaRPr lang="en-GB" sz="1400" b="0" dirty="0">
                        <a:solidFill>
                          <a:schemeClr val="tx1"/>
                        </a:solidFill>
                      </a:endParaRPr>
                    </a:p>
                  </a:txBody>
                  <a:tcPr anchor="ctr">
                    <a:lnL>
                      <a:noFill/>
                    </a:lnL>
                    <a:lnR>
                      <a:noFill/>
                    </a:lnR>
                    <a:lnT>
                      <a:noFill/>
                    </a:lnT>
                    <a:lnB>
                      <a:noFill/>
                    </a:lnB>
                  </a:tcPr>
                </a:tc>
                <a:extLst>
                  <a:ext uri="{0D108BD9-81ED-4DB2-BD59-A6C34878D82A}">
                    <a16:rowId xmlns:a16="http://schemas.microsoft.com/office/drawing/2014/main" val="10010"/>
                  </a:ext>
                </a:extLst>
              </a:tr>
              <a:tr h="380000">
                <a:tc>
                  <a:txBody>
                    <a:bodyPr/>
                    <a:lstStyle/>
                    <a:p>
                      <a:pPr algn="r"/>
                      <a:r>
                        <a:rPr lang="en-GB" sz="1400" b="1" dirty="0">
                          <a:solidFill>
                            <a:schemeClr val="tx1"/>
                          </a:solidFill>
                        </a:rPr>
                        <a:t>53</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GB" sz="1400" b="0">
                          <a:solidFill>
                            <a:schemeClr val="tx1"/>
                          </a:solidFill>
                          <a:hlinkClick r:id="rId11" action="ppaction://hlinksldjump"/>
                        </a:rPr>
                        <a:t>Appendix: Weighting and demographics</a:t>
                      </a:r>
                      <a:endParaRPr lang="en-GB" sz="1400" b="0">
                        <a:solidFill>
                          <a:schemeClr val="tx1"/>
                        </a:solidFill>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380000">
                <a:tc>
                  <a:txBody>
                    <a:bodyPr/>
                    <a:lstStyle/>
                    <a:p>
                      <a:pPr algn="r"/>
                      <a:r>
                        <a:rPr lang="en-GB" sz="1400" b="1" dirty="0">
                          <a:solidFill>
                            <a:schemeClr val="tx1"/>
                          </a:solidFill>
                        </a:rPr>
                        <a:t>63</a:t>
                      </a:r>
                    </a:p>
                  </a:txBody>
                  <a:tcPr anchor="ctr">
                    <a:lnL>
                      <a:noFill/>
                    </a:lnL>
                    <a:lnR>
                      <a:noFill/>
                    </a:lnR>
                    <a:lnT>
                      <a:noFill/>
                    </a:lnT>
                    <a:lnB>
                      <a:noFill/>
                    </a:lnB>
                  </a:tcPr>
                </a:tc>
                <a:tc>
                  <a:txBody>
                    <a:bodyPr/>
                    <a:lstStyle/>
                    <a:p>
                      <a:r>
                        <a:rPr lang="en-GB" sz="1400" b="0" dirty="0">
                          <a:solidFill>
                            <a:schemeClr val="tx1"/>
                          </a:solidFill>
                          <a:hlinkClick r:id="rId12" action="ppaction://hlinksldjump"/>
                        </a:rPr>
                        <a:t>Appendix: Miscellaneous</a:t>
                      </a:r>
                      <a:endParaRPr lang="en-GB" sz="1400" b="0" dirty="0">
                        <a:solidFill>
                          <a:schemeClr val="tx1"/>
                        </a:solidFill>
                      </a:endParaRPr>
                    </a:p>
                  </a:txBody>
                  <a:tcPr anchor="ctr">
                    <a:lnL>
                      <a:noFill/>
                    </a:lnL>
                    <a:lnR>
                      <a:noFill/>
                    </a:lnR>
                    <a:lnT>
                      <a:noFill/>
                    </a:lnT>
                    <a:lnB>
                      <a:noFill/>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966185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2602" y="692544"/>
            <a:ext cx="7335837" cy="1169551"/>
          </a:xfrm>
        </p:spPr>
        <p:txBody>
          <a:bodyPr/>
          <a:lstStyle/>
          <a:p>
            <a:r>
              <a:rPr lang="en-GB">
                <a:hlinkClick r:id="rId2" action="ppaction://hlinksldjump"/>
              </a:rPr>
              <a:t>Background and methodology</a:t>
            </a:r>
          </a:p>
        </p:txBody>
      </p:sp>
    </p:spTree>
    <p:extLst>
      <p:ext uri="{BB962C8B-B14F-4D97-AF65-F5344CB8AC3E}">
        <p14:creationId xmlns:p14="http://schemas.microsoft.com/office/powerpoint/2010/main" val="3366891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C24CB4-CD57-481B-B31D-8CE3F395F42D}"/>
              </a:ext>
            </a:extLst>
          </p:cNvPr>
          <p:cNvSpPr>
            <a:spLocks noGrp="1"/>
          </p:cNvSpPr>
          <p:nvPr>
            <p:ph type="title"/>
          </p:nvPr>
        </p:nvSpPr>
        <p:spPr/>
        <p:txBody>
          <a:bodyPr/>
          <a:lstStyle/>
          <a:p>
            <a:r>
              <a:rPr lang="en-GB" dirty="0"/>
              <a:t>Background and methodology - overview</a:t>
            </a:r>
            <a:endParaRPr lang="en-GB" noProof="0" dirty="0"/>
          </a:p>
        </p:txBody>
      </p:sp>
      <p:pic>
        <p:nvPicPr>
          <p:cNvPr id="7" name="Graphic 6">
            <a:extLst>
              <a:ext uri="{FF2B5EF4-FFF2-40B4-BE49-F238E27FC236}">
                <a16:creationId xmlns:a16="http://schemas.microsoft.com/office/drawing/2014/main" id="{B0A3A5A6-B252-3015-F4A0-C18F1924B8F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8328" y="1133092"/>
            <a:ext cx="1096537" cy="1096537"/>
          </a:xfrm>
          <a:prstGeom prst="rect">
            <a:avLst/>
          </a:prstGeom>
        </p:spPr>
      </p:pic>
      <p:pic>
        <p:nvPicPr>
          <p:cNvPr id="14" name="Graphic 13">
            <a:extLst>
              <a:ext uri="{FF2B5EF4-FFF2-40B4-BE49-F238E27FC236}">
                <a16:creationId xmlns:a16="http://schemas.microsoft.com/office/drawing/2014/main" id="{2B1AEA72-D1A0-1EA4-223F-618DEA02EB2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7596" y="5071046"/>
            <a:ext cx="1098000" cy="1098000"/>
          </a:xfrm>
          <a:prstGeom prst="rect">
            <a:avLst/>
          </a:prstGeom>
        </p:spPr>
      </p:pic>
      <p:sp>
        <p:nvSpPr>
          <p:cNvPr id="15" name="TextBox 14">
            <a:extLst>
              <a:ext uri="{FF2B5EF4-FFF2-40B4-BE49-F238E27FC236}">
                <a16:creationId xmlns:a16="http://schemas.microsoft.com/office/drawing/2014/main" id="{D5CF5E29-4DB0-027D-12A0-C88EC06AA5BB}"/>
              </a:ext>
            </a:extLst>
          </p:cNvPr>
          <p:cNvSpPr txBox="1"/>
          <p:nvPr/>
        </p:nvSpPr>
        <p:spPr>
          <a:xfrm>
            <a:off x="1929162" y="1312028"/>
            <a:ext cx="9647320" cy="984885"/>
          </a:xfrm>
          <a:prstGeom prst="rect">
            <a:avLst/>
          </a:prstGeom>
        </p:spPr>
        <p:txBody>
          <a:bodyPr wrap="square" lIns="0" tIns="0" rIns="0" bIns="0" rtlCol="0">
            <a:spAutoFit/>
          </a:bodyPr>
          <a:lstStyle/>
          <a:p>
            <a:r>
              <a:rPr lang="en-GB" sz="1600" dirty="0"/>
              <a:t>Brent Council commissioned DJS Research to deliver its 2026 residents survey. This is the latest in a series of residents’ surveys, with previous surveys conducted in 2014, 2018 and 2021.</a:t>
            </a:r>
          </a:p>
          <a:p>
            <a:endParaRPr lang="en-GB" sz="1600" dirty="0">
              <a:solidFill>
                <a:schemeClr val="accent3"/>
              </a:solidFill>
            </a:endParaRPr>
          </a:p>
        </p:txBody>
      </p:sp>
      <p:sp>
        <p:nvSpPr>
          <p:cNvPr id="18" name="TextBox 17">
            <a:extLst>
              <a:ext uri="{FF2B5EF4-FFF2-40B4-BE49-F238E27FC236}">
                <a16:creationId xmlns:a16="http://schemas.microsoft.com/office/drawing/2014/main" id="{39F672B2-365C-BEE4-0800-062945E95218}"/>
              </a:ext>
            </a:extLst>
          </p:cNvPr>
          <p:cNvSpPr txBox="1"/>
          <p:nvPr/>
        </p:nvSpPr>
        <p:spPr>
          <a:xfrm>
            <a:off x="1929162" y="2384425"/>
            <a:ext cx="9647320" cy="984885"/>
          </a:xfrm>
          <a:prstGeom prst="rect">
            <a:avLst/>
          </a:prstGeom>
        </p:spPr>
        <p:txBody>
          <a:bodyPr wrap="square" lIns="0" tIns="0" rIns="0" bIns="0" rtlCol="0">
            <a:spAutoFit/>
          </a:bodyPr>
          <a:lstStyle/>
          <a:p>
            <a:pPr>
              <a:spcAft>
                <a:spcPts val="1000"/>
              </a:spcAft>
            </a:pPr>
            <a:r>
              <a:rPr lang="en-GB" sz="1600" dirty="0"/>
              <a:t>As in previous resident surveys, we used face-to-face interviews to hear from a wide range of residents and to enable comparisons over time. In 2026, this included 1,846 door-to-door interviews and 361 in-street interviews. Addresses for door-to-door interviews were selected randomly within each ward to help ensure a good mix of residents took part.</a:t>
            </a:r>
            <a:endParaRPr lang="en-GB" sz="1400" b="0" noProof="0" dirty="0">
              <a:latin typeface="Verdana" panose="020B0604030504040204" pitchFamily="34" charset="0"/>
              <a:ea typeface="Verdana" panose="020B0604030504040204" pitchFamily="34" charset="0"/>
              <a:cs typeface="Verdana" panose="020B0604030504040204" pitchFamily="34" charset="0"/>
            </a:endParaRPr>
          </a:p>
        </p:txBody>
      </p:sp>
      <p:sp>
        <p:nvSpPr>
          <p:cNvPr id="19" name="TextBox 18">
            <a:extLst>
              <a:ext uri="{FF2B5EF4-FFF2-40B4-BE49-F238E27FC236}">
                <a16:creationId xmlns:a16="http://schemas.microsoft.com/office/drawing/2014/main" id="{3462FF1C-CF42-5854-AC39-E2AC987605B3}"/>
              </a:ext>
            </a:extLst>
          </p:cNvPr>
          <p:cNvSpPr txBox="1"/>
          <p:nvPr/>
        </p:nvSpPr>
        <p:spPr>
          <a:xfrm>
            <a:off x="1929162" y="3740537"/>
            <a:ext cx="9746902" cy="984885"/>
          </a:xfrm>
          <a:prstGeom prst="rect">
            <a:avLst/>
          </a:prstGeom>
        </p:spPr>
        <p:txBody>
          <a:bodyPr wrap="square" lIns="0" tIns="0" rIns="0" bIns="0" rtlCol="0">
            <a:spAutoFit/>
          </a:bodyPr>
          <a:lstStyle/>
          <a:p>
            <a:pPr algn="l">
              <a:lnSpc>
                <a:spcPct val="100000"/>
              </a:lnSpc>
              <a:spcAft>
                <a:spcPts val="1000"/>
              </a:spcAft>
            </a:pPr>
            <a:r>
              <a:rPr lang="en-GB" sz="1600" b="0" dirty="0">
                <a:latin typeface="Verdana" panose="020B0604030504040204" pitchFamily="34" charset="0"/>
                <a:ea typeface="Verdana" panose="020B0604030504040204" pitchFamily="34" charset="0"/>
                <a:cs typeface="Verdana" panose="020B0604030504040204" pitchFamily="34" charset="0"/>
              </a:rPr>
              <a:t>To ensure we spoke to a good range of </a:t>
            </a:r>
            <a:r>
              <a:rPr lang="en-GB" sz="1600" dirty="0">
                <a:latin typeface="Verdana" panose="020B0604030504040204" pitchFamily="34" charset="0"/>
                <a:ea typeface="Verdana" panose="020B0604030504040204" pitchFamily="34" charset="0"/>
                <a:cs typeface="Verdana" panose="020B0604030504040204" pitchFamily="34" charset="0"/>
              </a:rPr>
              <a:t>residents across all areas of Brent, we aimed for around 100 interviews per ward, and set targets for characteristics like age, gender, disability, ethnicity and working status that reflect the profile of local populations. During analysis, the data was weighted to make sure results are representative by age, gender and area.</a:t>
            </a:r>
            <a:endParaRPr lang="en-GB" sz="1600" b="0" noProof="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2BF6E8D4-570C-4B66-E324-755AB3AFADB8}"/>
              </a:ext>
            </a:extLst>
          </p:cNvPr>
          <p:cNvSpPr txBox="1"/>
          <p:nvPr/>
        </p:nvSpPr>
        <p:spPr>
          <a:xfrm>
            <a:off x="1929162" y="5084577"/>
            <a:ext cx="9746902" cy="1605568"/>
          </a:xfrm>
          <a:prstGeom prst="rect">
            <a:avLst/>
          </a:prstGeom>
        </p:spPr>
        <p:txBody>
          <a:bodyPr wrap="square" lIns="0" tIns="0" rIns="0" bIns="0" rtlCol="0">
            <a:spAutoFit/>
          </a:bodyPr>
          <a:lstStyle/>
          <a:p>
            <a:pPr>
              <a:spcAft>
                <a:spcPts val="1000"/>
              </a:spcAft>
            </a:pPr>
            <a:r>
              <a:rPr lang="en-GB" sz="1600" noProof="0" dirty="0"/>
              <a:t>Quantitative fieldwork took place between 15 May 2026 and 30 July 2026. A total of 2,207 interviews were completed. This gives </a:t>
            </a:r>
            <a:r>
              <a:rPr lang="en-US" sz="1600" dirty="0">
                <a:solidFill>
                  <a:srgbClr val="6D6E71"/>
                </a:solidFill>
              </a:rPr>
              <a:t>a confidence interval of +/-2.1% based on a statistic of 50%, at the 95% confidence interval. This means we can be 95% confident that this figure of 50% lies between 47.9% and 52.1% had we interviewed every resident in the borough. More detailed information on the survey methodology can be found in the </a:t>
            </a:r>
            <a:r>
              <a:rPr lang="en-US" sz="1600" dirty="0">
                <a:solidFill>
                  <a:schemeClr val="accent3"/>
                </a:solidFill>
                <a:hlinkClick r:id="rId5" action="ppaction://hlinksldjump">
                  <a:extLst>
                    <a:ext uri="{A12FA001-AC4F-418D-AE19-62706E023703}">
                      <ahyp:hlinkClr xmlns:ahyp="http://schemas.microsoft.com/office/drawing/2018/hyperlinkcolor" val="tx"/>
                    </a:ext>
                  </a:extLst>
                </a:hlinkClick>
              </a:rPr>
              <a:t>appendix</a:t>
            </a:r>
            <a:r>
              <a:rPr lang="en-US" sz="1600" dirty="0">
                <a:solidFill>
                  <a:srgbClr val="6D6E71"/>
                </a:solidFill>
              </a:rPr>
              <a:t>.</a:t>
            </a:r>
          </a:p>
          <a:p>
            <a:pPr>
              <a:spcAft>
                <a:spcPts val="1000"/>
              </a:spcAft>
            </a:pPr>
            <a:endParaRPr lang="en-GB" sz="1600" b="0" noProof="0" dirty="0">
              <a:latin typeface="Verdana" panose="020B0604030504040204" pitchFamily="34" charset="0"/>
              <a:ea typeface="Verdana" panose="020B0604030504040204" pitchFamily="34" charset="0"/>
              <a:cs typeface="Verdana" panose="020B0604030504040204" pitchFamily="34" charset="0"/>
            </a:endParaRPr>
          </a:p>
        </p:txBody>
      </p:sp>
      <p:pic>
        <p:nvPicPr>
          <p:cNvPr id="4" name="Graphic 3">
            <a:extLst>
              <a:ext uri="{FF2B5EF4-FFF2-40B4-BE49-F238E27FC236}">
                <a16:creationId xmlns:a16="http://schemas.microsoft.com/office/drawing/2014/main" id="{0C30F61B-D170-6258-B9A1-6442095C173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9396" y="3775779"/>
            <a:ext cx="914400" cy="914400"/>
          </a:xfrm>
          <a:prstGeom prst="rect">
            <a:avLst/>
          </a:prstGeom>
        </p:spPr>
      </p:pic>
      <p:pic>
        <p:nvPicPr>
          <p:cNvPr id="5" name="Graphic 4">
            <a:extLst>
              <a:ext uri="{FF2B5EF4-FFF2-40B4-BE49-F238E27FC236}">
                <a16:creationId xmlns:a16="http://schemas.microsoft.com/office/drawing/2014/main" id="{D490D385-3FA9-F292-1150-90AB2FD5AE5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9396" y="2434370"/>
            <a:ext cx="914400" cy="914400"/>
          </a:xfrm>
          <a:prstGeom prst="rect">
            <a:avLst/>
          </a:prstGeom>
        </p:spPr>
      </p:pic>
    </p:spTree>
    <p:extLst>
      <p:ext uri="{BB962C8B-B14F-4D97-AF65-F5344CB8AC3E}">
        <p14:creationId xmlns:p14="http://schemas.microsoft.com/office/powerpoint/2010/main" val="2224372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4ACAD-3AE8-7467-8BC4-1DD0969B69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A9755D9-30E4-9B4A-5306-A70CC3919746}"/>
              </a:ext>
            </a:extLst>
          </p:cNvPr>
          <p:cNvSpPr>
            <a:spLocks noGrp="1"/>
          </p:cNvSpPr>
          <p:nvPr>
            <p:ph type="title"/>
          </p:nvPr>
        </p:nvSpPr>
        <p:spPr/>
        <p:txBody>
          <a:bodyPr/>
          <a:lstStyle/>
          <a:p>
            <a:r>
              <a:rPr lang="en-GB"/>
              <a:t>Understanding the report</a:t>
            </a:r>
          </a:p>
        </p:txBody>
      </p:sp>
      <p:sp>
        <p:nvSpPr>
          <p:cNvPr id="2" name="Text Placeholder 1">
            <a:extLst>
              <a:ext uri="{FF2B5EF4-FFF2-40B4-BE49-F238E27FC236}">
                <a16:creationId xmlns:a16="http://schemas.microsoft.com/office/drawing/2014/main" id="{842EED75-F6C9-9224-23F5-AED01D0B46B9}"/>
              </a:ext>
            </a:extLst>
          </p:cNvPr>
          <p:cNvSpPr>
            <a:spLocks noGrp="1"/>
          </p:cNvSpPr>
          <p:nvPr>
            <p:ph type="body" sz="quarter" idx="13"/>
          </p:nvPr>
        </p:nvSpPr>
        <p:spPr>
          <a:xfrm>
            <a:off x="521942" y="1280110"/>
            <a:ext cx="5186796" cy="4703852"/>
          </a:xfrm>
        </p:spPr>
        <p:txBody>
          <a:bodyPr/>
          <a:lstStyle/>
          <a:p>
            <a:r>
              <a:rPr lang="en-GB" sz="1200" b="1" dirty="0">
                <a:solidFill>
                  <a:schemeClr val="accent3"/>
                </a:solidFill>
              </a:rPr>
              <a:t>Rounding</a:t>
            </a:r>
          </a:p>
          <a:p>
            <a:r>
              <a:rPr lang="en-GB" sz="1200" dirty="0"/>
              <a:t>Throughout the report, results are presented as whole numbers to make things clearer. Due to rounding, this may mean there are some places where the results will not add to 100% and will instead add to 99% or 101%.</a:t>
            </a:r>
          </a:p>
          <a:p>
            <a:r>
              <a:rPr lang="en-GB" sz="1200" b="1" dirty="0">
                <a:solidFill>
                  <a:schemeClr val="accent3"/>
                </a:solidFill>
              </a:rPr>
              <a:t>Are differences ‘real’ or could they be due to chance?</a:t>
            </a:r>
          </a:p>
          <a:p>
            <a:r>
              <a:rPr lang="en-GB" sz="1200" dirty="0"/>
              <a:t>Results have been tested to see if differences between groups or waves (i.e. over time) are statistically significant. A significant difference means we can be 95% confident that a difference is real and not just due to chance. Results that are statistically different are highlighted using arrows throughout the report.</a:t>
            </a:r>
          </a:p>
          <a:p>
            <a:r>
              <a:rPr lang="en-GB" sz="1200" b="1" dirty="0">
                <a:solidFill>
                  <a:schemeClr val="accent3"/>
                </a:solidFill>
              </a:rPr>
              <a:t>Comparing Brent’s results to other sources</a:t>
            </a:r>
          </a:p>
          <a:p>
            <a:r>
              <a:rPr lang="en-GB" sz="1200" dirty="0"/>
              <a:t>Where possible, we have compared Brent’s results to other sources. For instance, the Local Government Association (LGA), a national membership body for councils in England, regularly call people across the country to find out how they feel about their local council(s). As well as this, we have used published results from other London Boroughs across the last two years to contextualise certain key metrics. When comparing Brent’s results to these external benchmarks, caution should be taken as differences in how each survey was carried out may have affected results.</a:t>
            </a:r>
          </a:p>
        </p:txBody>
      </p:sp>
      <p:grpSp>
        <p:nvGrpSpPr>
          <p:cNvPr id="77" name="Group 76">
            <a:extLst>
              <a:ext uri="{FF2B5EF4-FFF2-40B4-BE49-F238E27FC236}">
                <a16:creationId xmlns:a16="http://schemas.microsoft.com/office/drawing/2014/main" id="{2FBBF268-A30A-9220-EE9C-D4CC0DE30DB9}"/>
              </a:ext>
              <a:ext uri="{C183D7F6-B498-43B3-948B-1728B52AA6E4}">
                <adec:decorative xmlns:adec="http://schemas.microsoft.com/office/drawing/2017/decorative" val="1"/>
              </a:ext>
            </a:extLst>
          </p:cNvPr>
          <p:cNvGrpSpPr/>
          <p:nvPr/>
        </p:nvGrpSpPr>
        <p:grpSpPr>
          <a:xfrm>
            <a:off x="6273985" y="67237"/>
            <a:ext cx="5610158" cy="4549311"/>
            <a:chOff x="4968240" y="559929"/>
            <a:chExt cx="6696363" cy="5430120"/>
          </a:xfrm>
        </p:grpSpPr>
        <p:grpSp>
          <p:nvGrpSpPr>
            <p:cNvPr id="78" name="Group 77">
              <a:extLst>
                <a:ext uri="{FF2B5EF4-FFF2-40B4-BE49-F238E27FC236}">
                  <a16:creationId xmlns:a16="http://schemas.microsoft.com/office/drawing/2014/main" id="{C5F8796A-E12B-AC6D-399A-D5EC6447D208}"/>
                </a:ext>
              </a:extLst>
            </p:cNvPr>
            <p:cNvGrpSpPr/>
            <p:nvPr/>
          </p:nvGrpSpPr>
          <p:grpSpPr>
            <a:xfrm>
              <a:off x="4968240" y="559929"/>
              <a:ext cx="6696363" cy="5430120"/>
              <a:chOff x="5677319" y="1298593"/>
              <a:chExt cx="5885684" cy="4772736"/>
            </a:xfrm>
            <a:effectLst>
              <a:outerShdw blurRad="50800" dist="38100" dir="2700000" algn="tl" rotWithShape="0">
                <a:prstClr val="black">
                  <a:alpha val="40000"/>
                </a:prstClr>
              </a:outerShdw>
            </a:effectLst>
          </p:grpSpPr>
          <p:cxnSp>
            <p:nvCxnSpPr>
              <p:cNvPr id="101" name="Straight Connector 100">
                <a:extLst>
                  <a:ext uri="{FF2B5EF4-FFF2-40B4-BE49-F238E27FC236}">
                    <a16:creationId xmlns:a16="http://schemas.microsoft.com/office/drawing/2014/main" id="{04974507-C7A7-9778-C243-1133743DCF8B}"/>
                  </a:ext>
                </a:extLst>
              </p:cNvPr>
              <p:cNvCxnSpPr/>
              <p:nvPr/>
            </p:nvCxnSpPr>
            <p:spPr>
              <a:xfrm>
                <a:off x="6034498" y="2719543"/>
                <a:ext cx="0" cy="0"/>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sp>
            <p:nvSpPr>
              <p:cNvPr id="102" name="Freeform 7">
                <a:extLst>
                  <a:ext uri="{FF2B5EF4-FFF2-40B4-BE49-F238E27FC236}">
                    <a16:creationId xmlns:a16="http://schemas.microsoft.com/office/drawing/2014/main" id="{7752175B-E1CD-B91E-6C60-E6C696E5A3B9}"/>
                  </a:ext>
                </a:extLst>
              </p:cNvPr>
              <p:cNvSpPr/>
              <p:nvPr/>
            </p:nvSpPr>
            <p:spPr>
              <a:xfrm>
                <a:off x="6039674" y="2157893"/>
                <a:ext cx="1928248" cy="1193184"/>
              </a:xfrm>
              <a:custGeom>
                <a:avLst/>
                <a:gdLst>
                  <a:gd name="csX0" fmla="*/ 0 w 2365375"/>
                  <a:gd name="csY0" fmla="*/ 688975 h 1463675"/>
                  <a:gd name="csX1" fmla="*/ 171450 w 2365375"/>
                  <a:gd name="csY1" fmla="*/ 628650 h 1463675"/>
                  <a:gd name="csX2" fmla="*/ 349250 w 2365375"/>
                  <a:gd name="csY2" fmla="*/ 539750 h 1463675"/>
                  <a:gd name="csX3" fmla="*/ 644525 w 2365375"/>
                  <a:gd name="csY3" fmla="*/ 269875 h 1463675"/>
                  <a:gd name="csX4" fmla="*/ 1082675 w 2365375"/>
                  <a:gd name="csY4" fmla="*/ 19050 h 1463675"/>
                  <a:gd name="csX5" fmla="*/ 1285875 w 2365375"/>
                  <a:gd name="csY5" fmla="*/ 0 h 1463675"/>
                  <a:gd name="csX6" fmla="*/ 1416050 w 2365375"/>
                  <a:gd name="csY6" fmla="*/ 38100 h 1463675"/>
                  <a:gd name="csX7" fmla="*/ 1781175 w 2365375"/>
                  <a:gd name="csY7" fmla="*/ 76200 h 1463675"/>
                  <a:gd name="csX8" fmla="*/ 2228850 w 2365375"/>
                  <a:gd name="csY8" fmla="*/ 177800 h 1463675"/>
                  <a:gd name="csX9" fmla="*/ 2238375 w 2365375"/>
                  <a:gd name="csY9" fmla="*/ 219075 h 1463675"/>
                  <a:gd name="csX10" fmla="*/ 2219325 w 2365375"/>
                  <a:gd name="csY10" fmla="*/ 244475 h 1463675"/>
                  <a:gd name="csX11" fmla="*/ 2270125 w 2365375"/>
                  <a:gd name="csY11" fmla="*/ 298450 h 1463675"/>
                  <a:gd name="csX12" fmla="*/ 2295525 w 2365375"/>
                  <a:gd name="csY12" fmla="*/ 393700 h 1463675"/>
                  <a:gd name="csX13" fmla="*/ 2327275 w 2365375"/>
                  <a:gd name="csY13" fmla="*/ 457200 h 1463675"/>
                  <a:gd name="csX14" fmla="*/ 2365375 w 2365375"/>
                  <a:gd name="csY14" fmla="*/ 454025 h 1463675"/>
                  <a:gd name="csX15" fmla="*/ 2349500 w 2365375"/>
                  <a:gd name="csY15" fmla="*/ 536575 h 1463675"/>
                  <a:gd name="csX16" fmla="*/ 2298700 w 2365375"/>
                  <a:gd name="csY16" fmla="*/ 650875 h 1463675"/>
                  <a:gd name="csX17" fmla="*/ 2159000 w 2365375"/>
                  <a:gd name="csY17" fmla="*/ 800100 h 1463675"/>
                  <a:gd name="csX18" fmla="*/ 1924050 w 2365375"/>
                  <a:gd name="csY18" fmla="*/ 971550 h 1463675"/>
                  <a:gd name="csX19" fmla="*/ 1844675 w 2365375"/>
                  <a:gd name="csY19" fmla="*/ 1060450 h 1463675"/>
                  <a:gd name="csX20" fmla="*/ 1812925 w 2365375"/>
                  <a:gd name="csY20" fmla="*/ 1165225 h 1463675"/>
                  <a:gd name="csX21" fmla="*/ 1828800 w 2365375"/>
                  <a:gd name="csY21" fmla="*/ 1257300 h 1463675"/>
                  <a:gd name="csX22" fmla="*/ 1898650 w 2365375"/>
                  <a:gd name="csY22" fmla="*/ 1406525 h 1463675"/>
                  <a:gd name="csX23" fmla="*/ 1924050 w 2365375"/>
                  <a:gd name="csY23" fmla="*/ 1463675 h 1463675"/>
                  <a:gd name="csX24" fmla="*/ 1736725 w 2365375"/>
                  <a:gd name="csY24" fmla="*/ 1317625 h 1463675"/>
                  <a:gd name="csX25" fmla="*/ 1606550 w 2365375"/>
                  <a:gd name="csY25" fmla="*/ 1247775 h 1463675"/>
                  <a:gd name="csX26" fmla="*/ 1593850 w 2365375"/>
                  <a:gd name="csY26" fmla="*/ 1209675 h 1463675"/>
                  <a:gd name="csX27" fmla="*/ 1568450 w 2365375"/>
                  <a:gd name="csY27" fmla="*/ 1222375 h 1463675"/>
                  <a:gd name="csX28" fmla="*/ 1270000 w 2365375"/>
                  <a:gd name="csY28" fmla="*/ 1057275 h 1463675"/>
                  <a:gd name="csX29" fmla="*/ 996950 w 2365375"/>
                  <a:gd name="csY29" fmla="*/ 911225 h 1463675"/>
                  <a:gd name="csX30" fmla="*/ 793750 w 2365375"/>
                  <a:gd name="csY30" fmla="*/ 812800 h 1463675"/>
                  <a:gd name="csX31" fmla="*/ 622300 w 2365375"/>
                  <a:gd name="csY31" fmla="*/ 749300 h 1463675"/>
                  <a:gd name="csX32" fmla="*/ 431800 w 2365375"/>
                  <a:gd name="csY32" fmla="*/ 711200 h 1463675"/>
                  <a:gd name="csX33" fmla="*/ 247650 w 2365375"/>
                  <a:gd name="csY33" fmla="*/ 688975 h 1463675"/>
                  <a:gd name="csX34" fmla="*/ 0 w 2365375"/>
                  <a:gd name="csY34" fmla="*/ 688975 h 1463675"/>
                  <a:gd name="csX0" fmla="*/ 0 w 2365375"/>
                  <a:gd name="csY0" fmla="*/ 688975 h 1463675"/>
                  <a:gd name="csX1" fmla="*/ 171450 w 2365375"/>
                  <a:gd name="csY1" fmla="*/ 628650 h 1463675"/>
                  <a:gd name="csX2" fmla="*/ 349250 w 2365375"/>
                  <a:gd name="csY2" fmla="*/ 539750 h 1463675"/>
                  <a:gd name="csX3" fmla="*/ 644525 w 2365375"/>
                  <a:gd name="csY3" fmla="*/ 269875 h 1463675"/>
                  <a:gd name="csX4" fmla="*/ 1082675 w 2365375"/>
                  <a:gd name="csY4" fmla="*/ 19050 h 1463675"/>
                  <a:gd name="csX5" fmla="*/ 1285875 w 2365375"/>
                  <a:gd name="csY5" fmla="*/ 0 h 1463675"/>
                  <a:gd name="csX6" fmla="*/ 1416050 w 2365375"/>
                  <a:gd name="csY6" fmla="*/ 38100 h 1463675"/>
                  <a:gd name="csX7" fmla="*/ 1781175 w 2365375"/>
                  <a:gd name="csY7" fmla="*/ 76200 h 1463675"/>
                  <a:gd name="csX8" fmla="*/ 2228850 w 2365375"/>
                  <a:gd name="csY8" fmla="*/ 177800 h 1463675"/>
                  <a:gd name="csX9" fmla="*/ 2238375 w 2365375"/>
                  <a:gd name="csY9" fmla="*/ 219075 h 1463675"/>
                  <a:gd name="csX10" fmla="*/ 2219325 w 2365375"/>
                  <a:gd name="csY10" fmla="*/ 244475 h 1463675"/>
                  <a:gd name="csX11" fmla="*/ 2270125 w 2365375"/>
                  <a:gd name="csY11" fmla="*/ 298450 h 1463675"/>
                  <a:gd name="csX12" fmla="*/ 2295525 w 2365375"/>
                  <a:gd name="csY12" fmla="*/ 393700 h 1463675"/>
                  <a:gd name="csX13" fmla="*/ 2327275 w 2365375"/>
                  <a:gd name="csY13" fmla="*/ 457200 h 1463675"/>
                  <a:gd name="csX14" fmla="*/ 2365375 w 2365375"/>
                  <a:gd name="csY14" fmla="*/ 454025 h 1463675"/>
                  <a:gd name="csX15" fmla="*/ 2349500 w 2365375"/>
                  <a:gd name="csY15" fmla="*/ 536575 h 1463675"/>
                  <a:gd name="csX16" fmla="*/ 2298700 w 2365375"/>
                  <a:gd name="csY16" fmla="*/ 650875 h 1463675"/>
                  <a:gd name="csX17" fmla="*/ 2159000 w 2365375"/>
                  <a:gd name="csY17" fmla="*/ 800100 h 1463675"/>
                  <a:gd name="csX18" fmla="*/ 1943100 w 2365375"/>
                  <a:gd name="csY18" fmla="*/ 962025 h 1463675"/>
                  <a:gd name="csX19" fmla="*/ 1844675 w 2365375"/>
                  <a:gd name="csY19" fmla="*/ 1060450 h 1463675"/>
                  <a:gd name="csX20" fmla="*/ 1812925 w 2365375"/>
                  <a:gd name="csY20" fmla="*/ 1165225 h 1463675"/>
                  <a:gd name="csX21" fmla="*/ 1828800 w 2365375"/>
                  <a:gd name="csY21" fmla="*/ 1257300 h 1463675"/>
                  <a:gd name="csX22" fmla="*/ 1898650 w 2365375"/>
                  <a:gd name="csY22" fmla="*/ 1406525 h 1463675"/>
                  <a:gd name="csX23" fmla="*/ 1924050 w 2365375"/>
                  <a:gd name="csY23" fmla="*/ 1463675 h 1463675"/>
                  <a:gd name="csX24" fmla="*/ 1736725 w 2365375"/>
                  <a:gd name="csY24" fmla="*/ 1317625 h 1463675"/>
                  <a:gd name="csX25" fmla="*/ 1606550 w 2365375"/>
                  <a:gd name="csY25" fmla="*/ 1247775 h 1463675"/>
                  <a:gd name="csX26" fmla="*/ 1593850 w 2365375"/>
                  <a:gd name="csY26" fmla="*/ 1209675 h 1463675"/>
                  <a:gd name="csX27" fmla="*/ 1568450 w 2365375"/>
                  <a:gd name="csY27" fmla="*/ 1222375 h 1463675"/>
                  <a:gd name="csX28" fmla="*/ 1270000 w 2365375"/>
                  <a:gd name="csY28" fmla="*/ 1057275 h 1463675"/>
                  <a:gd name="csX29" fmla="*/ 996950 w 2365375"/>
                  <a:gd name="csY29" fmla="*/ 911225 h 1463675"/>
                  <a:gd name="csX30" fmla="*/ 793750 w 2365375"/>
                  <a:gd name="csY30" fmla="*/ 812800 h 1463675"/>
                  <a:gd name="csX31" fmla="*/ 622300 w 2365375"/>
                  <a:gd name="csY31" fmla="*/ 749300 h 1463675"/>
                  <a:gd name="csX32" fmla="*/ 431800 w 2365375"/>
                  <a:gd name="csY32" fmla="*/ 711200 h 1463675"/>
                  <a:gd name="csX33" fmla="*/ 247650 w 2365375"/>
                  <a:gd name="csY33" fmla="*/ 688975 h 1463675"/>
                  <a:gd name="csX34" fmla="*/ 0 w 2365375"/>
                  <a:gd name="csY34" fmla="*/ 688975 h 1463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2365375" h="1463675">
                    <a:moveTo>
                      <a:pt x="0" y="688975"/>
                    </a:moveTo>
                    <a:lnTo>
                      <a:pt x="171450" y="628650"/>
                    </a:lnTo>
                    <a:lnTo>
                      <a:pt x="349250" y="539750"/>
                    </a:lnTo>
                    <a:lnTo>
                      <a:pt x="644525" y="269875"/>
                    </a:lnTo>
                    <a:lnTo>
                      <a:pt x="1082675" y="19050"/>
                    </a:lnTo>
                    <a:lnTo>
                      <a:pt x="1285875" y="0"/>
                    </a:lnTo>
                    <a:lnTo>
                      <a:pt x="1416050" y="38100"/>
                    </a:lnTo>
                    <a:lnTo>
                      <a:pt x="1781175" y="76200"/>
                    </a:lnTo>
                    <a:lnTo>
                      <a:pt x="2228850" y="177800"/>
                    </a:lnTo>
                    <a:lnTo>
                      <a:pt x="2238375" y="219075"/>
                    </a:lnTo>
                    <a:lnTo>
                      <a:pt x="2219325" y="244475"/>
                    </a:lnTo>
                    <a:lnTo>
                      <a:pt x="2270125" y="298450"/>
                    </a:lnTo>
                    <a:lnTo>
                      <a:pt x="2295525" y="393700"/>
                    </a:lnTo>
                    <a:lnTo>
                      <a:pt x="2327275" y="457200"/>
                    </a:lnTo>
                    <a:lnTo>
                      <a:pt x="2365375" y="454025"/>
                    </a:lnTo>
                    <a:lnTo>
                      <a:pt x="2349500" y="536575"/>
                    </a:lnTo>
                    <a:lnTo>
                      <a:pt x="2298700" y="650875"/>
                    </a:lnTo>
                    <a:lnTo>
                      <a:pt x="2159000" y="800100"/>
                    </a:lnTo>
                    <a:lnTo>
                      <a:pt x="1943100" y="962025"/>
                    </a:lnTo>
                    <a:lnTo>
                      <a:pt x="1844675" y="1060450"/>
                    </a:lnTo>
                    <a:lnTo>
                      <a:pt x="1812925" y="1165225"/>
                    </a:lnTo>
                    <a:lnTo>
                      <a:pt x="1828800" y="1257300"/>
                    </a:lnTo>
                    <a:lnTo>
                      <a:pt x="1898650" y="1406525"/>
                    </a:lnTo>
                    <a:lnTo>
                      <a:pt x="1924050" y="1463675"/>
                    </a:lnTo>
                    <a:lnTo>
                      <a:pt x="1736725" y="1317625"/>
                    </a:lnTo>
                    <a:lnTo>
                      <a:pt x="1606550" y="1247775"/>
                    </a:lnTo>
                    <a:lnTo>
                      <a:pt x="1593850" y="1209675"/>
                    </a:lnTo>
                    <a:lnTo>
                      <a:pt x="1568450" y="1222375"/>
                    </a:lnTo>
                    <a:lnTo>
                      <a:pt x="1270000" y="1057275"/>
                    </a:lnTo>
                    <a:lnTo>
                      <a:pt x="996950" y="911225"/>
                    </a:lnTo>
                    <a:lnTo>
                      <a:pt x="793750" y="812800"/>
                    </a:lnTo>
                    <a:lnTo>
                      <a:pt x="622300" y="749300"/>
                    </a:lnTo>
                    <a:lnTo>
                      <a:pt x="431800" y="711200"/>
                    </a:lnTo>
                    <a:lnTo>
                      <a:pt x="247650" y="688975"/>
                    </a:lnTo>
                    <a:lnTo>
                      <a:pt x="0" y="688975"/>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3" name="Freeform 8">
                <a:extLst>
                  <a:ext uri="{FF2B5EF4-FFF2-40B4-BE49-F238E27FC236}">
                    <a16:creationId xmlns:a16="http://schemas.microsoft.com/office/drawing/2014/main" id="{750CF3A9-6E8F-BBAC-4F39-BD86F6B49294}"/>
                  </a:ext>
                </a:extLst>
              </p:cNvPr>
              <p:cNvSpPr/>
              <p:nvPr/>
            </p:nvSpPr>
            <p:spPr>
              <a:xfrm>
                <a:off x="5853320" y="2719543"/>
                <a:ext cx="1123301" cy="1402832"/>
              </a:xfrm>
              <a:custGeom>
                <a:avLst/>
                <a:gdLst>
                  <a:gd name="csX0" fmla="*/ 936625 w 1377950"/>
                  <a:gd name="csY0" fmla="*/ 88900 h 1720850"/>
                  <a:gd name="csX1" fmla="*/ 1066800 w 1377950"/>
                  <a:gd name="csY1" fmla="*/ 438150 h 1720850"/>
                  <a:gd name="csX2" fmla="*/ 1289050 w 1377950"/>
                  <a:gd name="csY2" fmla="*/ 1022350 h 1720850"/>
                  <a:gd name="csX3" fmla="*/ 1377950 w 1377950"/>
                  <a:gd name="csY3" fmla="*/ 1273175 h 1720850"/>
                  <a:gd name="csX4" fmla="*/ 1333500 w 1377950"/>
                  <a:gd name="csY4" fmla="*/ 1323975 h 1720850"/>
                  <a:gd name="csX5" fmla="*/ 1276350 w 1377950"/>
                  <a:gd name="csY5" fmla="*/ 1333500 h 1720850"/>
                  <a:gd name="csX6" fmla="*/ 1101725 w 1377950"/>
                  <a:gd name="csY6" fmla="*/ 1339850 h 1720850"/>
                  <a:gd name="csX7" fmla="*/ 1117600 w 1377950"/>
                  <a:gd name="csY7" fmla="*/ 1479550 h 1720850"/>
                  <a:gd name="csX8" fmla="*/ 1054100 w 1377950"/>
                  <a:gd name="csY8" fmla="*/ 1489075 h 1720850"/>
                  <a:gd name="csX9" fmla="*/ 1035050 w 1377950"/>
                  <a:gd name="csY9" fmla="*/ 1343025 h 1720850"/>
                  <a:gd name="csX10" fmla="*/ 1028700 w 1377950"/>
                  <a:gd name="csY10" fmla="*/ 1304925 h 1720850"/>
                  <a:gd name="csX11" fmla="*/ 965200 w 1377950"/>
                  <a:gd name="csY11" fmla="*/ 1273175 h 1720850"/>
                  <a:gd name="csX12" fmla="*/ 869950 w 1377950"/>
                  <a:gd name="csY12" fmla="*/ 1266825 h 1720850"/>
                  <a:gd name="csX13" fmla="*/ 793750 w 1377950"/>
                  <a:gd name="csY13" fmla="*/ 1292225 h 1720850"/>
                  <a:gd name="csX14" fmla="*/ 723900 w 1377950"/>
                  <a:gd name="csY14" fmla="*/ 1327150 h 1720850"/>
                  <a:gd name="csX15" fmla="*/ 768350 w 1377950"/>
                  <a:gd name="csY15" fmla="*/ 1397000 h 1720850"/>
                  <a:gd name="csX16" fmla="*/ 711200 w 1377950"/>
                  <a:gd name="csY16" fmla="*/ 1450975 h 1720850"/>
                  <a:gd name="csX17" fmla="*/ 669925 w 1377950"/>
                  <a:gd name="csY17" fmla="*/ 1422400 h 1720850"/>
                  <a:gd name="csX18" fmla="*/ 609600 w 1377950"/>
                  <a:gd name="csY18" fmla="*/ 1431925 h 1720850"/>
                  <a:gd name="csX19" fmla="*/ 609600 w 1377950"/>
                  <a:gd name="csY19" fmla="*/ 1431925 h 1720850"/>
                  <a:gd name="csX20" fmla="*/ 584200 w 1377950"/>
                  <a:gd name="csY20" fmla="*/ 1479550 h 1720850"/>
                  <a:gd name="csX21" fmla="*/ 511175 w 1377950"/>
                  <a:gd name="csY21" fmla="*/ 1536700 h 1720850"/>
                  <a:gd name="csX22" fmla="*/ 552450 w 1377950"/>
                  <a:gd name="csY22" fmla="*/ 1568450 h 1720850"/>
                  <a:gd name="csX23" fmla="*/ 539750 w 1377950"/>
                  <a:gd name="csY23" fmla="*/ 1590675 h 1720850"/>
                  <a:gd name="csX24" fmla="*/ 552450 w 1377950"/>
                  <a:gd name="csY24" fmla="*/ 1606550 h 1720850"/>
                  <a:gd name="csX25" fmla="*/ 511175 w 1377950"/>
                  <a:gd name="csY25" fmla="*/ 1619250 h 1720850"/>
                  <a:gd name="csX26" fmla="*/ 463550 w 1377950"/>
                  <a:gd name="csY26" fmla="*/ 1720850 h 1720850"/>
                  <a:gd name="csX27" fmla="*/ 247650 w 1377950"/>
                  <a:gd name="csY27" fmla="*/ 1600200 h 1720850"/>
                  <a:gd name="csX28" fmla="*/ 142875 w 1377950"/>
                  <a:gd name="csY28" fmla="*/ 1524000 h 1720850"/>
                  <a:gd name="csX29" fmla="*/ 85725 w 1377950"/>
                  <a:gd name="csY29" fmla="*/ 1466850 h 1720850"/>
                  <a:gd name="csX30" fmla="*/ 0 w 1377950"/>
                  <a:gd name="csY30" fmla="*/ 1384300 h 1720850"/>
                  <a:gd name="csX31" fmla="*/ 88900 w 1377950"/>
                  <a:gd name="csY31" fmla="*/ 1308100 h 1720850"/>
                  <a:gd name="csX32" fmla="*/ 165100 w 1377950"/>
                  <a:gd name="csY32" fmla="*/ 1301750 h 1720850"/>
                  <a:gd name="csX33" fmla="*/ 136525 w 1377950"/>
                  <a:gd name="csY33" fmla="*/ 1260475 h 1720850"/>
                  <a:gd name="csX34" fmla="*/ 152400 w 1377950"/>
                  <a:gd name="csY34" fmla="*/ 1212850 h 1720850"/>
                  <a:gd name="csX35" fmla="*/ 136525 w 1377950"/>
                  <a:gd name="csY35" fmla="*/ 1022350 h 1720850"/>
                  <a:gd name="csX36" fmla="*/ 82550 w 1377950"/>
                  <a:gd name="csY36" fmla="*/ 1012825 h 1720850"/>
                  <a:gd name="csX37" fmla="*/ 79375 w 1377950"/>
                  <a:gd name="csY37" fmla="*/ 936625 h 1720850"/>
                  <a:gd name="csX38" fmla="*/ 193675 w 1377950"/>
                  <a:gd name="csY38" fmla="*/ 901700 h 1720850"/>
                  <a:gd name="csX39" fmla="*/ 174625 w 1377950"/>
                  <a:gd name="csY39" fmla="*/ 873125 h 1720850"/>
                  <a:gd name="csX40" fmla="*/ 250825 w 1377950"/>
                  <a:gd name="csY40" fmla="*/ 879475 h 1720850"/>
                  <a:gd name="csX41" fmla="*/ 311150 w 1377950"/>
                  <a:gd name="csY41" fmla="*/ 850900 h 1720850"/>
                  <a:gd name="csX42" fmla="*/ 311150 w 1377950"/>
                  <a:gd name="csY42" fmla="*/ 822325 h 1720850"/>
                  <a:gd name="csX43" fmla="*/ 469900 w 1377950"/>
                  <a:gd name="csY43" fmla="*/ 717550 h 1720850"/>
                  <a:gd name="csX44" fmla="*/ 333375 w 1377950"/>
                  <a:gd name="csY44" fmla="*/ 457200 h 1720850"/>
                  <a:gd name="csX45" fmla="*/ 301625 w 1377950"/>
                  <a:gd name="csY45" fmla="*/ 241300 h 1720850"/>
                  <a:gd name="csX46" fmla="*/ 273050 w 1377950"/>
                  <a:gd name="csY46" fmla="*/ 130175 h 1720850"/>
                  <a:gd name="csX47" fmla="*/ 228600 w 1377950"/>
                  <a:gd name="csY47" fmla="*/ 0 h 1720850"/>
                  <a:gd name="csX48" fmla="*/ 488950 w 1377950"/>
                  <a:gd name="csY48" fmla="*/ 0 h 1720850"/>
                  <a:gd name="csX49" fmla="*/ 768350 w 1377950"/>
                  <a:gd name="csY49" fmla="*/ 44450 h 1720850"/>
                  <a:gd name="csX50" fmla="*/ 863600 w 1377950"/>
                  <a:gd name="csY50" fmla="*/ 66675 h 1720850"/>
                  <a:gd name="csX51" fmla="*/ 936625 w 1377950"/>
                  <a:gd name="csY51" fmla="*/ 88900 h 1720850"/>
                  <a:gd name="csX0" fmla="*/ 936625 w 1377950"/>
                  <a:gd name="csY0" fmla="*/ 88900 h 1720850"/>
                  <a:gd name="csX1" fmla="*/ 1066800 w 1377950"/>
                  <a:gd name="csY1" fmla="*/ 438150 h 1720850"/>
                  <a:gd name="csX2" fmla="*/ 1289050 w 1377950"/>
                  <a:gd name="csY2" fmla="*/ 1022350 h 1720850"/>
                  <a:gd name="csX3" fmla="*/ 1377950 w 1377950"/>
                  <a:gd name="csY3" fmla="*/ 1273175 h 1720850"/>
                  <a:gd name="csX4" fmla="*/ 1333500 w 1377950"/>
                  <a:gd name="csY4" fmla="*/ 1323975 h 1720850"/>
                  <a:gd name="csX5" fmla="*/ 1276350 w 1377950"/>
                  <a:gd name="csY5" fmla="*/ 1333500 h 1720850"/>
                  <a:gd name="csX6" fmla="*/ 1101725 w 1377950"/>
                  <a:gd name="csY6" fmla="*/ 1339850 h 1720850"/>
                  <a:gd name="csX7" fmla="*/ 1117600 w 1377950"/>
                  <a:gd name="csY7" fmla="*/ 1479550 h 1720850"/>
                  <a:gd name="csX8" fmla="*/ 1054100 w 1377950"/>
                  <a:gd name="csY8" fmla="*/ 1489075 h 1720850"/>
                  <a:gd name="csX9" fmla="*/ 1035050 w 1377950"/>
                  <a:gd name="csY9" fmla="*/ 1343025 h 1720850"/>
                  <a:gd name="csX10" fmla="*/ 1028700 w 1377950"/>
                  <a:gd name="csY10" fmla="*/ 1304925 h 1720850"/>
                  <a:gd name="csX11" fmla="*/ 965200 w 1377950"/>
                  <a:gd name="csY11" fmla="*/ 1273175 h 1720850"/>
                  <a:gd name="csX12" fmla="*/ 869950 w 1377950"/>
                  <a:gd name="csY12" fmla="*/ 1266825 h 1720850"/>
                  <a:gd name="csX13" fmla="*/ 793750 w 1377950"/>
                  <a:gd name="csY13" fmla="*/ 1292225 h 1720850"/>
                  <a:gd name="csX14" fmla="*/ 723900 w 1377950"/>
                  <a:gd name="csY14" fmla="*/ 1327150 h 1720850"/>
                  <a:gd name="csX15" fmla="*/ 768350 w 1377950"/>
                  <a:gd name="csY15" fmla="*/ 1397000 h 1720850"/>
                  <a:gd name="csX16" fmla="*/ 711200 w 1377950"/>
                  <a:gd name="csY16" fmla="*/ 1450975 h 1720850"/>
                  <a:gd name="csX17" fmla="*/ 669925 w 1377950"/>
                  <a:gd name="csY17" fmla="*/ 1422400 h 1720850"/>
                  <a:gd name="csX18" fmla="*/ 609600 w 1377950"/>
                  <a:gd name="csY18" fmla="*/ 1431925 h 1720850"/>
                  <a:gd name="csX19" fmla="*/ 609600 w 1377950"/>
                  <a:gd name="csY19" fmla="*/ 1431925 h 1720850"/>
                  <a:gd name="csX20" fmla="*/ 584200 w 1377950"/>
                  <a:gd name="csY20" fmla="*/ 1479550 h 1720850"/>
                  <a:gd name="csX21" fmla="*/ 511175 w 1377950"/>
                  <a:gd name="csY21" fmla="*/ 1536700 h 1720850"/>
                  <a:gd name="csX22" fmla="*/ 552450 w 1377950"/>
                  <a:gd name="csY22" fmla="*/ 1568450 h 1720850"/>
                  <a:gd name="csX23" fmla="*/ 539750 w 1377950"/>
                  <a:gd name="csY23" fmla="*/ 1590675 h 1720850"/>
                  <a:gd name="csX24" fmla="*/ 552450 w 1377950"/>
                  <a:gd name="csY24" fmla="*/ 1606550 h 1720850"/>
                  <a:gd name="csX25" fmla="*/ 511175 w 1377950"/>
                  <a:gd name="csY25" fmla="*/ 1619250 h 1720850"/>
                  <a:gd name="csX26" fmla="*/ 463550 w 1377950"/>
                  <a:gd name="csY26" fmla="*/ 1720850 h 1720850"/>
                  <a:gd name="csX27" fmla="*/ 247650 w 1377950"/>
                  <a:gd name="csY27" fmla="*/ 1600200 h 1720850"/>
                  <a:gd name="csX28" fmla="*/ 142875 w 1377950"/>
                  <a:gd name="csY28" fmla="*/ 1524000 h 1720850"/>
                  <a:gd name="csX29" fmla="*/ 85725 w 1377950"/>
                  <a:gd name="csY29" fmla="*/ 1466850 h 1720850"/>
                  <a:gd name="csX30" fmla="*/ 0 w 1377950"/>
                  <a:gd name="csY30" fmla="*/ 1384300 h 1720850"/>
                  <a:gd name="csX31" fmla="*/ 88900 w 1377950"/>
                  <a:gd name="csY31" fmla="*/ 1308100 h 1720850"/>
                  <a:gd name="csX32" fmla="*/ 165100 w 1377950"/>
                  <a:gd name="csY32" fmla="*/ 1301750 h 1720850"/>
                  <a:gd name="csX33" fmla="*/ 136525 w 1377950"/>
                  <a:gd name="csY33" fmla="*/ 1260475 h 1720850"/>
                  <a:gd name="csX34" fmla="*/ 152400 w 1377950"/>
                  <a:gd name="csY34" fmla="*/ 1212850 h 1720850"/>
                  <a:gd name="csX35" fmla="*/ 136525 w 1377950"/>
                  <a:gd name="csY35" fmla="*/ 1022350 h 1720850"/>
                  <a:gd name="csX36" fmla="*/ 82550 w 1377950"/>
                  <a:gd name="csY36" fmla="*/ 1012825 h 1720850"/>
                  <a:gd name="csX37" fmla="*/ 79375 w 1377950"/>
                  <a:gd name="csY37" fmla="*/ 936625 h 1720850"/>
                  <a:gd name="csX38" fmla="*/ 193675 w 1377950"/>
                  <a:gd name="csY38" fmla="*/ 901700 h 1720850"/>
                  <a:gd name="csX39" fmla="*/ 174625 w 1377950"/>
                  <a:gd name="csY39" fmla="*/ 873125 h 1720850"/>
                  <a:gd name="csX40" fmla="*/ 250825 w 1377950"/>
                  <a:gd name="csY40" fmla="*/ 879475 h 1720850"/>
                  <a:gd name="csX41" fmla="*/ 311150 w 1377950"/>
                  <a:gd name="csY41" fmla="*/ 850900 h 1720850"/>
                  <a:gd name="csX42" fmla="*/ 311150 w 1377950"/>
                  <a:gd name="csY42" fmla="*/ 822325 h 1720850"/>
                  <a:gd name="csX43" fmla="*/ 469900 w 1377950"/>
                  <a:gd name="csY43" fmla="*/ 717550 h 1720850"/>
                  <a:gd name="csX44" fmla="*/ 333375 w 1377950"/>
                  <a:gd name="csY44" fmla="*/ 457200 h 1720850"/>
                  <a:gd name="csX45" fmla="*/ 301625 w 1377950"/>
                  <a:gd name="csY45" fmla="*/ 241300 h 1720850"/>
                  <a:gd name="csX46" fmla="*/ 273050 w 1377950"/>
                  <a:gd name="csY46" fmla="*/ 130175 h 1720850"/>
                  <a:gd name="csX47" fmla="*/ 228600 w 1377950"/>
                  <a:gd name="csY47" fmla="*/ 0 h 1720850"/>
                  <a:gd name="csX48" fmla="*/ 488950 w 1377950"/>
                  <a:gd name="csY48" fmla="*/ 0 h 1720850"/>
                  <a:gd name="csX49" fmla="*/ 679450 w 1377950"/>
                  <a:gd name="csY49" fmla="*/ 28575 h 1720850"/>
                  <a:gd name="csX50" fmla="*/ 863600 w 1377950"/>
                  <a:gd name="csY50" fmla="*/ 66675 h 1720850"/>
                  <a:gd name="csX51" fmla="*/ 936625 w 1377950"/>
                  <a:gd name="csY51" fmla="*/ 88900 h 1720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377950" h="1720850">
                    <a:moveTo>
                      <a:pt x="936625" y="88900"/>
                    </a:moveTo>
                    <a:lnTo>
                      <a:pt x="1066800" y="438150"/>
                    </a:lnTo>
                    <a:lnTo>
                      <a:pt x="1289050" y="1022350"/>
                    </a:lnTo>
                    <a:lnTo>
                      <a:pt x="1377950" y="1273175"/>
                    </a:lnTo>
                    <a:lnTo>
                      <a:pt x="1333500" y="1323975"/>
                    </a:lnTo>
                    <a:lnTo>
                      <a:pt x="1276350" y="1333500"/>
                    </a:lnTo>
                    <a:lnTo>
                      <a:pt x="1101725" y="1339850"/>
                    </a:lnTo>
                    <a:lnTo>
                      <a:pt x="1117600" y="1479550"/>
                    </a:lnTo>
                    <a:lnTo>
                      <a:pt x="1054100" y="1489075"/>
                    </a:lnTo>
                    <a:lnTo>
                      <a:pt x="1035050" y="1343025"/>
                    </a:lnTo>
                    <a:lnTo>
                      <a:pt x="1028700" y="1304925"/>
                    </a:lnTo>
                    <a:lnTo>
                      <a:pt x="965200" y="1273175"/>
                    </a:lnTo>
                    <a:lnTo>
                      <a:pt x="869950" y="1266825"/>
                    </a:lnTo>
                    <a:lnTo>
                      <a:pt x="793750" y="1292225"/>
                    </a:lnTo>
                    <a:lnTo>
                      <a:pt x="723900" y="1327150"/>
                    </a:lnTo>
                    <a:lnTo>
                      <a:pt x="768350" y="1397000"/>
                    </a:lnTo>
                    <a:lnTo>
                      <a:pt x="711200" y="1450975"/>
                    </a:lnTo>
                    <a:lnTo>
                      <a:pt x="669925" y="1422400"/>
                    </a:lnTo>
                    <a:lnTo>
                      <a:pt x="609600" y="1431925"/>
                    </a:lnTo>
                    <a:lnTo>
                      <a:pt x="609600" y="1431925"/>
                    </a:lnTo>
                    <a:lnTo>
                      <a:pt x="584200" y="1479550"/>
                    </a:lnTo>
                    <a:lnTo>
                      <a:pt x="511175" y="1536700"/>
                    </a:lnTo>
                    <a:lnTo>
                      <a:pt x="552450" y="1568450"/>
                    </a:lnTo>
                    <a:lnTo>
                      <a:pt x="539750" y="1590675"/>
                    </a:lnTo>
                    <a:lnTo>
                      <a:pt x="552450" y="1606550"/>
                    </a:lnTo>
                    <a:lnTo>
                      <a:pt x="511175" y="1619250"/>
                    </a:lnTo>
                    <a:lnTo>
                      <a:pt x="463550" y="1720850"/>
                    </a:lnTo>
                    <a:lnTo>
                      <a:pt x="247650" y="1600200"/>
                    </a:lnTo>
                    <a:lnTo>
                      <a:pt x="142875" y="1524000"/>
                    </a:lnTo>
                    <a:lnTo>
                      <a:pt x="85725" y="1466850"/>
                    </a:lnTo>
                    <a:lnTo>
                      <a:pt x="0" y="1384300"/>
                    </a:lnTo>
                    <a:lnTo>
                      <a:pt x="88900" y="1308100"/>
                    </a:lnTo>
                    <a:lnTo>
                      <a:pt x="165100" y="1301750"/>
                    </a:lnTo>
                    <a:lnTo>
                      <a:pt x="136525" y="1260475"/>
                    </a:lnTo>
                    <a:lnTo>
                      <a:pt x="152400" y="1212850"/>
                    </a:lnTo>
                    <a:lnTo>
                      <a:pt x="136525" y="1022350"/>
                    </a:lnTo>
                    <a:lnTo>
                      <a:pt x="82550" y="1012825"/>
                    </a:lnTo>
                    <a:lnTo>
                      <a:pt x="79375" y="936625"/>
                    </a:lnTo>
                    <a:lnTo>
                      <a:pt x="193675" y="901700"/>
                    </a:lnTo>
                    <a:lnTo>
                      <a:pt x="174625" y="873125"/>
                    </a:lnTo>
                    <a:lnTo>
                      <a:pt x="250825" y="879475"/>
                    </a:lnTo>
                    <a:lnTo>
                      <a:pt x="311150" y="850900"/>
                    </a:lnTo>
                    <a:lnTo>
                      <a:pt x="311150" y="822325"/>
                    </a:lnTo>
                    <a:lnTo>
                      <a:pt x="469900" y="717550"/>
                    </a:lnTo>
                    <a:lnTo>
                      <a:pt x="333375" y="457200"/>
                    </a:lnTo>
                    <a:lnTo>
                      <a:pt x="301625" y="241300"/>
                    </a:lnTo>
                    <a:lnTo>
                      <a:pt x="273050" y="130175"/>
                    </a:lnTo>
                    <a:lnTo>
                      <a:pt x="228600" y="0"/>
                    </a:lnTo>
                    <a:lnTo>
                      <a:pt x="488950" y="0"/>
                    </a:lnTo>
                    <a:lnTo>
                      <a:pt x="679450" y="28575"/>
                    </a:lnTo>
                    <a:lnTo>
                      <a:pt x="863600" y="66675"/>
                    </a:lnTo>
                    <a:lnTo>
                      <a:pt x="936625" y="8890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4" name="Freeform 9">
                <a:extLst>
                  <a:ext uri="{FF2B5EF4-FFF2-40B4-BE49-F238E27FC236}">
                    <a16:creationId xmlns:a16="http://schemas.microsoft.com/office/drawing/2014/main" id="{E71EC0D5-2343-E3D6-50A6-AA8C9A356264}"/>
                  </a:ext>
                </a:extLst>
              </p:cNvPr>
              <p:cNvSpPr/>
              <p:nvPr/>
            </p:nvSpPr>
            <p:spPr>
              <a:xfrm>
                <a:off x="6619443" y="2792014"/>
                <a:ext cx="1371773" cy="1037889"/>
              </a:xfrm>
              <a:custGeom>
                <a:avLst/>
                <a:gdLst>
                  <a:gd name="csX0" fmla="*/ 0 w 1682750"/>
                  <a:gd name="csY0" fmla="*/ 0 h 1273175"/>
                  <a:gd name="csX1" fmla="*/ 441325 w 1682750"/>
                  <a:gd name="csY1" fmla="*/ 1187450 h 1273175"/>
                  <a:gd name="csX2" fmla="*/ 466725 w 1682750"/>
                  <a:gd name="csY2" fmla="*/ 1162050 h 1273175"/>
                  <a:gd name="csX3" fmla="*/ 520700 w 1682750"/>
                  <a:gd name="csY3" fmla="*/ 1168400 h 1273175"/>
                  <a:gd name="csX4" fmla="*/ 647700 w 1682750"/>
                  <a:gd name="csY4" fmla="*/ 1203325 h 1273175"/>
                  <a:gd name="csX5" fmla="*/ 733425 w 1682750"/>
                  <a:gd name="csY5" fmla="*/ 1216025 h 1273175"/>
                  <a:gd name="csX6" fmla="*/ 831850 w 1682750"/>
                  <a:gd name="csY6" fmla="*/ 1273175 h 1273175"/>
                  <a:gd name="csX7" fmla="*/ 1016000 w 1682750"/>
                  <a:gd name="csY7" fmla="*/ 1257300 h 1273175"/>
                  <a:gd name="csX8" fmla="*/ 1054100 w 1682750"/>
                  <a:gd name="csY8" fmla="*/ 1216025 h 1273175"/>
                  <a:gd name="csX9" fmla="*/ 1120775 w 1682750"/>
                  <a:gd name="csY9" fmla="*/ 1219200 h 1273175"/>
                  <a:gd name="csX10" fmla="*/ 1136650 w 1682750"/>
                  <a:gd name="csY10" fmla="*/ 1187450 h 1273175"/>
                  <a:gd name="csX11" fmla="*/ 1184275 w 1682750"/>
                  <a:gd name="csY11" fmla="*/ 1158875 h 1273175"/>
                  <a:gd name="csX12" fmla="*/ 1174750 w 1682750"/>
                  <a:gd name="csY12" fmla="*/ 1139825 h 1273175"/>
                  <a:gd name="csX13" fmla="*/ 1244600 w 1682750"/>
                  <a:gd name="csY13" fmla="*/ 1082675 h 1273175"/>
                  <a:gd name="csX14" fmla="*/ 1301750 w 1682750"/>
                  <a:gd name="csY14" fmla="*/ 1082675 h 1273175"/>
                  <a:gd name="csX15" fmla="*/ 1349375 w 1682750"/>
                  <a:gd name="csY15" fmla="*/ 1041400 h 1273175"/>
                  <a:gd name="csX16" fmla="*/ 1597025 w 1682750"/>
                  <a:gd name="csY16" fmla="*/ 1241425 h 1273175"/>
                  <a:gd name="csX17" fmla="*/ 1682750 w 1682750"/>
                  <a:gd name="csY17" fmla="*/ 1162050 h 1273175"/>
                  <a:gd name="csX18" fmla="*/ 1571625 w 1682750"/>
                  <a:gd name="csY18" fmla="*/ 1089025 h 1273175"/>
                  <a:gd name="csX19" fmla="*/ 1470025 w 1682750"/>
                  <a:gd name="csY19" fmla="*/ 1019175 h 1273175"/>
                  <a:gd name="csX20" fmla="*/ 1362075 w 1682750"/>
                  <a:gd name="csY20" fmla="*/ 901700 h 1273175"/>
                  <a:gd name="csX21" fmla="*/ 1247775 w 1682750"/>
                  <a:gd name="csY21" fmla="*/ 730250 h 1273175"/>
                  <a:gd name="csX22" fmla="*/ 1193800 w 1682750"/>
                  <a:gd name="csY22" fmla="*/ 669925 h 1273175"/>
                  <a:gd name="csX23" fmla="*/ 1054100 w 1682750"/>
                  <a:gd name="csY23" fmla="*/ 561975 h 1273175"/>
                  <a:gd name="csX24" fmla="*/ 1009650 w 1682750"/>
                  <a:gd name="csY24" fmla="*/ 527050 h 1273175"/>
                  <a:gd name="csX25" fmla="*/ 895350 w 1682750"/>
                  <a:gd name="csY25" fmla="*/ 469900 h 1273175"/>
                  <a:gd name="csX26" fmla="*/ 882650 w 1682750"/>
                  <a:gd name="csY26" fmla="*/ 425450 h 1273175"/>
                  <a:gd name="csX27" fmla="*/ 847725 w 1682750"/>
                  <a:gd name="csY27" fmla="*/ 441325 h 1273175"/>
                  <a:gd name="csX28" fmla="*/ 457200 w 1682750"/>
                  <a:gd name="csY28" fmla="*/ 225425 h 1273175"/>
                  <a:gd name="csX29" fmla="*/ 152400 w 1682750"/>
                  <a:gd name="csY29" fmla="*/ 66675 h 1273175"/>
                  <a:gd name="csX30" fmla="*/ 60325 w 1682750"/>
                  <a:gd name="csY30" fmla="*/ 28575 h 1273175"/>
                  <a:gd name="csX31" fmla="*/ 0 w 1682750"/>
                  <a:gd name="csY31" fmla="*/ 0 h 1273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1682750" h="1273175">
                    <a:moveTo>
                      <a:pt x="0" y="0"/>
                    </a:moveTo>
                    <a:lnTo>
                      <a:pt x="441325" y="1187450"/>
                    </a:lnTo>
                    <a:lnTo>
                      <a:pt x="466725" y="1162050"/>
                    </a:lnTo>
                    <a:lnTo>
                      <a:pt x="520700" y="1168400"/>
                    </a:lnTo>
                    <a:lnTo>
                      <a:pt x="647700" y="1203325"/>
                    </a:lnTo>
                    <a:lnTo>
                      <a:pt x="733425" y="1216025"/>
                    </a:lnTo>
                    <a:lnTo>
                      <a:pt x="831850" y="1273175"/>
                    </a:lnTo>
                    <a:lnTo>
                      <a:pt x="1016000" y="1257300"/>
                    </a:lnTo>
                    <a:lnTo>
                      <a:pt x="1054100" y="1216025"/>
                    </a:lnTo>
                    <a:lnTo>
                      <a:pt x="1120775" y="1219200"/>
                    </a:lnTo>
                    <a:lnTo>
                      <a:pt x="1136650" y="1187450"/>
                    </a:lnTo>
                    <a:lnTo>
                      <a:pt x="1184275" y="1158875"/>
                    </a:lnTo>
                    <a:lnTo>
                      <a:pt x="1174750" y="1139825"/>
                    </a:lnTo>
                    <a:lnTo>
                      <a:pt x="1244600" y="1082675"/>
                    </a:lnTo>
                    <a:lnTo>
                      <a:pt x="1301750" y="1082675"/>
                    </a:lnTo>
                    <a:lnTo>
                      <a:pt x="1349375" y="1041400"/>
                    </a:lnTo>
                    <a:lnTo>
                      <a:pt x="1597025" y="1241425"/>
                    </a:lnTo>
                    <a:lnTo>
                      <a:pt x="1682750" y="1162050"/>
                    </a:lnTo>
                    <a:lnTo>
                      <a:pt x="1571625" y="1089025"/>
                    </a:lnTo>
                    <a:lnTo>
                      <a:pt x="1470025" y="1019175"/>
                    </a:lnTo>
                    <a:lnTo>
                      <a:pt x="1362075" y="901700"/>
                    </a:lnTo>
                    <a:lnTo>
                      <a:pt x="1247775" y="730250"/>
                    </a:lnTo>
                    <a:lnTo>
                      <a:pt x="1193800" y="669925"/>
                    </a:lnTo>
                    <a:lnTo>
                      <a:pt x="1054100" y="561975"/>
                    </a:lnTo>
                    <a:lnTo>
                      <a:pt x="1009650" y="527050"/>
                    </a:lnTo>
                    <a:lnTo>
                      <a:pt x="895350" y="469900"/>
                    </a:lnTo>
                    <a:lnTo>
                      <a:pt x="882650" y="425450"/>
                    </a:lnTo>
                    <a:lnTo>
                      <a:pt x="847725" y="441325"/>
                    </a:lnTo>
                    <a:lnTo>
                      <a:pt x="457200" y="225425"/>
                    </a:lnTo>
                    <a:lnTo>
                      <a:pt x="152400" y="66675"/>
                    </a:lnTo>
                    <a:lnTo>
                      <a:pt x="60325" y="28575"/>
                    </a:lnTo>
                    <a:lnTo>
                      <a:pt x="0" y="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5" name="Freeform 13">
                <a:extLst>
                  <a:ext uri="{FF2B5EF4-FFF2-40B4-BE49-F238E27FC236}">
                    <a16:creationId xmlns:a16="http://schemas.microsoft.com/office/drawing/2014/main" id="{F6053748-FC72-20D5-A1D5-F4425FCE3DFB}"/>
                  </a:ext>
                </a:extLst>
              </p:cNvPr>
              <p:cNvSpPr/>
              <p:nvPr/>
            </p:nvSpPr>
            <p:spPr>
              <a:xfrm>
                <a:off x="7520154" y="1298593"/>
                <a:ext cx="1156949" cy="1420950"/>
              </a:xfrm>
              <a:custGeom>
                <a:avLst/>
                <a:gdLst>
                  <a:gd name="csX0" fmla="*/ 450850 w 1419225"/>
                  <a:gd name="csY0" fmla="*/ 1733550 h 1743075"/>
                  <a:gd name="csX1" fmla="*/ 482600 w 1419225"/>
                  <a:gd name="csY1" fmla="*/ 1701800 h 1743075"/>
                  <a:gd name="csX2" fmla="*/ 527050 w 1419225"/>
                  <a:gd name="csY2" fmla="*/ 1603375 h 1743075"/>
                  <a:gd name="csX3" fmla="*/ 552450 w 1419225"/>
                  <a:gd name="csY3" fmla="*/ 1504950 h 1743075"/>
                  <a:gd name="csX4" fmla="*/ 508000 w 1419225"/>
                  <a:gd name="csY4" fmla="*/ 1508125 h 1743075"/>
                  <a:gd name="csX5" fmla="*/ 473075 w 1419225"/>
                  <a:gd name="csY5" fmla="*/ 1431925 h 1743075"/>
                  <a:gd name="csX6" fmla="*/ 457200 w 1419225"/>
                  <a:gd name="csY6" fmla="*/ 1352550 h 1743075"/>
                  <a:gd name="csX7" fmla="*/ 400050 w 1419225"/>
                  <a:gd name="csY7" fmla="*/ 1298575 h 1743075"/>
                  <a:gd name="csX8" fmla="*/ 422275 w 1419225"/>
                  <a:gd name="csY8" fmla="*/ 1266825 h 1743075"/>
                  <a:gd name="csX9" fmla="*/ 409575 w 1419225"/>
                  <a:gd name="csY9" fmla="*/ 1225550 h 1743075"/>
                  <a:gd name="csX10" fmla="*/ 409575 w 1419225"/>
                  <a:gd name="csY10" fmla="*/ 1187450 h 1743075"/>
                  <a:gd name="csX11" fmla="*/ 412750 w 1419225"/>
                  <a:gd name="csY11" fmla="*/ 1168400 h 1743075"/>
                  <a:gd name="csX12" fmla="*/ 377825 w 1419225"/>
                  <a:gd name="csY12" fmla="*/ 1095375 h 1743075"/>
                  <a:gd name="csX13" fmla="*/ 368300 w 1419225"/>
                  <a:gd name="csY13" fmla="*/ 981075 h 1743075"/>
                  <a:gd name="csX14" fmla="*/ 339725 w 1419225"/>
                  <a:gd name="csY14" fmla="*/ 863600 h 1743075"/>
                  <a:gd name="csX15" fmla="*/ 298450 w 1419225"/>
                  <a:gd name="csY15" fmla="*/ 758825 h 1743075"/>
                  <a:gd name="csX16" fmla="*/ 231775 w 1419225"/>
                  <a:gd name="csY16" fmla="*/ 685800 h 1743075"/>
                  <a:gd name="csX17" fmla="*/ 174625 w 1419225"/>
                  <a:gd name="csY17" fmla="*/ 641350 h 1743075"/>
                  <a:gd name="csX18" fmla="*/ 85725 w 1419225"/>
                  <a:gd name="csY18" fmla="*/ 622300 h 1743075"/>
                  <a:gd name="csX19" fmla="*/ 0 w 1419225"/>
                  <a:gd name="csY19" fmla="*/ 536575 h 1743075"/>
                  <a:gd name="csX20" fmla="*/ 152400 w 1419225"/>
                  <a:gd name="csY20" fmla="*/ 485775 h 1743075"/>
                  <a:gd name="csX21" fmla="*/ 206375 w 1419225"/>
                  <a:gd name="csY21" fmla="*/ 431800 h 1743075"/>
                  <a:gd name="csX22" fmla="*/ 238125 w 1419225"/>
                  <a:gd name="csY22" fmla="*/ 454025 h 1743075"/>
                  <a:gd name="csX23" fmla="*/ 266700 w 1419225"/>
                  <a:gd name="csY23" fmla="*/ 400050 h 1743075"/>
                  <a:gd name="csX24" fmla="*/ 400050 w 1419225"/>
                  <a:gd name="csY24" fmla="*/ 361950 h 1743075"/>
                  <a:gd name="csX25" fmla="*/ 546100 w 1419225"/>
                  <a:gd name="csY25" fmla="*/ 339725 h 1743075"/>
                  <a:gd name="csX26" fmla="*/ 701675 w 1419225"/>
                  <a:gd name="csY26" fmla="*/ 317500 h 1743075"/>
                  <a:gd name="csX27" fmla="*/ 673100 w 1419225"/>
                  <a:gd name="csY27" fmla="*/ 288925 h 1743075"/>
                  <a:gd name="csX28" fmla="*/ 876300 w 1419225"/>
                  <a:gd name="csY28" fmla="*/ 155575 h 1743075"/>
                  <a:gd name="csX29" fmla="*/ 981075 w 1419225"/>
                  <a:gd name="csY29" fmla="*/ 168275 h 1743075"/>
                  <a:gd name="csX30" fmla="*/ 1066800 w 1419225"/>
                  <a:gd name="csY30" fmla="*/ 73025 h 1743075"/>
                  <a:gd name="csX31" fmla="*/ 1171575 w 1419225"/>
                  <a:gd name="csY31" fmla="*/ 0 h 1743075"/>
                  <a:gd name="csX32" fmla="*/ 1228725 w 1419225"/>
                  <a:gd name="csY32" fmla="*/ 88900 h 1743075"/>
                  <a:gd name="csX33" fmla="*/ 1260475 w 1419225"/>
                  <a:gd name="csY33" fmla="*/ 161925 h 1743075"/>
                  <a:gd name="csX34" fmla="*/ 1397000 w 1419225"/>
                  <a:gd name="csY34" fmla="*/ 301625 h 1743075"/>
                  <a:gd name="csX35" fmla="*/ 1419225 w 1419225"/>
                  <a:gd name="csY35" fmla="*/ 333375 h 1743075"/>
                  <a:gd name="csX36" fmla="*/ 1139825 w 1419225"/>
                  <a:gd name="csY36" fmla="*/ 444500 h 1743075"/>
                  <a:gd name="csX37" fmla="*/ 1158875 w 1419225"/>
                  <a:gd name="csY37" fmla="*/ 485775 h 1743075"/>
                  <a:gd name="csX38" fmla="*/ 1123950 w 1419225"/>
                  <a:gd name="csY38" fmla="*/ 495300 h 1743075"/>
                  <a:gd name="csX39" fmla="*/ 1238250 w 1419225"/>
                  <a:gd name="csY39" fmla="*/ 666750 h 1743075"/>
                  <a:gd name="csX40" fmla="*/ 1222375 w 1419225"/>
                  <a:gd name="csY40" fmla="*/ 800100 h 1743075"/>
                  <a:gd name="csX41" fmla="*/ 1235075 w 1419225"/>
                  <a:gd name="csY41" fmla="*/ 857250 h 1743075"/>
                  <a:gd name="csX42" fmla="*/ 1225550 w 1419225"/>
                  <a:gd name="csY42" fmla="*/ 885825 h 1743075"/>
                  <a:gd name="csX43" fmla="*/ 1165225 w 1419225"/>
                  <a:gd name="csY43" fmla="*/ 898525 h 1743075"/>
                  <a:gd name="csX44" fmla="*/ 1133475 w 1419225"/>
                  <a:gd name="csY44" fmla="*/ 933450 h 1743075"/>
                  <a:gd name="csX45" fmla="*/ 1000125 w 1419225"/>
                  <a:gd name="csY45" fmla="*/ 990600 h 1743075"/>
                  <a:gd name="csX46" fmla="*/ 1019175 w 1419225"/>
                  <a:gd name="csY46" fmla="*/ 1035050 h 1743075"/>
                  <a:gd name="csX47" fmla="*/ 1012825 w 1419225"/>
                  <a:gd name="csY47" fmla="*/ 1057275 h 1743075"/>
                  <a:gd name="csX48" fmla="*/ 962025 w 1419225"/>
                  <a:gd name="csY48" fmla="*/ 1127125 h 1743075"/>
                  <a:gd name="csX49" fmla="*/ 895350 w 1419225"/>
                  <a:gd name="csY49" fmla="*/ 1123950 h 1743075"/>
                  <a:gd name="csX50" fmla="*/ 822325 w 1419225"/>
                  <a:gd name="csY50" fmla="*/ 1162050 h 1743075"/>
                  <a:gd name="csX51" fmla="*/ 990600 w 1419225"/>
                  <a:gd name="csY51" fmla="*/ 1216025 h 1743075"/>
                  <a:gd name="csX52" fmla="*/ 1231900 w 1419225"/>
                  <a:gd name="csY52" fmla="*/ 1301750 h 1743075"/>
                  <a:gd name="csX53" fmla="*/ 1206500 w 1419225"/>
                  <a:gd name="csY53" fmla="*/ 1330325 h 1743075"/>
                  <a:gd name="csX54" fmla="*/ 1184275 w 1419225"/>
                  <a:gd name="csY54" fmla="*/ 1358900 h 1743075"/>
                  <a:gd name="csX55" fmla="*/ 1181100 w 1419225"/>
                  <a:gd name="csY55" fmla="*/ 1403350 h 1743075"/>
                  <a:gd name="csX56" fmla="*/ 1181100 w 1419225"/>
                  <a:gd name="csY56" fmla="*/ 1425575 h 1743075"/>
                  <a:gd name="csX57" fmla="*/ 1111250 w 1419225"/>
                  <a:gd name="csY57" fmla="*/ 1470025 h 1743075"/>
                  <a:gd name="csX58" fmla="*/ 990600 w 1419225"/>
                  <a:gd name="csY58" fmla="*/ 1524000 h 1743075"/>
                  <a:gd name="csX59" fmla="*/ 838200 w 1419225"/>
                  <a:gd name="csY59" fmla="*/ 1527175 h 1743075"/>
                  <a:gd name="csX60" fmla="*/ 758825 w 1419225"/>
                  <a:gd name="csY60" fmla="*/ 1568450 h 1743075"/>
                  <a:gd name="csX61" fmla="*/ 733425 w 1419225"/>
                  <a:gd name="csY61" fmla="*/ 1558925 h 1743075"/>
                  <a:gd name="csX62" fmla="*/ 641350 w 1419225"/>
                  <a:gd name="csY62" fmla="*/ 1660525 h 1743075"/>
                  <a:gd name="csX63" fmla="*/ 574675 w 1419225"/>
                  <a:gd name="csY63" fmla="*/ 1711325 h 1743075"/>
                  <a:gd name="csX64" fmla="*/ 527050 w 1419225"/>
                  <a:gd name="csY64" fmla="*/ 1743075 h 1743075"/>
                  <a:gd name="csX65" fmla="*/ 450850 w 1419225"/>
                  <a:gd name="csY65" fmla="*/ 1733550 h 1743075"/>
                  <a:gd name="csX0" fmla="*/ 457200 w 1419225"/>
                  <a:gd name="csY0" fmla="*/ 1736725 h 1743075"/>
                  <a:gd name="csX1" fmla="*/ 482600 w 1419225"/>
                  <a:gd name="csY1" fmla="*/ 1701800 h 1743075"/>
                  <a:gd name="csX2" fmla="*/ 527050 w 1419225"/>
                  <a:gd name="csY2" fmla="*/ 1603375 h 1743075"/>
                  <a:gd name="csX3" fmla="*/ 552450 w 1419225"/>
                  <a:gd name="csY3" fmla="*/ 1504950 h 1743075"/>
                  <a:gd name="csX4" fmla="*/ 508000 w 1419225"/>
                  <a:gd name="csY4" fmla="*/ 1508125 h 1743075"/>
                  <a:gd name="csX5" fmla="*/ 473075 w 1419225"/>
                  <a:gd name="csY5" fmla="*/ 1431925 h 1743075"/>
                  <a:gd name="csX6" fmla="*/ 457200 w 1419225"/>
                  <a:gd name="csY6" fmla="*/ 1352550 h 1743075"/>
                  <a:gd name="csX7" fmla="*/ 400050 w 1419225"/>
                  <a:gd name="csY7" fmla="*/ 1298575 h 1743075"/>
                  <a:gd name="csX8" fmla="*/ 422275 w 1419225"/>
                  <a:gd name="csY8" fmla="*/ 1266825 h 1743075"/>
                  <a:gd name="csX9" fmla="*/ 409575 w 1419225"/>
                  <a:gd name="csY9" fmla="*/ 1225550 h 1743075"/>
                  <a:gd name="csX10" fmla="*/ 409575 w 1419225"/>
                  <a:gd name="csY10" fmla="*/ 1187450 h 1743075"/>
                  <a:gd name="csX11" fmla="*/ 412750 w 1419225"/>
                  <a:gd name="csY11" fmla="*/ 1168400 h 1743075"/>
                  <a:gd name="csX12" fmla="*/ 377825 w 1419225"/>
                  <a:gd name="csY12" fmla="*/ 1095375 h 1743075"/>
                  <a:gd name="csX13" fmla="*/ 368300 w 1419225"/>
                  <a:gd name="csY13" fmla="*/ 981075 h 1743075"/>
                  <a:gd name="csX14" fmla="*/ 339725 w 1419225"/>
                  <a:gd name="csY14" fmla="*/ 863600 h 1743075"/>
                  <a:gd name="csX15" fmla="*/ 298450 w 1419225"/>
                  <a:gd name="csY15" fmla="*/ 758825 h 1743075"/>
                  <a:gd name="csX16" fmla="*/ 231775 w 1419225"/>
                  <a:gd name="csY16" fmla="*/ 685800 h 1743075"/>
                  <a:gd name="csX17" fmla="*/ 174625 w 1419225"/>
                  <a:gd name="csY17" fmla="*/ 641350 h 1743075"/>
                  <a:gd name="csX18" fmla="*/ 85725 w 1419225"/>
                  <a:gd name="csY18" fmla="*/ 622300 h 1743075"/>
                  <a:gd name="csX19" fmla="*/ 0 w 1419225"/>
                  <a:gd name="csY19" fmla="*/ 536575 h 1743075"/>
                  <a:gd name="csX20" fmla="*/ 152400 w 1419225"/>
                  <a:gd name="csY20" fmla="*/ 485775 h 1743075"/>
                  <a:gd name="csX21" fmla="*/ 206375 w 1419225"/>
                  <a:gd name="csY21" fmla="*/ 431800 h 1743075"/>
                  <a:gd name="csX22" fmla="*/ 238125 w 1419225"/>
                  <a:gd name="csY22" fmla="*/ 454025 h 1743075"/>
                  <a:gd name="csX23" fmla="*/ 266700 w 1419225"/>
                  <a:gd name="csY23" fmla="*/ 400050 h 1743075"/>
                  <a:gd name="csX24" fmla="*/ 400050 w 1419225"/>
                  <a:gd name="csY24" fmla="*/ 361950 h 1743075"/>
                  <a:gd name="csX25" fmla="*/ 546100 w 1419225"/>
                  <a:gd name="csY25" fmla="*/ 339725 h 1743075"/>
                  <a:gd name="csX26" fmla="*/ 701675 w 1419225"/>
                  <a:gd name="csY26" fmla="*/ 317500 h 1743075"/>
                  <a:gd name="csX27" fmla="*/ 673100 w 1419225"/>
                  <a:gd name="csY27" fmla="*/ 288925 h 1743075"/>
                  <a:gd name="csX28" fmla="*/ 876300 w 1419225"/>
                  <a:gd name="csY28" fmla="*/ 155575 h 1743075"/>
                  <a:gd name="csX29" fmla="*/ 981075 w 1419225"/>
                  <a:gd name="csY29" fmla="*/ 168275 h 1743075"/>
                  <a:gd name="csX30" fmla="*/ 1066800 w 1419225"/>
                  <a:gd name="csY30" fmla="*/ 73025 h 1743075"/>
                  <a:gd name="csX31" fmla="*/ 1171575 w 1419225"/>
                  <a:gd name="csY31" fmla="*/ 0 h 1743075"/>
                  <a:gd name="csX32" fmla="*/ 1228725 w 1419225"/>
                  <a:gd name="csY32" fmla="*/ 88900 h 1743075"/>
                  <a:gd name="csX33" fmla="*/ 1260475 w 1419225"/>
                  <a:gd name="csY33" fmla="*/ 161925 h 1743075"/>
                  <a:gd name="csX34" fmla="*/ 1397000 w 1419225"/>
                  <a:gd name="csY34" fmla="*/ 301625 h 1743075"/>
                  <a:gd name="csX35" fmla="*/ 1419225 w 1419225"/>
                  <a:gd name="csY35" fmla="*/ 333375 h 1743075"/>
                  <a:gd name="csX36" fmla="*/ 1139825 w 1419225"/>
                  <a:gd name="csY36" fmla="*/ 444500 h 1743075"/>
                  <a:gd name="csX37" fmla="*/ 1158875 w 1419225"/>
                  <a:gd name="csY37" fmla="*/ 485775 h 1743075"/>
                  <a:gd name="csX38" fmla="*/ 1123950 w 1419225"/>
                  <a:gd name="csY38" fmla="*/ 495300 h 1743075"/>
                  <a:gd name="csX39" fmla="*/ 1238250 w 1419225"/>
                  <a:gd name="csY39" fmla="*/ 666750 h 1743075"/>
                  <a:gd name="csX40" fmla="*/ 1222375 w 1419225"/>
                  <a:gd name="csY40" fmla="*/ 800100 h 1743075"/>
                  <a:gd name="csX41" fmla="*/ 1235075 w 1419225"/>
                  <a:gd name="csY41" fmla="*/ 857250 h 1743075"/>
                  <a:gd name="csX42" fmla="*/ 1225550 w 1419225"/>
                  <a:gd name="csY42" fmla="*/ 885825 h 1743075"/>
                  <a:gd name="csX43" fmla="*/ 1165225 w 1419225"/>
                  <a:gd name="csY43" fmla="*/ 898525 h 1743075"/>
                  <a:gd name="csX44" fmla="*/ 1133475 w 1419225"/>
                  <a:gd name="csY44" fmla="*/ 933450 h 1743075"/>
                  <a:gd name="csX45" fmla="*/ 1000125 w 1419225"/>
                  <a:gd name="csY45" fmla="*/ 990600 h 1743075"/>
                  <a:gd name="csX46" fmla="*/ 1019175 w 1419225"/>
                  <a:gd name="csY46" fmla="*/ 1035050 h 1743075"/>
                  <a:gd name="csX47" fmla="*/ 1012825 w 1419225"/>
                  <a:gd name="csY47" fmla="*/ 1057275 h 1743075"/>
                  <a:gd name="csX48" fmla="*/ 962025 w 1419225"/>
                  <a:gd name="csY48" fmla="*/ 1127125 h 1743075"/>
                  <a:gd name="csX49" fmla="*/ 895350 w 1419225"/>
                  <a:gd name="csY49" fmla="*/ 1123950 h 1743075"/>
                  <a:gd name="csX50" fmla="*/ 822325 w 1419225"/>
                  <a:gd name="csY50" fmla="*/ 1162050 h 1743075"/>
                  <a:gd name="csX51" fmla="*/ 990600 w 1419225"/>
                  <a:gd name="csY51" fmla="*/ 1216025 h 1743075"/>
                  <a:gd name="csX52" fmla="*/ 1231900 w 1419225"/>
                  <a:gd name="csY52" fmla="*/ 1301750 h 1743075"/>
                  <a:gd name="csX53" fmla="*/ 1206500 w 1419225"/>
                  <a:gd name="csY53" fmla="*/ 1330325 h 1743075"/>
                  <a:gd name="csX54" fmla="*/ 1184275 w 1419225"/>
                  <a:gd name="csY54" fmla="*/ 1358900 h 1743075"/>
                  <a:gd name="csX55" fmla="*/ 1181100 w 1419225"/>
                  <a:gd name="csY55" fmla="*/ 1403350 h 1743075"/>
                  <a:gd name="csX56" fmla="*/ 1181100 w 1419225"/>
                  <a:gd name="csY56" fmla="*/ 1425575 h 1743075"/>
                  <a:gd name="csX57" fmla="*/ 1111250 w 1419225"/>
                  <a:gd name="csY57" fmla="*/ 1470025 h 1743075"/>
                  <a:gd name="csX58" fmla="*/ 990600 w 1419225"/>
                  <a:gd name="csY58" fmla="*/ 1524000 h 1743075"/>
                  <a:gd name="csX59" fmla="*/ 838200 w 1419225"/>
                  <a:gd name="csY59" fmla="*/ 1527175 h 1743075"/>
                  <a:gd name="csX60" fmla="*/ 758825 w 1419225"/>
                  <a:gd name="csY60" fmla="*/ 1568450 h 1743075"/>
                  <a:gd name="csX61" fmla="*/ 733425 w 1419225"/>
                  <a:gd name="csY61" fmla="*/ 1558925 h 1743075"/>
                  <a:gd name="csX62" fmla="*/ 641350 w 1419225"/>
                  <a:gd name="csY62" fmla="*/ 1660525 h 1743075"/>
                  <a:gd name="csX63" fmla="*/ 574675 w 1419225"/>
                  <a:gd name="csY63" fmla="*/ 1711325 h 1743075"/>
                  <a:gd name="csX64" fmla="*/ 527050 w 1419225"/>
                  <a:gd name="csY64" fmla="*/ 1743075 h 1743075"/>
                  <a:gd name="csX65" fmla="*/ 457200 w 1419225"/>
                  <a:gd name="csY65" fmla="*/ 1736725 h 1743075"/>
                  <a:gd name="csX0" fmla="*/ 457200 w 1419225"/>
                  <a:gd name="csY0" fmla="*/ 1736725 h 1743075"/>
                  <a:gd name="csX1" fmla="*/ 482600 w 1419225"/>
                  <a:gd name="csY1" fmla="*/ 1701800 h 1743075"/>
                  <a:gd name="csX2" fmla="*/ 527050 w 1419225"/>
                  <a:gd name="csY2" fmla="*/ 1603375 h 1743075"/>
                  <a:gd name="csX3" fmla="*/ 552450 w 1419225"/>
                  <a:gd name="csY3" fmla="*/ 1504950 h 1743075"/>
                  <a:gd name="csX4" fmla="*/ 508000 w 1419225"/>
                  <a:gd name="csY4" fmla="*/ 1508125 h 1743075"/>
                  <a:gd name="csX5" fmla="*/ 473075 w 1419225"/>
                  <a:gd name="csY5" fmla="*/ 1431925 h 1743075"/>
                  <a:gd name="csX6" fmla="*/ 457200 w 1419225"/>
                  <a:gd name="csY6" fmla="*/ 1352550 h 1743075"/>
                  <a:gd name="csX7" fmla="*/ 400050 w 1419225"/>
                  <a:gd name="csY7" fmla="*/ 1298575 h 1743075"/>
                  <a:gd name="csX8" fmla="*/ 422275 w 1419225"/>
                  <a:gd name="csY8" fmla="*/ 1266825 h 1743075"/>
                  <a:gd name="csX9" fmla="*/ 409575 w 1419225"/>
                  <a:gd name="csY9" fmla="*/ 1225550 h 1743075"/>
                  <a:gd name="csX10" fmla="*/ 409575 w 1419225"/>
                  <a:gd name="csY10" fmla="*/ 1187450 h 1743075"/>
                  <a:gd name="csX11" fmla="*/ 412750 w 1419225"/>
                  <a:gd name="csY11" fmla="*/ 1168400 h 1743075"/>
                  <a:gd name="csX12" fmla="*/ 377825 w 1419225"/>
                  <a:gd name="csY12" fmla="*/ 1095375 h 1743075"/>
                  <a:gd name="csX13" fmla="*/ 368300 w 1419225"/>
                  <a:gd name="csY13" fmla="*/ 981075 h 1743075"/>
                  <a:gd name="csX14" fmla="*/ 339725 w 1419225"/>
                  <a:gd name="csY14" fmla="*/ 863600 h 1743075"/>
                  <a:gd name="csX15" fmla="*/ 298450 w 1419225"/>
                  <a:gd name="csY15" fmla="*/ 758825 h 1743075"/>
                  <a:gd name="csX16" fmla="*/ 231775 w 1419225"/>
                  <a:gd name="csY16" fmla="*/ 685800 h 1743075"/>
                  <a:gd name="csX17" fmla="*/ 174625 w 1419225"/>
                  <a:gd name="csY17" fmla="*/ 641350 h 1743075"/>
                  <a:gd name="csX18" fmla="*/ 85725 w 1419225"/>
                  <a:gd name="csY18" fmla="*/ 622300 h 1743075"/>
                  <a:gd name="csX19" fmla="*/ 0 w 1419225"/>
                  <a:gd name="csY19" fmla="*/ 536575 h 1743075"/>
                  <a:gd name="csX20" fmla="*/ 152400 w 1419225"/>
                  <a:gd name="csY20" fmla="*/ 536575 h 1743075"/>
                  <a:gd name="csX21" fmla="*/ 206375 w 1419225"/>
                  <a:gd name="csY21" fmla="*/ 431800 h 1743075"/>
                  <a:gd name="csX22" fmla="*/ 238125 w 1419225"/>
                  <a:gd name="csY22" fmla="*/ 454025 h 1743075"/>
                  <a:gd name="csX23" fmla="*/ 266700 w 1419225"/>
                  <a:gd name="csY23" fmla="*/ 400050 h 1743075"/>
                  <a:gd name="csX24" fmla="*/ 400050 w 1419225"/>
                  <a:gd name="csY24" fmla="*/ 361950 h 1743075"/>
                  <a:gd name="csX25" fmla="*/ 546100 w 1419225"/>
                  <a:gd name="csY25" fmla="*/ 339725 h 1743075"/>
                  <a:gd name="csX26" fmla="*/ 701675 w 1419225"/>
                  <a:gd name="csY26" fmla="*/ 317500 h 1743075"/>
                  <a:gd name="csX27" fmla="*/ 673100 w 1419225"/>
                  <a:gd name="csY27" fmla="*/ 288925 h 1743075"/>
                  <a:gd name="csX28" fmla="*/ 876300 w 1419225"/>
                  <a:gd name="csY28" fmla="*/ 155575 h 1743075"/>
                  <a:gd name="csX29" fmla="*/ 981075 w 1419225"/>
                  <a:gd name="csY29" fmla="*/ 168275 h 1743075"/>
                  <a:gd name="csX30" fmla="*/ 1066800 w 1419225"/>
                  <a:gd name="csY30" fmla="*/ 73025 h 1743075"/>
                  <a:gd name="csX31" fmla="*/ 1171575 w 1419225"/>
                  <a:gd name="csY31" fmla="*/ 0 h 1743075"/>
                  <a:gd name="csX32" fmla="*/ 1228725 w 1419225"/>
                  <a:gd name="csY32" fmla="*/ 88900 h 1743075"/>
                  <a:gd name="csX33" fmla="*/ 1260475 w 1419225"/>
                  <a:gd name="csY33" fmla="*/ 161925 h 1743075"/>
                  <a:gd name="csX34" fmla="*/ 1397000 w 1419225"/>
                  <a:gd name="csY34" fmla="*/ 301625 h 1743075"/>
                  <a:gd name="csX35" fmla="*/ 1419225 w 1419225"/>
                  <a:gd name="csY35" fmla="*/ 333375 h 1743075"/>
                  <a:gd name="csX36" fmla="*/ 1139825 w 1419225"/>
                  <a:gd name="csY36" fmla="*/ 444500 h 1743075"/>
                  <a:gd name="csX37" fmla="*/ 1158875 w 1419225"/>
                  <a:gd name="csY37" fmla="*/ 485775 h 1743075"/>
                  <a:gd name="csX38" fmla="*/ 1123950 w 1419225"/>
                  <a:gd name="csY38" fmla="*/ 495300 h 1743075"/>
                  <a:gd name="csX39" fmla="*/ 1238250 w 1419225"/>
                  <a:gd name="csY39" fmla="*/ 666750 h 1743075"/>
                  <a:gd name="csX40" fmla="*/ 1222375 w 1419225"/>
                  <a:gd name="csY40" fmla="*/ 800100 h 1743075"/>
                  <a:gd name="csX41" fmla="*/ 1235075 w 1419225"/>
                  <a:gd name="csY41" fmla="*/ 857250 h 1743075"/>
                  <a:gd name="csX42" fmla="*/ 1225550 w 1419225"/>
                  <a:gd name="csY42" fmla="*/ 885825 h 1743075"/>
                  <a:gd name="csX43" fmla="*/ 1165225 w 1419225"/>
                  <a:gd name="csY43" fmla="*/ 898525 h 1743075"/>
                  <a:gd name="csX44" fmla="*/ 1133475 w 1419225"/>
                  <a:gd name="csY44" fmla="*/ 933450 h 1743075"/>
                  <a:gd name="csX45" fmla="*/ 1000125 w 1419225"/>
                  <a:gd name="csY45" fmla="*/ 990600 h 1743075"/>
                  <a:gd name="csX46" fmla="*/ 1019175 w 1419225"/>
                  <a:gd name="csY46" fmla="*/ 1035050 h 1743075"/>
                  <a:gd name="csX47" fmla="*/ 1012825 w 1419225"/>
                  <a:gd name="csY47" fmla="*/ 1057275 h 1743075"/>
                  <a:gd name="csX48" fmla="*/ 962025 w 1419225"/>
                  <a:gd name="csY48" fmla="*/ 1127125 h 1743075"/>
                  <a:gd name="csX49" fmla="*/ 895350 w 1419225"/>
                  <a:gd name="csY49" fmla="*/ 1123950 h 1743075"/>
                  <a:gd name="csX50" fmla="*/ 822325 w 1419225"/>
                  <a:gd name="csY50" fmla="*/ 1162050 h 1743075"/>
                  <a:gd name="csX51" fmla="*/ 990600 w 1419225"/>
                  <a:gd name="csY51" fmla="*/ 1216025 h 1743075"/>
                  <a:gd name="csX52" fmla="*/ 1231900 w 1419225"/>
                  <a:gd name="csY52" fmla="*/ 1301750 h 1743075"/>
                  <a:gd name="csX53" fmla="*/ 1206500 w 1419225"/>
                  <a:gd name="csY53" fmla="*/ 1330325 h 1743075"/>
                  <a:gd name="csX54" fmla="*/ 1184275 w 1419225"/>
                  <a:gd name="csY54" fmla="*/ 1358900 h 1743075"/>
                  <a:gd name="csX55" fmla="*/ 1181100 w 1419225"/>
                  <a:gd name="csY55" fmla="*/ 1403350 h 1743075"/>
                  <a:gd name="csX56" fmla="*/ 1181100 w 1419225"/>
                  <a:gd name="csY56" fmla="*/ 1425575 h 1743075"/>
                  <a:gd name="csX57" fmla="*/ 1111250 w 1419225"/>
                  <a:gd name="csY57" fmla="*/ 1470025 h 1743075"/>
                  <a:gd name="csX58" fmla="*/ 990600 w 1419225"/>
                  <a:gd name="csY58" fmla="*/ 1524000 h 1743075"/>
                  <a:gd name="csX59" fmla="*/ 838200 w 1419225"/>
                  <a:gd name="csY59" fmla="*/ 1527175 h 1743075"/>
                  <a:gd name="csX60" fmla="*/ 758825 w 1419225"/>
                  <a:gd name="csY60" fmla="*/ 1568450 h 1743075"/>
                  <a:gd name="csX61" fmla="*/ 733425 w 1419225"/>
                  <a:gd name="csY61" fmla="*/ 1558925 h 1743075"/>
                  <a:gd name="csX62" fmla="*/ 641350 w 1419225"/>
                  <a:gd name="csY62" fmla="*/ 1660525 h 1743075"/>
                  <a:gd name="csX63" fmla="*/ 574675 w 1419225"/>
                  <a:gd name="csY63" fmla="*/ 1711325 h 1743075"/>
                  <a:gd name="csX64" fmla="*/ 527050 w 1419225"/>
                  <a:gd name="csY64" fmla="*/ 1743075 h 1743075"/>
                  <a:gd name="csX65" fmla="*/ 457200 w 1419225"/>
                  <a:gd name="csY65" fmla="*/ 1736725 h 1743075"/>
                  <a:gd name="csX0" fmla="*/ 457200 w 1419225"/>
                  <a:gd name="csY0" fmla="*/ 1736725 h 1743075"/>
                  <a:gd name="csX1" fmla="*/ 482600 w 1419225"/>
                  <a:gd name="csY1" fmla="*/ 1701800 h 1743075"/>
                  <a:gd name="csX2" fmla="*/ 527050 w 1419225"/>
                  <a:gd name="csY2" fmla="*/ 1603375 h 1743075"/>
                  <a:gd name="csX3" fmla="*/ 552450 w 1419225"/>
                  <a:gd name="csY3" fmla="*/ 1504950 h 1743075"/>
                  <a:gd name="csX4" fmla="*/ 508000 w 1419225"/>
                  <a:gd name="csY4" fmla="*/ 1508125 h 1743075"/>
                  <a:gd name="csX5" fmla="*/ 473075 w 1419225"/>
                  <a:gd name="csY5" fmla="*/ 1431925 h 1743075"/>
                  <a:gd name="csX6" fmla="*/ 457200 w 1419225"/>
                  <a:gd name="csY6" fmla="*/ 1352550 h 1743075"/>
                  <a:gd name="csX7" fmla="*/ 400050 w 1419225"/>
                  <a:gd name="csY7" fmla="*/ 1298575 h 1743075"/>
                  <a:gd name="csX8" fmla="*/ 422275 w 1419225"/>
                  <a:gd name="csY8" fmla="*/ 1266825 h 1743075"/>
                  <a:gd name="csX9" fmla="*/ 409575 w 1419225"/>
                  <a:gd name="csY9" fmla="*/ 1225550 h 1743075"/>
                  <a:gd name="csX10" fmla="*/ 409575 w 1419225"/>
                  <a:gd name="csY10" fmla="*/ 1187450 h 1743075"/>
                  <a:gd name="csX11" fmla="*/ 412750 w 1419225"/>
                  <a:gd name="csY11" fmla="*/ 1168400 h 1743075"/>
                  <a:gd name="csX12" fmla="*/ 377825 w 1419225"/>
                  <a:gd name="csY12" fmla="*/ 1095375 h 1743075"/>
                  <a:gd name="csX13" fmla="*/ 368300 w 1419225"/>
                  <a:gd name="csY13" fmla="*/ 981075 h 1743075"/>
                  <a:gd name="csX14" fmla="*/ 339725 w 1419225"/>
                  <a:gd name="csY14" fmla="*/ 863600 h 1743075"/>
                  <a:gd name="csX15" fmla="*/ 298450 w 1419225"/>
                  <a:gd name="csY15" fmla="*/ 758825 h 1743075"/>
                  <a:gd name="csX16" fmla="*/ 231775 w 1419225"/>
                  <a:gd name="csY16" fmla="*/ 685800 h 1743075"/>
                  <a:gd name="csX17" fmla="*/ 174625 w 1419225"/>
                  <a:gd name="csY17" fmla="*/ 641350 h 1743075"/>
                  <a:gd name="csX18" fmla="*/ 85725 w 1419225"/>
                  <a:gd name="csY18" fmla="*/ 622300 h 1743075"/>
                  <a:gd name="csX19" fmla="*/ 0 w 1419225"/>
                  <a:gd name="csY19" fmla="*/ 536575 h 1743075"/>
                  <a:gd name="csX20" fmla="*/ 152400 w 1419225"/>
                  <a:gd name="csY20" fmla="*/ 485775 h 1743075"/>
                  <a:gd name="csX21" fmla="*/ 206375 w 1419225"/>
                  <a:gd name="csY21" fmla="*/ 431800 h 1743075"/>
                  <a:gd name="csX22" fmla="*/ 238125 w 1419225"/>
                  <a:gd name="csY22" fmla="*/ 454025 h 1743075"/>
                  <a:gd name="csX23" fmla="*/ 266700 w 1419225"/>
                  <a:gd name="csY23" fmla="*/ 400050 h 1743075"/>
                  <a:gd name="csX24" fmla="*/ 400050 w 1419225"/>
                  <a:gd name="csY24" fmla="*/ 361950 h 1743075"/>
                  <a:gd name="csX25" fmla="*/ 546100 w 1419225"/>
                  <a:gd name="csY25" fmla="*/ 339725 h 1743075"/>
                  <a:gd name="csX26" fmla="*/ 701675 w 1419225"/>
                  <a:gd name="csY26" fmla="*/ 317500 h 1743075"/>
                  <a:gd name="csX27" fmla="*/ 673100 w 1419225"/>
                  <a:gd name="csY27" fmla="*/ 288925 h 1743075"/>
                  <a:gd name="csX28" fmla="*/ 876300 w 1419225"/>
                  <a:gd name="csY28" fmla="*/ 155575 h 1743075"/>
                  <a:gd name="csX29" fmla="*/ 981075 w 1419225"/>
                  <a:gd name="csY29" fmla="*/ 168275 h 1743075"/>
                  <a:gd name="csX30" fmla="*/ 1066800 w 1419225"/>
                  <a:gd name="csY30" fmla="*/ 73025 h 1743075"/>
                  <a:gd name="csX31" fmla="*/ 1171575 w 1419225"/>
                  <a:gd name="csY31" fmla="*/ 0 h 1743075"/>
                  <a:gd name="csX32" fmla="*/ 1228725 w 1419225"/>
                  <a:gd name="csY32" fmla="*/ 88900 h 1743075"/>
                  <a:gd name="csX33" fmla="*/ 1260475 w 1419225"/>
                  <a:gd name="csY33" fmla="*/ 161925 h 1743075"/>
                  <a:gd name="csX34" fmla="*/ 1397000 w 1419225"/>
                  <a:gd name="csY34" fmla="*/ 301625 h 1743075"/>
                  <a:gd name="csX35" fmla="*/ 1419225 w 1419225"/>
                  <a:gd name="csY35" fmla="*/ 333375 h 1743075"/>
                  <a:gd name="csX36" fmla="*/ 1139825 w 1419225"/>
                  <a:gd name="csY36" fmla="*/ 444500 h 1743075"/>
                  <a:gd name="csX37" fmla="*/ 1158875 w 1419225"/>
                  <a:gd name="csY37" fmla="*/ 485775 h 1743075"/>
                  <a:gd name="csX38" fmla="*/ 1123950 w 1419225"/>
                  <a:gd name="csY38" fmla="*/ 495300 h 1743075"/>
                  <a:gd name="csX39" fmla="*/ 1238250 w 1419225"/>
                  <a:gd name="csY39" fmla="*/ 666750 h 1743075"/>
                  <a:gd name="csX40" fmla="*/ 1222375 w 1419225"/>
                  <a:gd name="csY40" fmla="*/ 800100 h 1743075"/>
                  <a:gd name="csX41" fmla="*/ 1235075 w 1419225"/>
                  <a:gd name="csY41" fmla="*/ 857250 h 1743075"/>
                  <a:gd name="csX42" fmla="*/ 1225550 w 1419225"/>
                  <a:gd name="csY42" fmla="*/ 885825 h 1743075"/>
                  <a:gd name="csX43" fmla="*/ 1165225 w 1419225"/>
                  <a:gd name="csY43" fmla="*/ 898525 h 1743075"/>
                  <a:gd name="csX44" fmla="*/ 1133475 w 1419225"/>
                  <a:gd name="csY44" fmla="*/ 933450 h 1743075"/>
                  <a:gd name="csX45" fmla="*/ 1000125 w 1419225"/>
                  <a:gd name="csY45" fmla="*/ 990600 h 1743075"/>
                  <a:gd name="csX46" fmla="*/ 1019175 w 1419225"/>
                  <a:gd name="csY46" fmla="*/ 1035050 h 1743075"/>
                  <a:gd name="csX47" fmla="*/ 1012825 w 1419225"/>
                  <a:gd name="csY47" fmla="*/ 1057275 h 1743075"/>
                  <a:gd name="csX48" fmla="*/ 962025 w 1419225"/>
                  <a:gd name="csY48" fmla="*/ 1127125 h 1743075"/>
                  <a:gd name="csX49" fmla="*/ 895350 w 1419225"/>
                  <a:gd name="csY49" fmla="*/ 1123950 h 1743075"/>
                  <a:gd name="csX50" fmla="*/ 822325 w 1419225"/>
                  <a:gd name="csY50" fmla="*/ 1162050 h 1743075"/>
                  <a:gd name="csX51" fmla="*/ 990600 w 1419225"/>
                  <a:gd name="csY51" fmla="*/ 1216025 h 1743075"/>
                  <a:gd name="csX52" fmla="*/ 1231900 w 1419225"/>
                  <a:gd name="csY52" fmla="*/ 1301750 h 1743075"/>
                  <a:gd name="csX53" fmla="*/ 1206500 w 1419225"/>
                  <a:gd name="csY53" fmla="*/ 1330325 h 1743075"/>
                  <a:gd name="csX54" fmla="*/ 1184275 w 1419225"/>
                  <a:gd name="csY54" fmla="*/ 1358900 h 1743075"/>
                  <a:gd name="csX55" fmla="*/ 1181100 w 1419225"/>
                  <a:gd name="csY55" fmla="*/ 1403350 h 1743075"/>
                  <a:gd name="csX56" fmla="*/ 1181100 w 1419225"/>
                  <a:gd name="csY56" fmla="*/ 1425575 h 1743075"/>
                  <a:gd name="csX57" fmla="*/ 1111250 w 1419225"/>
                  <a:gd name="csY57" fmla="*/ 1470025 h 1743075"/>
                  <a:gd name="csX58" fmla="*/ 990600 w 1419225"/>
                  <a:gd name="csY58" fmla="*/ 1524000 h 1743075"/>
                  <a:gd name="csX59" fmla="*/ 838200 w 1419225"/>
                  <a:gd name="csY59" fmla="*/ 1527175 h 1743075"/>
                  <a:gd name="csX60" fmla="*/ 758825 w 1419225"/>
                  <a:gd name="csY60" fmla="*/ 1568450 h 1743075"/>
                  <a:gd name="csX61" fmla="*/ 733425 w 1419225"/>
                  <a:gd name="csY61" fmla="*/ 1558925 h 1743075"/>
                  <a:gd name="csX62" fmla="*/ 641350 w 1419225"/>
                  <a:gd name="csY62" fmla="*/ 1660525 h 1743075"/>
                  <a:gd name="csX63" fmla="*/ 574675 w 1419225"/>
                  <a:gd name="csY63" fmla="*/ 1711325 h 1743075"/>
                  <a:gd name="csX64" fmla="*/ 527050 w 1419225"/>
                  <a:gd name="csY64" fmla="*/ 1743075 h 1743075"/>
                  <a:gd name="csX65" fmla="*/ 457200 w 1419225"/>
                  <a:gd name="csY65" fmla="*/ 1736725 h 17430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1419225" h="1743075">
                    <a:moveTo>
                      <a:pt x="457200" y="1736725"/>
                    </a:moveTo>
                    <a:lnTo>
                      <a:pt x="482600" y="1701800"/>
                    </a:lnTo>
                    <a:lnTo>
                      <a:pt x="527050" y="1603375"/>
                    </a:lnTo>
                    <a:lnTo>
                      <a:pt x="552450" y="1504950"/>
                    </a:lnTo>
                    <a:lnTo>
                      <a:pt x="508000" y="1508125"/>
                    </a:lnTo>
                    <a:lnTo>
                      <a:pt x="473075" y="1431925"/>
                    </a:lnTo>
                    <a:lnTo>
                      <a:pt x="457200" y="1352550"/>
                    </a:lnTo>
                    <a:lnTo>
                      <a:pt x="400050" y="1298575"/>
                    </a:lnTo>
                    <a:lnTo>
                      <a:pt x="422275" y="1266825"/>
                    </a:lnTo>
                    <a:lnTo>
                      <a:pt x="409575" y="1225550"/>
                    </a:lnTo>
                    <a:lnTo>
                      <a:pt x="409575" y="1187450"/>
                    </a:lnTo>
                    <a:lnTo>
                      <a:pt x="412750" y="1168400"/>
                    </a:lnTo>
                    <a:lnTo>
                      <a:pt x="377825" y="1095375"/>
                    </a:lnTo>
                    <a:lnTo>
                      <a:pt x="368300" y="981075"/>
                    </a:lnTo>
                    <a:lnTo>
                      <a:pt x="339725" y="863600"/>
                    </a:lnTo>
                    <a:lnTo>
                      <a:pt x="298450" y="758825"/>
                    </a:lnTo>
                    <a:lnTo>
                      <a:pt x="231775" y="685800"/>
                    </a:lnTo>
                    <a:lnTo>
                      <a:pt x="174625" y="641350"/>
                    </a:lnTo>
                    <a:lnTo>
                      <a:pt x="85725" y="622300"/>
                    </a:lnTo>
                    <a:lnTo>
                      <a:pt x="0" y="536575"/>
                    </a:lnTo>
                    <a:lnTo>
                      <a:pt x="152400" y="485775"/>
                    </a:lnTo>
                    <a:lnTo>
                      <a:pt x="206375" y="431800"/>
                    </a:lnTo>
                    <a:lnTo>
                      <a:pt x="238125" y="454025"/>
                    </a:lnTo>
                    <a:lnTo>
                      <a:pt x="266700" y="400050"/>
                    </a:lnTo>
                    <a:lnTo>
                      <a:pt x="400050" y="361950"/>
                    </a:lnTo>
                    <a:lnTo>
                      <a:pt x="546100" y="339725"/>
                    </a:lnTo>
                    <a:lnTo>
                      <a:pt x="701675" y="317500"/>
                    </a:lnTo>
                    <a:lnTo>
                      <a:pt x="673100" y="288925"/>
                    </a:lnTo>
                    <a:lnTo>
                      <a:pt x="876300" y="155575"/>
                    </a:lnTo>
                    <a:lnTo>
                      <a:pt x="981075" y="168275"/>
                    </a:lnTo>
                    <a:lnTo>
                      <a:pt x="1066800" y="73025"/>
                    </a:lnTo>
                    <a:lnTo>
                      <a:pt x="1171575" y="0"/>
                    </a:lnTo>
                    <a:lnTo>
                      <a:pt x="1228725" y="88900"/>
                    </a:lnTo>
                    <a:lnTo>
                      <a:pt x="1260475" y="161925"/>
                    </a:lnTo>
                    <a:lnTo>
                      <a:pt x="1397000" y="301625"/>
                    </a:lnTo>
                    <a:lnTo>
                      <a:pt x="1419225" y="333375"/>
                    </a:lnTo>
                    <a:lnTo>
                      <a:pt x="1139825" y="444500"/>
                    </a:lnTo>
                    <a:lnTo>
                      <a:pt x="1158875" y="485775"/>
                    </a:lnTo>
                    <a:lnTo>
                      <a:pt x="1123950" y="495300"/>
                    </a:lnTo>
                    <a:lnTo>
                      <a:pt x="1238250" y="666750"/>
                    </a:lnTo>
                    <a:lnTo>
                      <a:pt x="1222375" y="800100"/>
                    </a:lnTo>
                    <a:lnTo>
                      <a:pt x="1235075" y="857250"/>
                    </a:lnTo>
                    <a:lnTo>
                      <a:pt x="1225550" y="885825"/>
                    </a:lnTo>
                    <a:lnTo>
                      <a:pt x="1165225" y="898525"/>
                    </a:lnTo>
                    <a:lnTo>
                      <a:pt x="1133475" y="933450"/>
                    </a:lnTo>
                    <a:lnTo>
                      <a:pt x="1000125" y="990600"/>
                    </a:lnTo>
                    <a:lnTo>
                      <a:pt x="1019175" y="1035050"/>
                    </a:lnTo>
                    <a:lnTo>
                      <a:pt x="1012825" y="1057275"/>
                    </a:lnTo>
                    <a:lnTo>
                      <a:pt x="962025" y="1127125"/>
                    </a:lnTo>
                    <a:lnTo>
                      <a:pt x="895350" y="1123950"/>
                    </a:lnTo>
                    <a:lnTo>
                      <a:pt x="822325" y="1162050"/>
                    </a:lnTo>
                    <a:lnTo>
                      <a:pt x="990600" y="1216025"/>
                    </a:lnTo>
                    <a:lnTo>
                      <a:pt x="1231900" y="1301750"/>
                    </a:lnTo>
                    <a:lnTo>
                      <a:pt x="1206500" y="1330325"/>
                    </a:lnTo>
                    <a:lnTo>
                      <a:pt x="1184275" y="1358900"/>
                    </a:lnTo>
                    <a:lnTo>
                      <a:pt x="1181100" y="1403350"/>
                    </a:lnTo>
                    <a:lnTo>
                      <a:pt x="1181100" y="1425575"/>
                    </a:lnTo>
                    <a:lnTo>
                      <a:pt x="1111250" y="1470025"/>
                    </a:lnTo>
                    <a:lnTo>
                      <a:pt x="990600" y="1524000"/>
                    </a:lnTo>
                    <a:lnTo>
                      <a:pt x="838200" y="1527175"/>
                    </a:lnTo>
                    <a:lnTo>
                      <a:pt x="758825" y="1568450"/>
                    </a:lnTo>
                    <a:lnTo>
                      <a:pt x="733425" y="1558925"/>
                    </a:lnTo>
                    <a:lnTo>
                      <a:pt x="641350" y="1660525"/>
                    </a:lnTo>
                    <a:lnTo>
                      <a:pt x="574675" y="1711325"/>
                    </a:lnTo>
                    <a:lnTo>
                      <a:pt x="527050" y="1743075"/>
                    </a:lnTo>
                    <a:lnTo>
                      <a:pt x="457200" y="1736725"/>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6" name="Freeform 14">
                <a:extLst>
                  <a:ext uri="{FF2B5EF4-FFF2-40B4-BE49-F238E27FC236}">
                    <a16:creationId xmlns:a16="http://schemas.microsoft.com/office/drawing/2014/main" id="{61885625-7C22-2322-3EF4-C7A13A9F357B}"/>
                  </a:ext>
                </a:extLst>
              </p:cNvPr>
              <p:cNvSpPr/>
              <p:nvPr/>
            </p:nvSpPr>
            <p:spPr>
              <a:xfrm>
                <a:off x="8187923" y="1565183"/>
                <a:ext cx="1050830" cy="924006"/>
              </a:xfrm>
              <a:custGeom>
                <a:avLst/>
                <a:gdLst>
                  <a:gd name="csX0" fmla="*/ 1289050 w 1289050"/>
                  <a:gd name="csY0" fmla="*/ 962025 h 1133475"/>
                  <a:gd name="csX1" fmla="*/ 1079500 w 1289050"/>
                  <a:gd name="csY1" fmla="*/ 628650 h 1133475"/>
                  <a:gd name="csX2" fmla="*/ 1012825 w 1289050"/>
                  <a:gd name="csY2" fmla="*/ 546100 h 1133475"/>
                  <a:gd name="csX3" fmla="*/ 914400 w 1289050"/>
                  <a:gd name="csY3" fmla="*/ 438150 h 1133475"/>
                  <a:gd name="csX4" fmla="*/ 812800 w 1289050"/>
                  <a:gd name="csY4" fmla="*/ 317500 h 1133475"/>
                  <a:gd name="csX5" fmla="*/ 714375 w 1289050"/>
                  <a:gd name="csY5" fmla="*/ 184150 h 1133475"/>
                  <a:gd name="csX6" fmla="*/ 593725 w 1289050"/>
                  <a:gd name="csY6" fmla="*/ 0 h 1133475"/>
                  <a:gd name="csX7" fmla="*/ 317500 w 1289050"/>
                  <a:gd name="csY7" fmla="*/ 120650 h 1133475"/>
                  <a:gd name="csX8" fmla="*/ 339725 w 1289050"/>
                  <a:gd name="csY8" fmla="*/ 158750 h 1133475"/>
                  <a:gd name="csX9" fmla="*/ 307975 w 1289050"/>
                  <a:gd name="csY9" fmla="*/ 171450 h 1133475"/>
                  <a:gd name="csX10" fmla="*/ 415925 w 1289050"/>
                  <a:gd name="csY10" fmla="*/ 330200 h 1133475"/>
                  <a:gd name="csX11" fmla="*/ 406400 w 1289050"/>
                  <a:gd name="csY11" fmla="*/ 476250 h 1133475"/>
                  <a:gd name="csX12" fmla="*/ 415925 w 1289050"/>
                  <a:gd name="csY12" fmla="*/ 527050 h 1133475"/>
                  <a:gd name="csX13" fmla="*/ 409575 w 1289050"/>
                  <a:gd name="csY13" fmla="*/ 565150 h 1133475"/>
                  <a:gd name="csX14" fmla="*/ 355600 w 1289050"/>
                  <a:gd name="csY14" fmla="*/ 574675 h 1133475"/>
                  <a:gd name="csX15" fmla="*/ 311150 w 1289050"/>
                  <a:gd name="csY15" fmla="*/ 606425 h 1133475"/>
                  <a:gd name="csX16" fmla="*/ 177800 w 1289050"/>
                  <a:gd name="csY16" fmla="*/ 660400 h 1133475"/>
                  <a:gd name="csX17" fmla="*/ 200025 w 1289050"/>
                  <a:gd name="csY17" fmla="*/ 711200 h 1133475"/>
                  <a:gd name="csX18" fmla="*/ 149225 w 1289050"/>
                  <a:gd name="csY18" fmla="*/ 803275 h 1133475"/>
                  <a:gd name="csX19" fmla="*/ 73025 w 1289050"/>
                  <a:gd name="csY19" fmla="*/ 793750 h 1133475"/>
                  <a:gd name="csX20" fmla="*/ 0 w 1289050"/>
                  <a:gd name="csY20" fmla="*/ 835025 h 1133475"/>
                  <a:gd name="csX21" fmla="*/ 422275 w 1289050"/>
                  <a:gd name="csY21" fmla="*/ 974725 h 1133475"/>
                  <a:gd name="csX22" fmla="*/ 469900 w 1289050"/>
                  <a:gd name="csY22" fmla="*/ 1009650 h 1133475"/>
                  <a:gd name="csX23" fmla="*/ 587375 w 1289050"/>
                  <a:gd name="csY23" fmla="*/ 1082675 h 1133475"/>
                  <a:gd name="csX24" fmla="*/ 676275 w 1289050"/>
                  <a:gd name="csY24" fmla="*/ 1089025 h 1133475"/>
                  <a:gd name="csX25" fmla="*/ 755650 w 1289050"/>
                  <a:gd name="csY25" fmla="*/ 1133475 h 1133475"/>
                  <a:gd name="csX26" fmla="*/ 993775 w 1289050"/>
                  <a:gd name="csY26" fmla="*/ 1117600 h 1133475"/>
                  <a:gd name="csX27" fmla="*/ 1047750 w 1289050"/>
                  <a:gd name="csY27" fmla="*/ 1104900 h 1133475"/>
                  <a:gd name="csX28" fmla="*/ 1082675 w 1289050"/>
                  <a:gd name="csY28" fmla="*/ 1089025 h 1133475"/>
                  <a:gd name="csX29" fmla="*/ 1117600 w 1289050"/>
                  <a:gd name="csY29" fmla="*/ 1035050 h 1133475"/>
                  <a:gd name="csX30" fmla="*/ 1289050 w 1289050"/>
                  <a:gd name="csY30" fmla="*/ 962025 h 1133475"/>
                  <a:gd name="csX0" fmla="*/ 1289050 w 1289050"/>
                  <a:gd name="csY0" fmla="*/ 962025 h 1133475"/>
                  <a:gd name="csX1" fmla="*/ 1079500 w 1289050"/>
                  <a:gd name="csY1" fmla="*/ 628650 h 1133475"/>
                  <a:gd name="csX2" fmla="*/ 1012825 w 1289050"/>
                  <a:gd name="csY2" fmla="*/ 546100 h 1133475"/>
                  <a:gd name="csX3" fmla="*/ 914400 w 1289050"/>
                  <a:gd name="csY3" fmla="*/ 438150 h 1133475"/>
                  <a:gd name="csX4" fmla="*/ 812800 w 1289050"/>
                  <a:gd name="csY4" fmla="*/ 317500 h 1133475"/>
                  <a:gd name="csX5" fmla="*/ 714375 w 1289050"/>
                  <a:gd name="csY5" fmla="*/ 184150 h 1133475"/>
                  <a:gd name="csX6" fmla="*/ 593725 w 1289050"/>
                  <a:gd name="csY6" fmla="*/ 0 h 1133475"/>
                  <a:gd name="csX7" fmla="*/ 317500 w 1289050"/>
                  <a:gd name="csY7" fmla="*/ 120650 h 1133475"/>
                  <a:gd name="csX8" fmla="*/ 339725 w 1289050"/>
                  <a:gd name="csY8" fmla="*/ 158750 h 1133475"/>
                  <a:gd name="csX9" fmla="*/ 307975 w 1289050"/>
                  <a:gd name="csY9" fmla="*/ 171450 h 1133475"/>
                  <a:gd name="csX10" fmla="*/ 415925 w 1289050"/>
                  <a:gd name="csY10" fmla="*/ 330200 h 1133475"/>
                  <a:gd name="csX11" fmla="*/ 406400 w 1289050"/>
                  <a:gd name="csY11" fmla="*/ 476250 h 1133475"/>
                  <a:gd name="csX12" fmla="*/ 415925 w 1289050"/>
                  <a:gd name="csY12" fmla="*/ 527050 h 1133475"/>
                  <a:gd name="csX13" fmla="*/ 409575 w 1289050"/>
                  <a:gd name="csY13" fmla="*/ 565150 h 1133475"/>
                  <a:gd name="csX14" fmla="*/ 368300 w 1289050"/>
                  <a:gd name="csY14" fmla="*/ 622300 h 1133475"/>
                  <a:gd name="csX15" fmla="*/ 311150 w 1289050"/>
                  <a:gd name="csY15" fmla="*/ 606425 h 1133475"/>
                  <a:gd name="csX16" fmla="*/ 177800 w 1289050"/>
                  <a:gd name="csY16" fmla="*/ 660400 h 1133475"/>
                  <a:gd name="csX17" fmla="*/ 200025 w 1289050"/>
                  <a:gd name="csY17" fmla="*/ 711200 h 1133475"/>
                  <a:gd name="csX18" fmla="*/ 149225 w 1289050"/>
                  <a:gd name="csY18" fmla="*/ 803275 h 1133475"/>
                  <a:gd name="csX19" fmla="*/ 73025 w 1289050"/>
                  <a:gd name="csY19" fmla="*/ 793750 h 1133475"/>
                  <a:gd name="csX20" fmla="*/ 0 w 1289050"/>
                  <a:gd name="csY20" fmla="*/ 835025 h 1133475"/>
                  <a:gd name="csX21" fmla="*/ 422275 w 1289050"/>
                  <a:gd name="csY21" fmla="*/ 974725 h 1133475"/>
                  <a:gd name="csX22" fmla="*/ 469900 w 1289050"/>
                  <a:gd name="csY22" fmla="*/ 1009650 h 1133475"/>
                  <a:gd name="csX23" fmla="*/ 587375 w 1289050"/>
                  <a:gd name="csY23" fmla="*/ 1082675 h 1133475"/>
                  <a:gd name="csX24" fmla="*/ 676275 w 1289050"/>
                  <a:gd name="csY24" fmla="*/ 1089025 h 1133475"/>
                  <a:gd name="csX25" fmla="*/ 755650 w 1289050"/>
                  <a:gd name="csY25" fmla="*/ 1133475 h 1133475"/>
                  <a:gd name="csX26" fmla="*/ 993775 w 1289050"/>
                  <a:gd name="csY26" fmla="*/ 1117600 h 1133475"/>
                  <a:gd name="csX27" fmla="*/ 1047750 w 1289050"/>
                  <a:gd name="csY27" fmla="*/ 1104900 h 1133475"/>
                  <a:gd name="csX28" fmla="*/ 1082675 w 1289050"/>
                  <a:gd name="csY28" fmla="*/ 1089025 h 1133475"/>
                  <a:gd name="csX29" fmla="*/ 1117600 w 1289050"/>
                  <a:gd name="csY29" fmla="*/ 1035050 h 1133475"/>
                  <a:gd name="csX30" fmla="*/ 1289050 w 1289050"/>
                  <a:gd name="csY30" fmla="*/ 962025 h 1133475"/>
                  <a:gd name="csX0" fmla="*/ 1289050 w 1289050"/>
                  <a:gd name="csY0" fmla="*/ 962025 h 1133475"/>
                  <a:gd name="csX1" fmla="*/ 1079500 w 1289050"/>
                  <a:gd name="csY1" fmla="*/ 628650 h 1133475"/>
                  <a:gd name="csX2" fmla="*/ 1012825 w 1289050"/>
                  <a:gd name="csY2" fmla="*/ 546100 h 1133475"/>
                  <a:gd name="csX3" fmla="*/ 914400 w 1289050"/>
                  <a:gd name="csY3" fmla="*/ 438150 h 1133475"/>
                  <a:gd name="csX4" fmla="*/ 812800 w 1289050"/>
                  <a:gd name="csY4" fmla="*/ 317500 h 1133475"/>
                  <a:gd name="csX5" fmla="*/ 714375 w 1289050"/>
                  <a:gd name="csY5" fmla="*/ 184150 h 1133475"/>
                  <a:gd name="csX6" fmla="*/ 593725 w 1289050"/>
                  <a:gd name="csY6" fmla="*/ 0 h 1133475"/>
                  <a:gd name="csX7" fmla="*/ 317500 w 1289050"/>
                  <a:gd name="csY7" fmla="*/ 120650 h 1133475"/>
                  <a:gd name="csX8" fmla="*/ 339725 w 1289050"/>
                  <a:gd name="csY8" fmla="*/ 158750 h 1133475"/>
                  <a:gd name="csX9" fmla="*/ 307975 w 1289050"/>
                  <a:gd name="csY9" fmla="*/ 171450 h 1133475"/>
                  <a:gd name="csX10" fmla="*/ 415925 w 1289050"/>
                  <a:gd name="csY10" fmla="*/ 330200 h 1133475"/>
                  <a:gd name="csX11" fmla="*/ 406400 w 1289050"/>
                  <a:gd name="csY11" fmla="*/ 476250 h 1133475"/>
                  <a:gd name="csX12" fmla="*/ 415925 w 1289050"/>
                  <a:gd name="csY12" fmla="*/ 527050 h 1133475"/>
                  <a:gd name="csX13" fmla="*/ 409575 w 1289050"/>
                  <a:gd name="csY13" fmla="*/ 565150 h 1133475"/>
                  <a:gd name="csX14" fmla="*/ 342900 w 1289050"/>
                  <a:gd name="csY14" fmla="*/ 574675 h 1133475"/>
                  <a:gd name="csX15" fmla="*/ 311150 w 1289050"/>
                  <a:gd name="csY15" fmla="*/ 606425 h 1133475"/>
                  <a:gd name="csX16" fmla="*/ 177800 w 1289050"/>
                  <a:gd name="csY16" fmla="*/ 660400 h 1133475"/>
                  <a:gd name="csX17" fmla="*/ 200025 w 1289050"/>
                  <a:gd name="csY17" fmla="*/ 711200 h 1133475"/>
                  <a:gd name="csX18" fmla="*/ 149225 w 1289050"/>
                  <a:gd name="csY18" fmla="*/ 803275 h 1133475"/>
                  <a:gd name="csX19" fmla="*/ 73025 w 1289050"/>
                  <a:gd name="csY19" fmla="*/ 793750 h 1133475"/>
                  <a:gd name="csX20" fmla="*/ 0 w 1289050"/>
                  <a:gd name="csY20" fmla="*/ 835025 h 1133475"/>
                  <a:gd name="csX21" fmla="*/ 422275 w 1289050"/>
                  <a:gd name="csY21" fmla="*/ 974725 h 1133475"/>
                  <a:gd name="csX22" fmla="*/ 469900 w 1289050"/>
                  <a:gd name="csY22" fmla="*/ 1009650 h 1133475"/>
                  <a:gd name="csX23" fmla="*/ 587375 w 1289050"/>
                  <a:gd name="csY23" fmla="*/ 1082675 h 1133475"/>
                  <a:gd name="csX24" fmla="*/ 676275 w 1289050"/>
                  <a:gd name="csY24" fmla="*/ 1089025 h 1133475"/>
                  <a:gd name="csX25" fmla="*/ 755650 w 1289050"/>
                  <a:gd name="csY25" fmla="*/ 1133475 h 1133475"/>
                  <a:gd name="csX26" fmla="*/ 993775 w 1289050"/>
                  <a:gd name="csY26" fmla="*/ 1117600 h 1133475"/>
                  <a:gd name="csX27" fmla="*/ 1047750 w 1289050"/>
                  <a:gd name="csY27" fmla="*/ 1104900 h 1133475"/>
                  <a:gd name="csX28" fmla="*/ 1082675 w 1289050"/>
                  <a:gd name="csY28" fmla="*/ 1089025 h 1133475"/>
                  <a:gd name="csX29" fmla="*/ 1117600 w 1289050"/>
                  <a:gd name="csY29" fmla="*/ 1035050 h 1133475"/>
                  <a:gd name="csX30" fmla="*/ 1289050 w 1289050"/>
                  <a:gd name="csY30" fmla="*/ 962025 h 1133475"/>
                  <a:gd name="csX0" fmla="*/ 1289050 w 1289050"/>
                  <a:gd name="csY0" fmla="*/ 962025 h 1133475"/>
                  <a:gd name="csX1" fmla="*/ 1079500 w 1289050"/>
                  <a:gd name="csY1" fmla="*/ 628650 h 1133475"/>
                  <a:gd name="csX2" fmla="*/ 1012825 w 1289050"/>
                  <a:gd name="csY2" fmla="*/ 546100 h 1133475"/>
                  <a:gd name="csX3" fmla="*/ 914400 w 1289050"/>
                  <a:gd name="csY3" fmla="*/ 438150 h 1133475"/>
                  <a:gd name="csX4" fmla="*/ 812800 w 1289050"/>
                  <a:gd name="csY4" fmla="*/ 317500 h 1133475"/>
                  <a:gd name="csX5" fmla="*/ 714375 w 1289050"/>
                  <a:gd name="csY5" fmla="*/ 184150 h 1133475"/>
                  <a:gd name="csX6" fmla="*/ 593725 w 1289050"/>
                  <a:gd name="csY6" fmla="*/ 0 h 1133475"/>
                  <a:gd name="csX7" fmla="*/ 317500 w 1289050"/>
                  <a:gd name="csY7" fmla="*/ 120650 h 1133475"/>
                  <a:gd name="csX8" fmla="*/ 339725 w 1289050"/>
                  <a:gd name="csY8" fmla="*/ 158750 h 1133475"/>
                  <a:gd name="csX9" fmla="*/ 307975 w 1289050"/>
                  <a:gd name="csY9" fmla="*/ 171450 h 1133475"/>
                  <a:gd name="csX10" fmla="*/ 415925 w 1289050"/>
                  <a:gd name="csY10" fmla="*/ 330200 h 1133475"/>
                  <a:gd name="csX11" fmla="*/ 406400 w 1289050"/>
                  <a:gd name="csY11" fmla="*/ 476250 h 1133475"/>
                  <a:gd name="csX12" fmla="*/ 415925 w 1289050"/>
                  <a:gd name="csY12" fmla="*/ 527050 h 1133475"/>
                  <a:gd name="csX13" fmla="*/ 406400 w 1289050"/>
                  <a:gd name="csY13" fmla="*/ 555625 h 1133475"/>
                  <a:gd name="csX14" fmla="*/ 342900 w 1289050"/>
                  <a:gd name="csY14" fmla="*/ 574675 h 1133475"/>
                  <a:gd name="csX15" fmla="*/ 311150 w 1289050"/>
                  <a:gd name="csY15" fmla="*/ 606425 h 1133475"/>
                  <a:gd name="csX16" fmla="*/ 177800 w 1289050"/>
                  <a:gd name="csY16" fmla="*/ 660400 h 1133475"/>
                  <a:gd name="csX17" fmla="*/ 200025 w 1289050"/>
                  <a:gd name="csY17" fmla="*/ 711200 h 1133475"/>
                  <a:gd name="csX18" fmla="*/ 149225 w 1289050"/>
                  <a:gd name="csY18" fmla="*/ 803275 h 1133475"/>
                  <a:gd name="csX19" fmla="*/ 73025 w 1289050"/>
                  <a:gd name="csY19" fmla="*/ 793750 h 1133475"/>
                  <a:gd name="csX20" fmla="*/ 0 w 1289050"/>
                  <a:gd name="csY20" fmla="*/ 835025 h 1133475"/>
                  <a:gd name="csX21" fmla="*/ 422275 w 1289050"/>
                  <a:gd name="csY21" fmla="*/ 974725 h 1133475"/>
                  <a:gd name="csX22" fmla="*/ 469900 w 1289050"/>
                  <a:gd name="csY22" fmla="*/ 1009650 h 1133475"/>
                  <a:gd name="csX23" fmla="*/ 587375 w 1289050"/>
                  <a:gd name="csY23" fmla="*/ 1082675 h 1133475"/>
                  <a:gd name="csX24" fmla="*/ 676275 w 1289050"/>
                  <a:gd name="csY24" fmla="*/ 1089025 h 1133475"/>
                  <a:gd name="csX25" fmla="*/ 755650 w 1289050"/>
                  <a:gd name="csY25" fmla="*/ 1133475 h 1133475"/>
                  <a:gd name="csX26" fmla="*/ 993775 w 1289050"/>
                  <a:gd name="csY26" fmla="*/ 1117600 h 1133475"/>
                  <a:gd name="csX27" fmla="*/ 1047750 w 1289050"/>
                  <a:gd name="csY27" fmla="*/ 1104900 h 1133475"/>
                  <a:gd name="csX28" fmla="*/ 1082675 w 1289050"/>
                  <a:gd name="csY28" fmla="*/ 1089025 h 1133475"/>
                  <a:gd name="csX29" fmla="*/ 1117600 w 1289050"/>
                  <a:gd name="csY29" fmla="*/ 1035050 h 1133475"/>
                  <a:gd name="csX30" fmla="*/ 1289050 w 1289050"/>
                  <a:gd name="csY30" fmla="*/ 962025 h 1133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1289050" h="1133475">
                    <a:moveTo>
                      <a:pt x="1289050" y="962025"/>
                    </a:moveTo>
                    <a:lnTo>
                      <a:pt x="1079500" y="628650"/>
                    </a:lnTo>
                    <a:lnTo>
                      <a:pt x="1012825" y="546100"/>
                    </a:lnTo>
                    <a:lnTo>
                      <a:pt x="914400" y="438150"/>
                    </a:lnTo>
                    <a:lnTo>
                      <a:pt x="812800" y="317500"/>
                    </a:lnTo>
                    <a:lnTo>
                      <a:pt x="714375" y="184150"/>
                    </a:lnTo>
                    <a:lnTo>
                      <a:pt x="593725" y="0"/>
                    </a:lnTo>
                    <a:lnTo>
                      <a:pt x="317500" y="120650"/>
                    </a:lnTo>
                    <a:lnTo>
                      <a:pt x="339725" y="158750"/>
                    </a:lnTo>
                    <a:lnTo>
                      <a:pt x="307975" y="171450"/>
                    </a:lnTo>
                    <a:lnTo>
                      <a:pt x="415925" y="330200"/>
                    </a:lnTo>
                    <a:lnTo>
                      <a:pt x="406400" y="476250"/>
                    </a:lnTo>
                    <a:lnTo>
                      <a:pt x="415925" y="527050"/>
                    </a:lnTo>
                    <a:lnTo>
                      <a:pt x="406400" y="555625"/>
                    </a:lnTo>
                    <a:lnTo>
                      <a:pt x="342900" y="574675"/>
                    </a:lnTo>
                    <a:lnTo>
                      <a:pt x="311150" y="606425"/>
                    </a:lnTo>
                    <a:lnTo>
                      <a:pt x="177800" y="660400"/>
                    </a:lnTo>
                    <a:lnTo>
                      <a:pt x="200025" y="711200"/>
                    </a:lnTo>
                    <a:lnTo>
                      <a:pt x="149225" y="803275"/>
                    </a:lnTo>
                    <a:lnTo>
                      <a:pt x="73025" y="793750"/>
                    </a:lnTo>
                    <a:lnTo>
                      <a:pt x="0" y="835025"/>
                    </a:lnTo>
                    <a:lnTo>
                      <a:pt x="422275" y="974725"/>
                    </a:lnTo>
                    <a:lnTo>
                      <a:pt x="469900" y="1009650"/>
                    </a:lnTo>
                    <a:lnTo>
                      <a:pt x="587375" y="1082675"/>
                    </a:lnTo>
                    <a:lnTo>
                      <a:pt x="676275" y="1089025"/>
                    </a:lnTo>
                    <a:lnTo>
                      <a:pt x="755650" y="1133475"/>
                    </a:lnTo>
                    <a:lnTo>
                      <a:pt x="993775" y="1117600"/>
                    </a:lnTo>
                    <a:lnTo>
                      <a:pt x="1047750" y="1104900"/>
                    </a:lnTo>
                    <a:lnTo>
                      <a:pt x="1082675" y="1089025"/>
                    </a:lnTo>
                    <a:lnTo>
                      <a:pt x="1117600" y="1035050"/>
                    </a:lnTo>
                    <a:lnTo>
                      <a:pt x="1289050" y="962025"/>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7" name="Freeform 16">
                <a:extLst>
                  <a:ext uri="{FF2B5EF4-FFF2-40B4-BE49-F238E27FC236}">
                    <a16:creationId xmlns:a16="http://schemas.microsoft.com/office/drawing/2014/main" id="{9A87773D-BCAD-0175-AFC8-D56B7908FBC1}"/>
                  </a:ext>
                </a:extLst>
              </p:cNvPr>
              <p:cNvSpPr/>
              <p:nvPr/>
            </p:nvSpPr>
            <p:spPr>
              <a:xfrm>
                <a:off x="8040393" y="2354600"/>
                <a:ext cx="1325185" cy="1946365"/>
              </a:xfrm>
              <a:custGeom>
                <a:avLst/>
                <a:gdLst>
                  <a:gd name="csX0" fmla="*/ 1212850 w 1625600"/>
                  <a:gd name="csY0" fmla="*/ 2387600 h 2387600"/>
                  <a:gd name="csX1" fmla="*/ 1257300 w 1625600"/>
                  <a:gd name="csY1" fmla="*/ 2339975 h 2387600"/>
                  <a:gd name="csX2" fmla="*/ 1250950 w 1625600"/>
                  <a:gd name="csY2" fmla="*/ 2263775 h 2387600"/>
                  <a:gd name="csX3" fmla="*/ 1222375 w 1625600"/>
                  <a:gd name="csY3" fmla="*/ 2203450 h 2387600"/>
                  <a:gd name="csX4" fmla="*/ 1203325 w 1625600"/>
                  <a:gd name="csY4" fmla="*/ 2162175 h 2387600"/>
                  <a:gd name="csX5" fmla="*/ 1206500 w 1625600"/>
                  <a:gd name="csY5" fmla="*/ 1968500 h 2387600"/>
                  <a:gd name="csX6" fmla="*/ 1308100 w 1625600"/>
                  <a:gd name="csY6" fmla="*/ 1638300 h 2387600"/>
                  <a:gd name="csX7" fmla="*/ 1336675 w 1625600"/>
                  <a:gd name="csY7" fmla="*/ 1590675 h 2387600"/>
                  <a:gd name="csX8" fmla="*/ 1400175 w 1625600"/>
                  <a:gd name="csY8" fmla="*/ 1517650 h 2387600"/>
                  <a:gd name="csX9" fmla="*/ 1438275 w 1625600"/>
                  <a:gd name="csY9" fmla="*/ 1476375 h 2387600"/>
                  <a:gd name="csX10" fmla="*/ 1625600 w 1625600"/>
                  <a:gd name="csY10" fmla="*/ 1381125 h 2387600"/>
                  <a:gd name="csX11" fmla="*/ 1603375 w 1625600"/>
                  <a:gd name="csY11" fmla="*/ 1333500 h 2387600"/>
                  <a:gd name="csX12" fmla="*/ 1555750 w 1625600"/>
                  <a:gd name="csY12" fmla="*/ 1276350 h 2387600"/>
                  <a:gd name="csX13" fmla="*/ 1530350 w 1625600"/>
                  <a:gd name="csY13" fmla="*/ 1254125 h 2387600"/>
                  <a:gd name="csX14" fmla="*/ 1508125 w 1625600"/>
                  <a:gd name="csY14" fmla="*/ 1273175 h 2387600"/>
                  <a:gd name="csX15" fmla="*/ 1482725 w 1625600"/>
                  <a:gd name="csY15" fmla="*/ 1254125 h 2387600"/>
                  <a:gd name="csX16" fmla="*/ 1460500 w 1625600"/>
                  <a:gd name="csY16" fmla="*/ 1260475 h 2387600"/>
                  <a:gd name="csX17" fmla="*/ 1435100 w 1625600"/>
                  <a:gd name="csY17" fmla="*/ 1238250 h 2387600"/>
                  <a:gd name="csX18" fmla="*/ 1409700 w 1625600"/>
                  <a:gd name="csY18" fmla="*/ 1241425 h 2387600"/>
                  <a:gd name="csX19" fmla="*/ 1384300 w 1625600"/>
                  <a:gd name="csY19" fmla="*/ 1181100 h 2387600"/>
                  <a:gd name="csX20" fmla="*/ 1311275 w 1625600"/>
                  <a:gd name="csY20" fmla="*/ 1123950 h 2387600"/>
                  <a:gd name="csX21" fmla="*/ 1301750 w 1625600"/>
                  <a:gd name="csY21" fmla="*/ 1057275 h 2387600"/>
                  <a:gd name="csX22" fmla="*/ 1257300 w 1625600"/>
                  <a:gd name="csY22" fmla="*/ 1019175 h 2387600"/>
                  <a:gd name="csX23" fmla="*/ 1231900 w 1625600"/>
                  <a:gd name="csY23" fmla="*/ 965200 h 2387600"/>
                  <a:gd name="csX24" fmla="*/ 1231900 w 1625600"/>
                  <a:gd name="csY24" fmla="*/ 930275 h 2387600"/>
                  <a:gd name="csX25" fmla="*/ 1292225 w 1625600"/>
                  <a:gd name="csY25" fmla="*/ 927100 h 2387600"/>
                  <a:gd name="csX26" fmla="*/ 1323975 w 1625600"/>
                  <a:gd name="csY26" fmla="*/ 895350 h 2387600"/>
                  <a:gd name="csX27" fmla="*/ 1282700 w 1625600"/>
                  <a:gd name="csY27" fmla="*/ 831850 h 2387600"/>
                  <a:gd name="csX28" fmla="*/ 1238250 w 1625600"/>
                  <a:gd name="csY28" fmla="*/ 673100 h 2387600"/>
                  <a:gd name="csX29" fmla="*/ 1216025 w 1625600"/>
                  <a:gd name="csY29" fmla="*/ 565150 h 2387600"/>
                  <a:gd name="csX30" fmla="*/ 1162050 w 1625600"/>
                  <a:gd name="csY30" fmla="*/ 441325 h 2387600"/>
                  <a:gd name="csX31" fmla="*/ 1165225 w 1625600"/>
                  <a:gd name="csY31" fmla="*/ 231775 h 2387600"/>
                  <a:gd name="csX32" fmla="*/ 1187450 w 1625600"/>
                  <a:gd name="csY32" fmla="*/ 177800 h 2387600"/>
                  <a:gd name="csX33" fmla="*/ 1247775 w 1625600"/>
                  <a:gd name="csY33" fmla="*/ 155575 h 2387600"/>
                  <a:gd name="csX34" fmla="*/ 1266825 w 1625600"/>
                  <a:gd name="csY34" fmla="*/ 117475 h 2387600"/>
                  <a:gd name="csX35" fmla="*/ 1187450 w 1625600"/>
                  <a:gd name="csY35" fmla="*/ 152400 h 2387600"/>
                  <a:gd name="csX36" fmla="*/ 939800 w 1625600"/>
                  <a:gd name="csY36" fmla="*/ 168275 h 2387600"/>
                  <a:gd name="csX37" fmla="*/ 854075 w 1625600"/>
                  <a:gd name="csY37" fmla="*/ 120650 h 2387600"/>
                  <a:gd name="csX38" fmla="*/ 755650 w 1625600"/>
                  <a:gd name="csY38" fmla="*/ 114300 h 2387600"/>
                  <a:gd name="csX39" fmla="*/ 688975 w 1625600"/>
                  <a:gd name="csY39" fmla="*/ 66675 h 2387600"/>
                  <a:gd name="csX40" fmla="*/ 596900 w 1625600"/>
                  <a:gd name="csY40" fmla="*/ 0 h 2387600"/>
                  <a:gd name="csX41" fmla="*/ 549275 w 1625600"/>
                  <a:gd name="csY41" fmla="*/ 50800 h 2387600"/>
                  <a:gd name="csX42" fmla="*/ 546100 w 1625600"/>
                  <a:gd name="csY42" fmla="*/ 133350 h 2387600"/>
                  <a:gd name="csX43" fmla="*/ 469900 w 1625600"/>
                  <a:gd name="csY43" fmla="*/ 177800 h 2387600"/>
                  <a:gd name="csX44" fmla="*/ 355600 w 1625600"/>
                  <a:gd name="csY44" fmla="*/ 231775 h 2387600"/>
                  <a:gd name="csX45" fmla="*/ 193675 w 1625600"/>
                  <a:gd name="csY45" fmla="*/ 228600 h 2387600"/>
                  <a:gd name="csX46" fmla="*/ 117475 w 1625600"/>
                  <a:gd name="csY46" fmla="*/ 276225 h 2387600"/>
                  <a:gd name="csX47" fmla="*/ 88900 w 1625600"/>
                  <a:gd name="csY47" fmla="*/ 263525 h 2387600"/>
                  <a:gd name="csX48" fmla="*/ 0 w 1625600"/>
                  <a:gd name="csY48" fmla="*/ 374650 h 2387600"/>
                  <a:gd name="csX49" fmla="*/ 60325 w 1625600"/>
                  <a:gd name="csY49" fmla="*/ 549275 h 2387600"/>
                  <a:gd name="csX50" fmla="*/ 174625 w 1625600"/>
                  <a:gd name="csY50" fmla="*/ 857250 h 2387600"/>
                  <a:gd name="csX51" fmla="*/ 250825 w 1625600"/>
                  <a:gd name="csY51" fmla="*/ 1050925 h 2387600"/>
                  <a:gd name="csX52" fmla="*/ 292100 w 1625600"/>
                  <a:gd name="csY52" fmla="*/ 1127125 h 2387600"/>
                  <a:gd name="csX53" fmla="*/ 409575 w 1625600"/>
                  <a:gd name="csY53" fmla="*/ 1216025 h 2387600"/>
                  <a:gd name="csX54" fmla="*/ 498475 w 1625600"/>
                  <a:gd name="csY54" fmla="*/ 1285875 h 2387600"/>
                  <a:gd name="csX55" fmla="*/ 565150 w 1625600"/>
                  <a:gd name="csY55" fmla="*/ 1368425 h 2387600"/>
                  <a:gd name="csX56" fmla="*/ 622300 w 1625600"/>
                  <a:gd name="csY56" fmla="*/ 1457325 h 2387600"/>
                  <a:gd name="csX57" fmla="*/ 600075 w 1625600"/>
                  <a:gd name="csY57" fmla="*/ 1495425 h 2387600"/>
                  <a:gd name="csX58" fmla="*/ 765175 w 1625600"/>
                  <a:gd name="csY58" fmla="*/ 1593850 h 2387600"/>
                  <a:gd name="csX59" fmla="*/ 819150 w 1625600"/>
                  <a:gd name="csY59" fmla="*/ 1647825 h 2387600"/>
                  <a:gd name="csX60" fmla="*/ 774700 w 1625600"/>
                  <a:gd name="csY60" fmla="*/ 1689100 h 2387600"/>
                  <a:gd name="csX61" fmla="*/ 803275 w 1625600"/>
                  <a:gd name="csY61" fmla="*/ 1724025 h 2387600"/>
                  <a:gd name="csX62" fmla="*/ 806450 w 1625600"/>
                  <a:gd name="csY62" fmla="*/ 1787525 h 2387600"/>
                  <a:gd name="csX63" fmla="*/ 762000 w 1625600"/>
                  <a:gd name="csY63" fmla="*/ 1822450 h 2387600"/>
                  <a:gd name="csX64" fmla="*/ 695325 w 1625600"/>
                  <a:gd name="csY64" fmla="*/ 1835150 h 2387600"/>
                  <a:gd name="csX65" fmla="*/ 673100 w 1625600"/>
                  <a:gd name="csY65" fmla="*/ 1816100 h 2387600"/>
                  <a:gd name="csX66" fmla="*/ 650875 w 1625600"/>
                  <a:gd name="csY66" fmla="*/ 1828800 h 2387600"/>
                  <a:gd name="csX67" fmla="*/ 638175 w 1625600"/>
                  <a:gd name="csY67" fmla="*/ 1857375 h 2387600"/>
                  <a:gd name="csX68" fmla="*/ 663575 w 1625600"/>
                  <a:gd name="csY68" fmla="*/ 1920875 h 2387600"/>
                  <a:gd name="csX69" fmla="*/ 663575 w 1625600"/>
                  <a:gd name="csY69" fmla="*/ 1949450 h 2387600"/>
                  <a:gd name="csX70" fmla="*/ 628650 w 1625600"/>
                  <a:gd name="csY70" fmla="*/ 1974850 h 2387600"/>
                  <a:gd name="csX71" fmla="*/ 638175 w 1625600"/>
                  <a:gd name="csY71" fmla="*/ 2028825 h 2387600"/>
                  <a:gd name="csX72" fmla="*/ 606425 w 1625600"/>
                  <a:gd name="csY72" fmla="*/ 2044700 h 2387600"/>
                  <a:gd name="csX73" fmla="*/ 720725 w 1625600"/>
                  <a:gd name="csY73" fmla="*/ 2130425 h 2387600"/>
                  <a:gd name="csX74" fmla="*/ 822325 w 1625600"/>
                  <a:gd name="csY74" fmla="*/ 2187575 h 2387600"/>
                  <a:gd name="csX75" fmla="*/ 949325 w 1625600"/>
                  <a:gd name="csY75" fmla="*/ 2260600 h 2387600"/>
                  <a:gd name="csX76" fmla="*/ 1063625 w 1625600"/>
                  <a:gd name="csY76" fmla="*/ 2305050 h 2387600"/>
                  <a:gd name="csX77" fmla="*/ 1212850 w 1625600"/>
                  <a:gd name="csY77" fmla="*/ 2387600 h 2387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Lst>
                <a:rect l="l" t="t" r="r" b="b"/>
                <a:pathLst>
                  <a:path w="1625600" h="2387600">
                    <a:moveTo>
                      <a:pt x="1212850" y="2387600"/>
                    </a:moveTo>
                    <a:lnTo>
                      <a:pt x="1257300" y="2339975"/>
                    </a:lnTo>
                    <a:lnTo>
                      <a:pt x="1250950" y="2263775"/>
                    </a:lnTo>
                    <a:lnTo>
                      <a:pt x="1222375" y="2203450"/>
                    </a:lnTo>
                    <a:lnTo>
                      <a:pt x="1203325" y="2162175"/>
                    </a:lnTo>
                    <a:cubicBezTo>
                      <a:pt x="1204383" y="2097617"/>
                      <a:pt x="1205442" y="2033058"/>
                      <a:pt x="1206500" y="1968500"/>
                    </a:cubicBezTo>
                    <a:lnTo>
                      <a:pt x="1308100" y="1638300"/>
                    </a:lnTo>
                    <a:lnTo>
                      <a:pt x="1336675" y="1590675"/>
                    </a:lnTo>
                    <a:lnTo>
                      <a:pt x="1400175" y="1517650"/>
                    </a:lnTo>
                    <a:lnTo>
                      <a:pt x="1438275" y="1476375"/>
                    </a:lnTo>
                    <a:lnTo>
                      <a:pt x="1625600" y="1381125"/>
                    </a:lnTo>
                    <a:lnTo>
                      <a:pt x="1603375" y="1333500"/>
                    </a:lnTo>
                    <a:lnTo>
                      <a:pt x="1555750" y="1276350"/>
                    </a:lnTo>
                    <a:lnTo>
                      <a:pt x="1530350" y="1254125"/>
                    </a:lnTo>
                    <a:lnTo>
                      <a:pt x="1508125" y="1273175"/>
                    </a:lnTo>
                    <a:lnTo>
                      <a:pt x="1482725" y="1254125"/>
                    </a:lnTo>
                    <a:lnTo>
                      <a:pt x="1460500" y="1260475"/>
                    </a:lnTo>
                    <a:lnTo>
                      <a:pt x="1435100" y="1238250"/>
                    </a:lnTo>
                    <a:lnTo>
                      <a:pt x="1409700" y="1241425"/>
                    </a:lnTo>
                    <a:lnTo>
                      <a:pt x="1384300" y="1181100"/>
                    </a:lnTo>
                    <a:lnTo>
                      <a:pt x="1311275" y="1123950"/>
                    </a:lnTo>
                    <a:lnTo>
                      <a:pt x="1301750" y="1057275"/>
                    </a:lnTo>
                    <a:lnTo>
                      <a:pt x="1257300" y="1019175"/>
                    </a:lnTo>
                    <a:lnTo>
                      <a:pt x="1231900" y="965200"/>
                    </a:lnTo>
                    <a:lnTo>
                      <a:pt x="1231900" y="930275"/>
                    </a:lnTo>
                    <a:lnTo>
                      <a:pt x="1292225" y="927100"/>
                    </a:lnTo>
                    <a:lnTo>
                      <a:pt x="1323975" y="895350"/>
                    </a:lnTo>
                    <a:lnTo>
                      <a:pt x="1282700" y="831850"/>
                    </a:lnTo>
                    <a:lnTo>
                      <a:pt x="1238250" y="673100"/>
                    </a:lnTo>
                    <a:lnTo>
                      <a:pt x="1216025" y="565150"/>
                    </a:lnTo>
                    <a:lnTo>
                      <a:pt x="1162050" y="441325"/>
                    </a:lnTo>
                    <a:cubicBezTo>
                      <a:pt x="1163108" y="371475"/>
                      <a:pt x="1164167" y="301625"/>
                      <a:pt x="1165225" y="231775"/>
                    </a:cubicBezTo>
                    <a:lnTo>
                      <a:pt x="1187450" y="177800"/>
                    </a:lnTo>
                    <a:lnTo>
                      <a:pt x="1247775" y="155575"/>
                    </a:lnTo>
                    <a:lnTo>
                      <a:pt x="1266825" y="117475"/>
                    </a:lnTo>
                    <a:lnTo>
                      <a:pt x="1187450" y="152400"/>
                    </a:lnTo>
                    <a:lnTo>
                      <a:pt x="939800" y="168275"/>
                    </a:lnTo>
                    <a:lnTo>
                      <a:pt x="854075" y="120650"/>
                    </a:lnTo>
                    <a:lnTo>
                      <a:pt x="755650" y="114300"/>
                    </a:lnTo>
                    <a:lnTo>
                      <a:pt x="688975" y="66675"/>
                    </a:lnTo>
                    <a:lnTo>
                      <a:pt x="596900" y="0"/>
                    </a:lnTo>
                    <a:lnTo>
                      <a:pt x="549275" y="50800"/>
                    </a:lnTo>
                    <a:lnTo>
                      <a:pt x="546100" y="133350"/>
                    </a:lnTo>
                    <a:lnTo>
                      <a:pt x="469900" y="177800"/>
                    </a:lnTo>
                    <a:lnTo>
                      <a:pt x="355600" y="231775"/>
                    </a:lnTo>
                    <a:lnTo>
                      <a:pt x="193675" y="228600"/>
                    </a:lnTo>
                    <a:lnTo>
                      <a:pt x="117475" y="276225"/>
                    </a:lnTo>
                    <a:lnTo>
                      <a:pt x="88900" y="263525"/>
                    </a:lnTo>
                    <a:lnTo>
                      <a:pt x="0" y="374650"/>
                    </a:lnTo>
                    <a:lnTo>
                      <a:pt x="60325" y="549275"/>
                    </a:lnTo>
                    <a:lnTo>
                      <a:pt x="174625" y="857250"/>
                    </a:lnTo>
                    <a:lnTo>
                      <a:pt x="250825" y="1050925"/>
                    </a:lnTo>
                    <a:lnTo>
                      <a:pt x="292100" y="1127125"/>
                    </a:lnTo>
                    <a:lnTo>
                      <a:pt x="409575" y="1216025"/>
                    </a:lnTo>
                    <a:lnTo>
                      <a:pt x="498475" y="1285875"/>
                    </a:lnTo>
                    <a:lnTo>
                      <a:pt x="565150" y="1368425"/>
                    </a:lnTo>
                    <a:lnTo>
                      <a:pt x="622300" y="1457325"/>
                    </a:lnTo>
                    <a:lnTo>
                      <a:pt x="600075" y="1495425"/>
                    </a:lnTo>
                    <a:lnTo>
                      <a:pt x="765175" y="1593850"/>
                    </a:lnTo>
                    <a:lnTo>
                      <a:pt x="819150" y="1647825"/>
                    </a:lnTo>
                    <a:lnTo>
                      <a:pt x="774700" y="1689100"/>
                    </a:lnTo>
                    <a:lnTo>
                      <a:pt x="803275" y="1724025"/>
                    </a:lnTo>
                    <a:lnTo>
                      <a:pt x="806450" y="1787525"/>
                    </a:lnTo>
                    <a:lnTo>
                      <a:pt x="762000" y="1822450"/>
                    </a:lnTo>
                    <a:lnTo>
                      <a:pt x="695325" y="1835150"/>
                    </a:lnTo>
                    <a:lnTo>
                      <a:pt x="673100" y="1816100"/>
                    </a:lnTo>
                    <a:lnTo>
                      <a:pt x="650875" y="1828800"/>
                    </a:lnTo>
                    <a:lnTo>
                      <a:pt x="638175" y="1857375"/>
                    </a:lnTo>
                    <a:lnTo>
                      <a:pt x="663575" y="1920875"/>
                    </a:lnTo>
                    <a:lnTo>
                      <a:pt x="663575" y="1949450"/>
                    </a:lnTo>
                    <a:lnTo>
                      <a:pt x="628650" y="1974850"/>
                    </a:lnTo>
                    <a:lnTo>
                      <a:pt x="638175" y="2028825"/>
                    </a:lnTo>
                    <a:lnTo>
                      <a:pt x="606425" y="2044700"/>
                    </a:lnTo>
                    <a:lnTo>
                      <a:pt x="720725" y="2130425"/>
                    </a:lnTo>
                    <a:lnTo>
                      <a:pt x="822325" y="2187575"/>
                    </a:lnTo>
                    <a:lnTo>
                      <a:pt x="949325" y="2260600"/>
                    </a:lnTo>
                    <a:lnTo>
                      <a:pt x="1063625" y="2305050"/>
                    </a:lnTo>
                    <a:lnTo>
                      <a:pt x="1212850" y="238760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8" name="Freeform 19">
                <a:extLst>
                  <a:ext uri="{FF2B5EF4-FFF2-40B4-BE49-F238E27FC236}">
                    <a16:creationId xmlns:a16="http://schemas.microsoft.com/office/drawing/2014/main" id="{779DDA1F-BB35-7C07-EF50-8A12EB770391}"/>
                  </a:ext>
                </a:extLst>
              </p:cNvPr>
              <p:cNvSpPr/>
              <p:nvPr/>
            </p:nvSpPr>
            <p:spPr>
              <a:xfrm>
                <a:off x="7514978" y="2657425"/>
                <a:ext cx="1195772" cy="1369185"/>
              </a:xfrm>
              <a:custGeom>
                <a:avLst/>
                <a:gdLst>
                  <a:gd name="csX0" fmla="*/ 584200 w 1466850"/>
                  <a:gd name="csY0" fmla="*/ 1323975 h 1679575"/>
                  <a:gd name="csX1" fmla="*/ 384175 w 1466850"/>
                  <a:gd name="csY1" fmla="*/ 1193800 h 1679575"/>
                  <a:gd name="csX2" fmla="*/ 295275 w 1466850"/>
                  <a:gd name="csY2" fmla="*/ 1104900 h 1679575"/>
                  <a:gd name="csX3" fmla="*/ 241300 w 1466850"/>
                  <a:gd name="csY3" fmla="*/ 1044575 h 1679575"/>
                  <a:gd name="csX4" fmla="*/ 161925 w 1466850"/>
                  <a:gd name="csY4" fmla="*/ 908050 h 1679575"/>
                  <a:gd name="csX5" fmla="*/ 111125 w 1466850"/>
                  <a:gd name="csY5" fmla="*/ 847725 h 1679575"/>
                  <a:gd name="csX6" fmla="*/ 69850 w 1466850"/>
                  <a:gd name="csY6" fmla="*/ 755650 h 1679575"/>
                  <a:gd name="csX7" fmla="*/ 22225 w 1466850"/>
                  <a:gd name="csY7" fmla="*/ 638175 h 1679575"/>
                  <a:gd name="csX8" fmla="*/ 0 w 1466850"/>
                  <a:gd name="csY8" fmla="*/ 546100 h 1679575"/>
                  <a:gd name="csX9" fmla="*/ 41275 w 1466850"/>
                  <a:gd name="csY9" fmla="*/ 434975 h 1679575"/>
                  <a:gd name="csX10" fmla="*/ 180975 w 1466850"/>
                  <a:gd name="csY10" fmla="*/ 311150 h 1679575"/>
                  <a:gd name="csX11" fmla="*/ 336550 w 1466850"/>
                  <a:gd name="csY11" fmla="*/ 193675 h 1679575"/>
                  <a:gd name="csX12" fmla="*/ 425450 w 1466850"/>
                  <a:gd name="csY12" fmla="*/ 114300 h 1679575"/>
                  <a:gd name="csX13" fmla="*/ 469900 w 1466850"/>
                  <a:gd name="csY13" fmla="*/ 63500 h 1679575"/>
                  <a:gd name="csX14" fmla="*/ 539750 w 1466850"/>
                  <a:gd name="csY14" fmla="*/ 79375 h 1679575"/>
                  <a:gd name="csX15" fmla="*/ 647700 w 1466850"/>
                  <a:gd name="csY15" fmla="*/ 0 h 1679575"/>
                  <a:gd name="csX16" fmla="*/ 730250 w 1466850"/>
                  <a:gd name="csY16" fmla="*/ 247650 h 1679575"/>
                  <a:gd name="csX17" fmla="*/ 825500 w 1466850"/>
                  <a:gd name="csY17" fmla="*/ 498475 h 1679575"/>
                  <a:gd name="csX18" fmla="*/ 889000 w 1466850"/>
                  <a:gd name="csY18" fmla="*/ 669925 h 1679575"/>
                  <a:gd name="csX19" fmla="*/ 942975 w 1466850"/>
                  <a:gd name="csY19" fmla="*/ 768350 h 1679575"/>
                  <a:gd name="csX20" fmla="*/ 1066800 w 1466850"/>
                  <a:gd name="csY20" fmla="*/ 857250 h 1679575"/>
                  <a:gd name="csX21" fmla="*/ 1152525 w 1466850"/>
                  <a:gd name="csY21" fmla="*/ 917575 h 1679575"/>
                  <a:gd name="csX22" fmla="*/ 1254125 w 1466850"/>
                  <a:gd name="csY22" fmla="*/ 1063625 h 1679575"/>
                  <a:gd name="csX23" fmla="*/ 1273175 w 1466850"/>
                  <a:gd name="csY23" fmla="*/ 1101725 h 1679575"/>
                  <a:gd name="csX24" fmla="*/ 1247775 w 1466850"/>
                  <a:gd name="csY24" fmla="*/ 1120775 h 1679575"/>
                  <a:gd name="csX25" fmla="*/ 1425575 w 1466850"/>
                  <a:gd name="csY25" fmla="*/ 1231900 h 1679575"/>
                  <a:gd name="csX26" fmla="*/ 1466850 w 1466850"/>
                  <a:gd name="csY26" fmla="*/ 1285875 h 1679575"/>
                  <a:gd name="csX27" fmla="*/ 1425575 w 1466850"/>
                  <a:gd name="csY27" fmla="*/ 1320800 h 1679575"/>
                  <a:gd name="csX28" fmla="*/ 1457325 w 1466850"/>
                  <a:gd name="csY28" fmla="*/ 1362075 h 1679575"/>
                  <a:gd name="csX29" fmla="*/ 1444625 w 1466850"/>
                  <a:gd name="csY29" fmla="*/ 1425575 h 1679575"/>
                  <a:gd name="csX30" fmla="*/ 1406525 w 1466850"/>
                  <a:gd name="csY30" fmla="*/ 1454150 h 1679575"/>
                  <a:gd name="csX31" fmla="*/ 1352550 w 1466850"/>
                  <a:gd name="csY31" fmla="*/ 1466850 h 1679575"/>
                  <a:gd name="csX32" fmla="*/ 1314450 w 1466850"/>
                  <a:gd name="csY32" fmla="*/ 1447800 h 1679575"/>
                  <a:gd name="csX33" fmla="*/ 1285875 w 1466850"/>
                  <a:gd name="csY33" fmla="*/ 1460500 h 1679575"/>
                  <a:gd name="csX34" fmla="*/ 1270000 w 1466850"/>
                  <a:gd name="csY34" fmla="*/ 1485900 h 1679575"/>
                  <a:gd name="csX35" fmla="*/ 1304925 w 1466850"/>
                  <a:gd name="csY35" fmla="*/ 1543050 h 1679575"/>
                  <a:gd name="csX36" fmla="*/ 1308100 w 1466850"/>
                  <a:gd name="csY36" fmla="*/ 1577975 h 1679575"/>
                  <a:gd name="csX37" fmla="*/ 1279525 w 1466850"/>
                  <a:gd name="csY37" fmla="*/ 1600200 h 1679575"/>
                  <a:gd name="csX38" fmla="*/ 1282700 w 1466850"/>
                  <a:gd name="csY38" fmla="*/ 1663700 h 1679575"/>
                  <a:gd name="csX39" fmla="*/ 1254125 w 1466850"/>
                  <a:gd name="csY39" fmla="*/ 1679575 h 1679575"/>
                  <a:gd name="csX40" fmla="*/ 1117600 w 1466850"/>
                  <a:gd name="csY40" fmla="*/ 1577975 h 1679575"/>
                  <a:gd name="csX41" fmla="*/ 923925 w 1466850"/>
                  <a:gd name="csY41" fmla="*/ 1447800 h 1679575"/>
                  <a:gd name="csX42" fmla="*/ 584200 w 1466850"/>
                  <a:gd name="csY42" fmla="*/ 1323975 h 1679575"/>
                  <a:gd name="csX0" fmla="*/ 584200 w 1466850"/>
                  <a:gd name="csY0" fmla="*/ 1323975 h 1679575"/>
                  <a:gd name="csX1" fmla="*/ 384175 w 1466850"/>
                  <a:gd name="csY1" fmla="*/ 1193800 h 1679575"/>
                  <a:gd name="csX2" fmla="*/ 295275 w 1466850"/>
                  <a:gd name="csY2" fmla="*/ 1104900 h 1679575"/>
                  <a:gd name="csX3" fmla="*/ 241300 w 1466850"/>
                  <a:gd name="csY3" fmla="*/ 1044575 h 1679575"/>
                  <a:gd name="csX4" fmla="*/ 161925 w 1466850"/>
                  <a:gd name="csY4" fmla="*/ 908050 h 1679575"/>
                  <a:gd name="csX5" fmla="*/ 111125 w 1466850"/>
                  <a:gd name="csY5" fmla="*/ 847725 h 1679575"/>
                  <a:gd name="csX6" fmla="*/ 69850 w 1466850"/>
                  <a:gd name="csY6" fmla="*/ 755650 h 1679575"/>
                  <a:gd name="csX7" fmla="*/ 22225 w 1466850"/>
                  <a:gd name="csY7" fmla="*/ 638175 h 1679575"/>
                  <a:gd name="csX8" fmla="*/ 0 w 1466850"/>
                  <a:gd name="csY8" fmla="*/ 546100 h 1679575"/>
                  <a:gd name="csX9" fmla="*/ 41275 w 1466850"/>
                  <a:gd name="csY9" fmla="*/ 434975 h 1679575"/>
                  <a:gd name="csX10" fmla="*/ 180975 w 1466850"/>
                  <a:gd name="csY10" fmla="*/ 311150 h 1679575"/>
                  <a:gd name="csX11" fmla="*/ 336550 w 1466850"/>
                  <a:gd name="csY11" fmla="*/ 193675 h 1679575"/>
                  <a:gd name="csX12" fmla="*/ 425450 w 1466850"/>
                  <a:gd name="csY12" fmla="*/ 114300 h 1679575"/>
                  <a:gd name="csX13" fmla="*/ 469900 w 1466850"/>
                  <a:gd name="csY13" fmla="*/ 63500 h 1679575"/>
                  <a:gd name="csX14" fmla="*/ 539750 w 1466850"/>
                  <a:gd name="csY14" fmla="*/ 79375 h 1679575"/>
                  <a:gd name="csX15" fmla="*/ 647700 w 1466850"/>
                  <a:gd name="csY15" fmla="*/ 0 h 1679575"/>
                  <a:gd name="csX16" fmla="*/ 730250 w 1466850"/>
                  <a:gd name="csY16" fmla="*/ 247650 h 1679575"/>
                  <a:gd name="csX17" fmla="*/ 825500 w 1466850"/>
                  <a:gd name="csY17" fmla="*/ 498475 h 1679575"/>
                  <a:gd name="csX18" fmla="*/ 889000 w 1466850"/>
                  <a:gd name="csY18" fmla="*/ 669925 h 1679575"/>
                  <a:gd name="csX19" fmla="*/ 942975 w 1466850"/>
                  <a:gd name="csY19" fmla="*/ 768350 h 1679575"/>
                  <a:gd name="csX20" fmla="*/ 1031875 w 1466850"/>
                  <a:gd name="csY20" fmla="*/ 892175 h 1679575"/>
                  <a:gd name="csX21" fmla="*/ 1152525 w 1466850"/>
                  <a:gd name="csY21" fmla="*/ 917575 h 1679575"/>
                  <a:gd name="csX22" fmla="*/ 1254125 w 1466850"/>
                  <a:gd name="csY22" fmla="*/ 1063625 h 1679575"/>
                  <a:gd name="csX23" fmla="*/ 1273175 w 1466850"/>
                  <a:gd name="csY23" fmla="*/ 1101725 h 1679575"/>
                  <a:gd name="csX24" fmla="*/ 1247775 w 1466850"/>
                  <a:gd name="csY24" fmla="*/ 1120775 h 1679575"/>
                  <a:gd name="csX25" fmla="*/ 1425575 w 1466850"/>
                  <a:gd name="csY25" fmla="*/ 1231900 h 1679575"/>
                  <a:gd name="csX26" fmla="*/ 1466850 w 1466850"/>
                  <a:gd name="csY26" fmla="*/ 1285875 h 1679575"/>
                  <a:gd name="csX27" fmla="*/ 1425575 w 1466850"/>
                  <a:gd name="csY27" fmla="*/ 1320800 h 1679575"/>
                  <a:gd name="csX28" fmla="*/ 1457325 w 1466850"/>
                  <a:gd name="csY28" fmla="*/ 1362075 h 1679575"/>
                  <a:gd name="csX29" fmla="*/ 1444625 w 1466850"/>
                  <a:gd name="csY29" fmla="*/ 1425575 h 1679575"/>
                  <a:gd name="csX30" fmla="*/ 1406525 w 1466850"/>
                  <a:gd name="csY30" fmla="*/ 1454150 h 1679575"/>
                  <a:gd name="csX31" fmla="*/ 1352550 w 1466850"/>
                  <a:gd name="csY31" fmla="*/ 1466850 h 1679575"/>
                  <a:gd name="csX32" fmla="*/ 1314450 w 1466850"/>
                  <a:gd name="csY32" fmla="*/ 1447800 h 1679575"/>
                  <a:gd name="csX33" fmla="*/ 1285875 w 1466850"/>
                  <a:gd name="csY33" fmla="*/ 1460500 h 1679575"/>
                  <a:gd name="csX34" fmla="*/ 1270000 w 1466850"/>
                  <a:gd name="csY34" fmla="*/ 1485900 h 1679575"/>
                  <a:gd name="csX35" fmla="*/ 1304925 w 1466850"/>
                  <a:gd name="csY35" fmla="*/ 1543050 h 1679575"/>
                  <a:gd name="csX36" fmla="*/ 1308100 w 1466850"/>
                  <a:gd name="csY36" fmla="*/ 1577975 h 1679575"/>
                  <a:gd name="csX37" fmla="*/ 1279525 w 1466850"/>
                  <a:gd name="csY37" fmla="*/ 1600200 h 1679575"/>
                  <a:gd name="csX38" fmla="*/ 1282700 w 1466850"/>
                  <a:gd name="csY38" fmla="*/ 1663700 h 1679575"/>
                  <a:gd name="csX39" fmla="*/ 1254125 w 1466850"/>
                  <a:gd name="csY39" fmla="*/ 1679575 h 1679575"/>
                  <a:gd name="csX40" fmla="*/ 1117600 w 1466850"/>
                  <a:gd name="csY40" fmla="*/ 1577975 h 1679575"/>
                  <a:gd name="csX41" fmla="*/ 923925 w 1466850"/>
                  <a:gd name="csY41" fmla="*/ 1447800 h 1679575"/>
                  <a:gd name="csX42" fmla="*/ 584200 w 1466850"/>
                  <a:gd name="csY42" fmla="*/ 1323975 h 1679575"/>
                  <a:gd name="csX0" fmla="*/ 584200 w 1466850"/>
                  <a:gd name="csY0" fmla="*/ 1323975 h 1679575"/>
                  <a:gd name="csX1" fmla="*/ 384175 w 1466850"/>
                  <a:gd name="csY1" fmla="*/ 1193800 h 1679575"/>
                  <a:gd name="csX2" fmla="*/ 295275 w 1466850"/>
                  <a:gd name="csY2" fmla="*/ 1104900 h 1679575"/>
                  <a:gd name="csX3" fmla="*/ 241300 w 1466850"/>
                  <a:gd name="csY3" fmla="*/ 1044575 h 1679575"/>
                  <a:gd name="csX4" fmla="*/ 161925 w 1466850"/>
                  <a:gd name="csY4" fmla="*/ 908050 h 1679575"/>
                  <a:gd name="csX5" fmla="*/ 111125 w 1466850"/>
                  <a:gd name="csY5" fmla="*/ 847725 h 1679575"/>
                  <a:gd name="csX6" fmla="*/ 69850 w 1466850"/>
                  <a:gd name="csY6" fmla="*/ 755650 h 1679575"/>
                  <a:gd name="csX7" fmla="*/ 22225 w 1466850"/>
                  <a:gd name="csY7" fmla="*/ 638175 h 1679575"/>
                  <a:gd name="csX8" fmla="*/ 0 w 1466850"/>
                  <a:gd name="csY8" fmla="*/ 546100 h 1679575"/>
                  <a:gd name="csX9" fmla="*/ 41275 w 1466850"/>
                  <a:gd name="csY9" fmla="*/ 434975 h 1679575"/>
                  <a:gd name="csX10" fmla="*/ 180975 w 1466850"/>
                  <a:gd name="csY10" fmla="*/ 311150 h 1679575"/>
                  <a:gd name="csX11" fmla="*/ 336550 w 1466850"/>
                  <a:gd name="csY11" fmla="*/ 193675 h 1679575"/>
                  <a:gd name="csX12" fmla="*/ 425450 w 1466850"/>
                  <a:gd name="csY12" fmla="*/ 114300 h 1679575"/>
                  <a:gd name="csX13" fmla="*/ 469900 w 1466850"/>
                  <a:gd name="csY13" fmla="*/ 63500 h 1679575"/>
                  <a:gd name="csX14" fmla="*/ 539750 w 1466850"/>
                  <a:gd name="csY14" fmla="*/ 79375 h 1679575"/>
                  <a:gd name="csX15" fmla="*/ 647700 w 1466850"/>
                  <a:gd name="csY15" fmla="*/ 0 h 1679575"/>
                  <a:gd name="csX16" fmla="*/ 730250 w 1466850"/>
                  <a:gd name="csY16" fmla="*/ 247650 h 1679575"/>
                  <a:gd name="csX17" fmla="*/ 825500 w 1466850"/>
                  <a:gd name="csY17" fmla="*/ 498475 h 1679575"/>
                  <a:gd name="csX18" fmla="*/ 889000 w 1466850"/>
                  <a:gd name="csY18" fmla="*/ 669925 h 1679575"/>
                  <a:gd name="csX19" fmla="*/ 942975 w 1466850"/>
                  <a:gd name="csY19" fmla="*/ 768350 h 1679575"/>
                  <a:gd name="csX20" fmla="*/ 1057275 w 1466850"/>
                  <a:gd name="csY20" fmla="*/ 844550 h 1679575"/>
                  <a:gd name="csX21" fmla="*/ 1152525 w 1466850"/>
                  <a:gd name="csY21" fmla="*/ 917575 h 1679575"/>
                  <a:gd name="csX22" fmla="*/ 1254125 w 1466850"/>
                  <a:gd name="csY22" fmla="*/ 1063625 h 1679575"/>
                  <a:gd name="csX23" fmla="*/ 1273175 w 1466850"/>
                  <a:gd name="csY23" fmla="*/ 1101725 h 1679575"/>
                  <a:gd name="csX24" fmla="*/ 1247775 w 1466850"/>
                  <a:gd name="csY24" fmla="*/ 1120775 h 1679575"/>
                  <a:gd name="csX25" fmla="*/ 1425575 w 1466850"/>
                  <a:gd name="csY25" fmla="*/ 1231900 h 1679575"/>
                  <a:gd name="csX26" fmla="*/ 1466850 w 1466850"/>
                  <a:gd name="csY26" fmla="*/ 1285875 h 1679575"/>
                  <a:gd name="csX27" fmla="*/ 1425575 w 1466850"/>
                  <a:gd name="csY27" fmla="*/ 1320800 h 1679575"/>
                  <a:gd name="csX28" fmla="*/ 1457325 w 1466850"/>
                  <a:gd name="csY28" fmla="*/ 1362075 h 1679575"/>
                  <a:gd name="csX29" fmla="*/ 1444625 w 1466850"/>
                  <a:gd name="csY29" fmla="*/ 1425575 h 1679575"/>
                  <a:gd name="csX30" fmla="*/ 1406525 w 1466850"/>
                  <a:gd name="csY30" fmla="*/ 1454150 h 1679575"/>
                  <a:gd name="csX31" fmla="*/ 1352550 w 1466850"/>
                  <a:gd name="csY31" fmla="*/ 1466850 h 1679575"/>
                  <a:gd name="csX32" fmla="*/ 1314450 w 1466850"/>
                  <a:gd name="csY32" fmla="*/ 1447800 h 1679575"/>
                  <a:gd name="csX33" fmla="*/ 1285875 w 1466850"/>
                  <a:gd name="csY33" fmla="*/ 1460500 h 1679575"/>
                  <a:gd name="csX34" fmla="*/ 1270000 w 1466850"/>
                  <a:gd name="csY34" fmla="*/ 1485900 h 1679575"/>
                  <a:gd name="csX35" fmla="*/ 1304925 w 1466850"/>
                  <a:gd name="csY35" fmla="*/ 1543050 h 1679575"/>
                  <a:gd name="csX36" fmla="*/ 1308100 w 1466850"/>
                  <a:gd name="csY36" fmla="*/ 1577975 h 1679575"/>
                  <a:gd name="csX37" fmla="*/ 1279525 w 1466850"/>
                  <a:gd name="csY37" fmla="*/ 1600200 h 1679575"/>
                  <a:gd name="csX38" fmla="*/ 1282700 w 1466850"/>
                  <a:gd name="csY38" fmla="*/ 1663700 h 1679575"/>
                  <a:gd name="csX39" fmla="*/ 1254125 w 1466850"/>
                  <a:gd name="csY39" fmla="*/ 1679575 h 1679575"/>
                  <a:gd name="csX40" fmla="*/ 1117600 w 1466850"/>
                  <a:gd name="csY40" fmla="*/ 1577975 h 1679575"/>
                  <a:gd name="csX41" fmla="*/ 923925 w 1466850"/>
                  <a:gd name="csY41" fmla="*/ 1447800 h 1679575"/>
                  <a:gd name="csX42" fmla="*/ 584200 w 1466850"/>
                  <a:gd name="csY42" fmla="*/ 1323975 h 1679575"/>
                  <a:gd name="csX0" fmla="*/ 584200 w 1466850"/>
                  <a:gd name="csY0" fmla="*/ 1323975 h 1679575"/>
                  <a:gd name="csX1" fmla="*/ 384175 w 1466850"/>
                  <a:gd name="csY1" fmla="*/ 1193800 h 1679575"/>
                  <a:gd name="csX2" fmla="*/ 295275 w 1466850"/>
                  <a:gd name="csY2" fmla="*/ 1104900 h 1679575"/>
                  <a:gd name="csX3" fmla="*/ 241300 w 1466850"/>
                  <a:gd name="csY3" fmla="*/ 1044575 h 1679575"/>
                  <a:gd name="csX4" fmla="*/ 161925 w 1466850"/>
                  <a:gd name="csY4" fmla="*/ 908050 h 1679575"/>
                  <a:gd name="csX5" fmla="*/ 111125 w 1466850"/>
                  <a:gd name="csY5" fmla="*/ 847725 h 1679575"/>
                  <a:gd name="csX6" fmla="*/ 69850 w 1466850"/>
                  <a:gd name="csY6" fmla="*/ 755650 h 1679575"/>
                  <a:gd name="csX7" fmla="*/ 22225 w 1466850"/>
                  <a:gd name="csY7" fmla="*/ 638175 h 1679575"/>
                  <a:gd name="csX8" fmla="*/ 0 w 1466850"/>
                  <a:gd name="csY8" fmla="*/ 546100 h 1679575"/>
                  <a:gd name="csX9" fmla="*/ 41275 w 1466850"/>
                  <a:gd name="csY9" fmla="*/ 434975 h 1679575"/>
                  <a:gd name="csX10" fmla="*/ 180975 w 1466850"/>
                  <a:gd name="csY10" fmla="*/ 311150 h 1679575"/>
                  <a:gd name="csX11" fmla="*/ 336550 w 1466850"/>
                  <a:gd name="csY11" fmla="*/ 193675 h 1679575"/>
                  <a:gd name="csX12" fmla="*/ 425450 w 1466850"/>
                  <a:gd name="csY12" fmla="*/ 114300 h 1679575"/>
                  <a:gd name="csX13" fmla="*/ 469900 w 1466850"/>
                  <a:gd name="csY13" fmla="*/ 63500 h 1679575"/>
                  <a:gd name="csX14" fmla="*/ 539750 w 1466850"/>
                  <a:gd name="csY14" fmla="*/ 79375 h 1679575"/>
                  <a:gd name="csX15" fmla="*/ 647700 w 1466850"/>
                  <a:gd name="csY15" fmla="*/ 0 h 1679575"/>
                  <a:gd name="csX16" fmla="*/ 730250 w 1466850"/>
                  <a:gd name="csY16" fmla="*/ 247650 h 1679575"/>
                  <a:gd name="csX17" fmla="*/ 825500 w 1466850"/>
                  <a:gd name="csY17" fmla="*/ 498475 h 1679575"/>
                  <a:gd name="csX18" fmla="*/ 889000 w 1466850"/>
                  <a:gd name="csY18" fmla="*/ 669925 h 1679575"/>
                  <a:gd name="csX19" fmla="*/ 949325 w 1466850"/>
                  <a:gd name="csY19" fmla="*/ 755650 h 1679575"/>
                  <a:gd name="csX20" fmla="*/ 1057275 w 1466850"/>
                  <a:gd name="csY20" fmla="*/ 844550 h 1679575"/>
                  <a:gd name="csX21" fmla="*/ 1152525 w 1466850"/>
                  <a:gd name="csY21" fmla="*/ 917575 h 1679575"/>
                  <a:gd name="csX22" fmla="*/ 1254125 w 1466850"/>
                  <a:gd name="csY22" fmla="*/ 1063625 h 1679575"/>
                  <a:gd name="csX23" fmla="*/ 1273175 w 1466850"/>
                  <a:gd name="csY23" fmla="*/ 1101725 h 1679575"/>
                  <a:gd name="csX24" fmla="*/ 1247775 w 1466850"/>
                  <a:gd name="csY24" fmla="*/ 1120775 h 1679575"/>
                  <a:gd name="csX25" fmla="*/ 1425575 w 1466850"/>
                  <a:gd name="csY25" fmla="*/ 1231900 h 1679575"/>
                  <a:gd name="csX26" fmla="*/ 1466850 w 1466850"/>
                  <a:gd name="csY26" fmla="*/ 1285875 h 1679575"/>
                  <a:gd name="csX27" fmla="*/ 1425575 w 1466850"/>
                  <a:gd name="csY27" fmla="*/ 1320800 h 1679575"/>
                  <a:gd name="csX28" fmla="*/ 1457325 w 1466850"/>
                  <a:gd name="csY28" fmla="*/ 1362075 h 1679575"/>
                  <a:gd name="csX29" fmla="*/ 1444625 w 1466850"/>
                  <a:gd name="csY29" fmla="*/ 1425575 h 1679575"/>
                  <a:gd name="csX30" fmla="*/ 1406525 w 1466850"/>
                  <a:gd name="csY30" fmla="*/ 1454150 h 1679575"/>
                  <a:gd name="csX31" fmla="*/ 1352550 w 1466850"/>
                  <a:gd name="csY31" fmla="*/ 1466850 h 1679575"/>
                  <a:gd name="csX32" fmla="*/ 1314450 w 1466850"/>
                  <a:gd name="csY32" fmla="*/ 1447800 h 1679575"/>
                  <a:gd name="csX33" fmla="*/ 1285875 w 1466850"/>
                  <a:gd name="csY33" fmla="*/ 1460500 h 1679575"/>
                  <a:gd name="csX34" fmla="*/ 1270000 w 1466850"/>
                  <a:gd name="csY34" fmla="*/ 1485900 h 1679575"/>
                  <a:gd name="csX35" fmla="*/ 1304925 w 1466850"/>
                  <a:gd name="csY35" fmla="*/ 1543050 h 1679575"/>
                  <a:gd name="csX36" fmla="*/ 1308100 w 1466850"/>
                  <a:gd name="csY36" fmla="*/ 1577975 h 1679575"/>
                  <a:gd name="csX37" fmla="*/ 1279525 w 1466850"/>
                  <a:gd name="csY37" fmla="*/ 1600200 h 1679575"/>
                  <a:gd name="csX38" fmla="*/ 1282700 w 1466850"/>
                  <a:gd name="csY38" fmla="*/ 1663700 h 1679575"/>
                  <a:gd name="csX39" fmla="*/ 1254125 w 1466850"/>
                  <a:gd name="csY39" fmla="*/ 1679575 h 1679575"/>
                  <a:gd name="csX40" fmla="*/ 1117600 w 1466850"/>
                  <a:gd name="csY40" fmla="*/ 1577975 h 1679575"/>
                  <a:gd name="csX41" fmla="*/ 923925 w 1466850"/>
                  <a:gd name="csY41" fmla="*/ 1447800 h 1679575"/>
                  <a:gd name="csX42" fmla="*/ 584200 w 1466850"/>
                  <a:gd name="csY42" fmla="*/ 1323975 h 1679575"/>
                  <a:gd name="csX0" fmla="*/ 584200 w 1466850"/>
                  <a:gd name="csY0" fmla="*/ 1323975 h 1679575"/>
                  <a:gd name="csX1" fmla="*/ 384175 w 1466850"/>
                  <a:gd name="csY1" fmla="*/ 1193800 h 1679575"/>
                  <a:gd name="csX2" fmla="*/ 295275 w 1466850"/>
                  <a:gd name="csY2" fmla="*/ 1104900 h 1679575"/>
                  <a:gd name="csX3" fmla="*/ 241300 w 1466850"/>
                  <a:gd name="csY3" fmla="*/ 1044575 h 1679575"/>
                  <a:gd name="csX4" fmla="*/ 161925 w 1466850"/>
                  <a:gd name="csY4" fmla="*/ 908050 h 1679575"/>
                  <a:gd name="csX5" fmla="*/ 111125 w 1466850"/>
                  <a:gd name="csY5" fmla="*/ 847725 h 1679575"/>
                  <a:gd name="csX6" fmla="*/ 69850 w 1466850"/>
                  <a:gd name="csY6" fmla="*/ 755650 h 1679575"/>
                  <a:gd name="csX7" fmla="*/ 22225 w 1466850"/>
                  <a:gd name="csY7" fmla="*/ 638175 h 1679575"/>
                  <a:gd name="csX8" fmla="*/ 0 w 1466850"/>
                  <a:gd name="csY8" fmla="*/ 546100 h 1679575"/>
                  <a:gd name="csX9" fmla="*/ 41275 w 1466850"/>
                  <a:gd name="csY9" fmla="*/ 434975 h 1679575"/>
                  <a:gd name="csX10" fmla="*/ 180975 w 1466850"/>
                  <a:gd name="csY10" fmla="*/ 311150 h 1679575"/>
                  <a:gd name="csX11" fmla="*/ 336550 w 1466850"/>
                  <a:gd name="csY11" fmla="*/ 193675 h 1679575"/>
                  <a:gd name="csX12" fmla="*/ 425450 w 1466850"/>
                  <a:gd name="csY12" fmla="*/ 114300 h 1679575"/>
                  <a:gd name="csX13" fmla="*/ 469900 w 1466850"/>
                  <a:gd name="csY13" fmla="*/ 63500 h 1679575"/>
                  <a:gd name="csX14" fmla="*/ 539750 w 1466850"/>
                  <a:gd name="csY14" fmla="*/ 79375 h 1679575"/>
                  <a:gd name="csX15" fmla="*/ 647700 w 1466850"/>
                  <a:gd name="csY15" fmla="*/ 0 h 1679575"/>
                  <a:gd name="csX16" fmla="*/ 730250 w 1466850"/>
                  <a:gd name="csY16" fmla="*/ 247650 h 1679575"/>
                  <a:gd name="csX17" fmla="*/ 825500 w 1466850"/>
                  <a:gd name="csY17" fmla="*/ 498475 h 1679575"/>
                  <a:gd name="csX18" fmla="*/ 889000 w 1466850"/>
                  <a:gd name="csY18" fmla="*/ 669925 h 1679575"/>
                  <a:gd name="csX19" fmla="*/ 949325 w 1466850"/>
                  <a:gd name="csY19" fmla="*/ 755650 h 1679575"/>
                  <a:gd name="csX20" fmla="*/ 1057275 w 1466850"/>
                  <a:gd name="csY20" fmla="*/ 844550 h 1679575"/>
                  <a:gd name="csX21" fmla="*/ 1152525 w 1466850"/>
                  <a:gd name="csY21" fmla="*/ 917575 h 1679575"/>
                  <a:gd name="csX22" fmla="*/ 1254125 w 1466850"/>
                  <a:gd name="csY22" fmla="*/ 1063625 h 1679575"/>
                  <a:gd name="csX23" fmla="*/ 1273175 w 1466850"/>
                  <a:gd name="csY23" fmla="*/ 1101725 h 1679575"/>
                  <a:gd name="csX24" fmla="*/ 1247775 w 1466850"/>
                  <a:gd name="csY24" fmla="*/ 1120775 h 1679575"/>
                  <a:gd name="csX25" fmla="*/ 1425575 w 1466850"/>
                  <a:gd name="csY25" fmla="*/ 1231900 h 1679575"/>
                  <a:gd name="csX26" fmla="*/ 1466850 w 1466850"/>
                  <a:gd name="csY26" fmla="*/ 1285875 h 1679575"/>
                  <a:gd name="csX27" fmla="*/ 1425575 w 1466850"/>
                  <a:gd name="csY27" fmla="*/ 1320800 h 1679575"/>
                  <a:gd name="csX28" fmla="*/ 1457325 w 1466850"/>
                  <a:gd name="csY28" fmla="*/ 1362075 h 1679575"/>
                  <a:gd name="csX29" fmla="*/ 1444625 w 1466850"/>
                  <a:gd name="csY29" fmla="*/ 1425575 h 1679575"/>
                  <a:gd name="csX30" fmla="*/ 1406525 w 1466850"/>
                  <a:gd name="csY30" fmla="*/ 1454150 h 1679575"/>
                  <a:gd name="csX31" fmla="*/ 1352550 w 1466850"/>
                  <a:gd name="csY31" fmla="*/ 1466850 h 1679575"/>
                  <a:gd name="csX32" fmla="*/ 1314450 w 1466850"/>
                  <a:gd name="csY32" fmla="*/ 1447800 h 1679575"/>
                  <a:gd name="csX33" fmla="*/ 1285875 w 1466850"/>
                  <a:gd name="csY33" fmla="*/ 1460500 h 1679575"/>
                  <a:gd name="csX34" fmla="*/ 1285875 w 1466850"/>
                  <a:gd name="csY34" fmla="*/ 1492250 h 1679575"/>
                  <a:gd name="csX35" fmla="*/ 1304925 w 1466850"/>
                  <a:gd name="csY35" fmla="*/ 1543050 h 1679575"/>
                  <a:gd name="csX36" fmla="*/ 1308100 w 1466850"/>
                  <a:gd name="csY36" fmla="*/ 1577975 h 1679575"/>
                  <a:gd name="csX37" fmla="*/ 1279525 w 1466850"/>
                  <a:gd name="csY37" fmla="*/ 1600200 h 1679575"/>
                  <a:gd name="csX38" fmla="*/ 1282700 w 1466850"/>
                  <a:gd name="csY38" fmla="*/ 1663700 h 1679575"/>
                  <a:gd name="csX39" fmla="*/ 1254125 w 1466850"/>
                  <a:gd name="csY39" fmla="*/ 1679575 h 1679575"/>
                  <a:gd name="csX40" fmla="*/ 1117600 w 1466850"/>
                  <a:gd name="csY40" fmla="*/ 1577975 h 1679575"/>
                  <a:gd name="csX41" fmla="*/ 923925 w 1466850"/>
                  <a:gd name="csY41" fmla="*/ 1447800 h 1679575"/>
                  <a:gd name="csX42" fmla="*/ 584200 w 1466850"/>
                  <a:gd name="csY42" fmla="*/ 1323975 h 1679575"/>
                  <a:gd name="csX0" fmla="*/ 584200 w 1466850"/>
                  <a:gd name="csY0" fmla="*/ 1323975 h 1679575"/>
                  <a:gd name="csX1" fmla="*/ 384175 w 1466850"/>
                  <a:gd name="csY1" fmla="*/ 1193800 h 1679575"/>
                  <a:gd name="csX2" fmla="*/ 295275 w 1466850"/>
                  <a:gd name="csY2" fmla="*/ 1104900 h 1679575"/>
                  <a:gd name="csX3" fmla="*/ 241300 w 1466850"/>
                  <a:gd name="csY3" fmla="*/ 1044575 h 1679575"/>
                  <a:gd name="csX4" fmla="*/ 161925 w 1466850"/>
                  <a:gd name="csY4" fmla="*/ 908050 h 1679575"/>
                  <a:gd name="csX5" fmla="*/ 111125 w 1466850"/>
                  <a:gd name="csY5" fmla="*/ 847725 h 1679575"/>
                  <a:gd name="csX6" fmla="*/ 69850 w 1466850"/>
                  <a:gd name="csY6" fmla="*/ 755650 h 1679575"/>
                  <a:gd name="csX7" fmla="*/ 22225 w 1466850"/>
                  <a:gd name="csY7" fmla="*/ 638175 h 1679575"/>
                  <a:gd name="csX8" fmla="*/ 0 w 1466850"/>
                  <a:gd name="csY8" fmla="*/ 546100 h 1679575"/>
                  <a:gd name="csX9" fmla="*/ 41275 w 1466850"/>
                  <a:gd name="csY9" fmla="*/ 434975 h 1679575"/>
                  <a:gd name="csX10" fmla="*/ 180975 w 1466850"/>
                  <a:gd name="csY10" fmla="*/ 311150 h 1679575"/>
                  <a:gd name="csX11" fmla="*/ 336550 w 1466850"/>
                  <a:gd name="csY11" fmla="*/ 193675 h 1679575"/>
                  <a:gd name="csX12" fmla="*/ 425450 w 1466850"/>
                  <a:gd name="csY12" fmla="*/ 114300 h 1679575"/>
                  <a:gd name="csX13" fmla="*/ 469900 w 1466850"/>
                  <a:gd name="csY13" fmla="*/ 63500 h 1679575"/>
                  <a:gd name="csX14" fmla="*/ 539750 w 1466850"/>
                  <a:gd name="csY14" fmla="*/ 79375 h 1679575"/>
                  <a:gd name="csX15" fmla="*/ 647700 w 1466850"/>
                  <a:gd name="csY15" fmla="*/ 0 h 1679575"/>
                  <a:gd name="csX16" fmla="*/ 730250 w 1466850"/>
                  <a:gd name="csY16" fmla="*/ 247650 h 1679575"/>
                  <a:gd name="csX17" fmla="*/ 825500 w 1466850"/>
                  <a:gd name="csY17" fmla="*/ 498475 h 1679575"/>
                  <a:gd name="csX18" fmla="*/ 889000 w 1466850"/>
                  <a:gd name="csY18" fmla="*/ 669925 h 1679575"/>
                  <a:gd name="csX19" fmla="*/ 949325 w 1466850"/>
                  <a:gd name="csY19" fmla="*/ 755650 h 1679575"/>
                  <a:gd name="csX20" fmla="*/ 1057275 w 1466850"/>
                  <a:gd name="csY20" fmla="*/ 844550 h 1679575"/>
                  <a:gd name="csX21" fmla="*/ 1152525 w 1466850"/>
                  <a:gd name="csY21" fmla="*/ 917575 h 1679575"/>
                  <a:gd name="csX22" fmla="*/ 1254125 w 1466850"/>
                  <a:gd name="csY22" fmla="*/ 1063625 h 1679575"/>
                  <a:gd name="csX23" fmla="*/ 1273175 w 1466850"/>
                  <a:gd name="csY23" fmla="*/ 1101725 h 1679575"/>
                  <a:gd name="csX24" fmla="*/ 1247775 w 1466850"/>
                  <a:gd name="csY24" fmla="*/ 1120775 h 1679575"/>
                  <a:gd name="csX25" fmla="*/ 1425575 w 1466850"/>
                  <a:gd name="csY25" fmla="*/ 1231900 h 1679575"/>
                  <a:gd name="csX26" fmla="*/ 1466850 w 1466850"/>
                  <a:gd name="csY26" fmla="*/ 1285875 h 1679575"/>
                  <a:gd name="csX27" fmla="*/ 1425575 w 1466850"/>
                  <a:gd name="csY27" fmla="*/ 1320800 h 1679575"/>
                  <a:gd name="csX28" fmla="*/ 1457325 w 1466850"/>
                  <a:gd name="csY28" fmla="*/ 1362075 h 1679575"/>
                  <a:gd name="csX29" fmla="*/ 1444625 w 1466850"/>
                  <a:gd name="csY29" fmla="*/ 1425575 h 1679575"/>
                  <a:gd name="csX30" fmla="*/ 1406525 w 1466850"/>
                  <a:gd name="csY30" fmla="*/ 1454150 h 1679575"/>
                  <a:gd name="csX31" fmla="*/ 1352550 w 1466850"/>
                  <a:gd name="csY31" fmla="*/ 1466850 h 1679575"/>
                  <a:gd name="csX32" fmla="*/ 1314450 w 1466850"/>
                  <a:gd name="csY32" fmla="*/ 1447800 h 1679575"/>
                  <a:gd name="csX33" fmla="*/ 1295400 w 1466850"/>
                  <a:gd name="csY33" fmla="*/ 1473200 h 1679575"/>
                  <a:gd name="csX34" fmla="*/ 1285875 w 1466850"/>
                  <a:gd name="csY34" fmla="*/ 1492250 h 1679575"/>
                  <a:gd name="csX35" fmla="*/ 1304925 w 1466850"/>
                  <a:gd name="csY35" fmla="*/ 1543050 h 1679575"/>
                  <a:gd name="csX36" fmla="*/ 1308100 w 1466850"/>
                  <a:gd name="csY36" fmla="*/ 1577975 h 1679575"/>
                  <a:gd name="csX37" fmla="*/ 1279525 w 1466850"/>
                  <a:gd name="csY37" fmla="*/ 1600200 h 1679575"/>
                  <a:gd name="csX38" fmla="*/ 1282700 w 1466850"/>
                  <a:gd name="csY38" fmla="*/ 1663700 h 1679575"/>
                  <a:gd name="csX39" fmla="*/ 1254125 w 1466850"/>
                  <a:gd name="csY39" fmla="*/ 1679575 h 1679575"/>
                  <a:gd name="csX40" fmla="*/ 1117600 w 1466850"/>
                  <a:gd name="csY40" fmla="*/ 1577975 h 1679575"/>
                  <a:gd name="csX41" fmla="*/ 923925 w 1466850"/>
                  <a:gd name="csY41" fmla="*/ 1447800 h 1679575"/>
                  <a:gd name="csX42" fmla="*/ 584200 w 1466850"/>
                  <a:gd name="csY42" fmla="*/ 1323975 h 16795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466850" h="1679575">
                    <a:moveTo>
                      <a:pt x="584200" y="1323975"/>
                    </a:moveTo>
                    <a:lnTo>
                      <a:pt x="384175" y="1193800"/>
                    </a:lnTo>
                    <a:lnTo>
                      <a:pt x="295275" y="1104900"/>
                    </a:lnTo>
                    <a:lnTo>
                      <a:pt x="241300" y="1044575"/>
                    </a:lnTo>
                    <a:lnTo>
                      <a:pt x="161925" y="908050"/>
                    </a:lnTo>
                    <a:lnTo>
                      <a:pt x="111125" y="847725"/>
                    </a:lnTo>
                    <a:lnTo>
                      <a:pt x="69850" y="755650"/>
                    </a:lnTo>
                    <a:lnTo>
                      <a:pt x="22225" y="638175"/>
                    </a:lnTo>
                    <a:lnTo>
                      <a:pt x="0" y="546100"/>
                    </a:lnTo>
                    <a:lnTo>
                      <a:pt x="41275" y="434975"/>
                    </a:lnTo>
                    <a:lnTo>
                      <a:pt x="180975" y="311150"/>
                    </a:lnTo>
                    <a:lnTo>
                      <a:pt x="336550" y="193675"/>
                    </a:lnTo>
                    <a:lnTo>
                      <a:pt x="425450" y="114300"/>
                    </a:lnTo>
                    <a:lnTo>
                      <a:pt x="469900" y="63500"/>
                    </a:lnTo>
                    <a:lnTo>
                      <a:pt x="539750" y="79375"/>
                    </a:lnTo>
                    <a:lnTo>
                      <a:pt x="647700" y="0"/>
                    </a:lnTo>
                    <a:lnTo>
                      <a:pt x="730250" y="247650"/>
                    </a:lnTo>
                    <a:lnTo>
                      <a:pt x="825500" y="498475"/>
                    </a:lnTo>
                    <a:lnTo>
                      <a:pt x="889000" y="669925"/>
                    </a:lnTo>
                    <a:lnTo>
                      <a:pt x="949325" y="755650"/>
                    </a:lnTo>
                    <a:lnTo>
                      <a:pt x="1057275" y="844550"/>
                    </a:lnTo>
                    <a:lnTo>
                      <a:pt x="1152525" y="917575"/>
                    </a:lnTo>
                    <a:lnTo>
                      <a:pt x="1254125" y="1063625"/>
                    </a:lnTo>
                    <a:lnTo>
                      <a:pt x="1273175" y="1101725"/>
                    </a:lnTo>
                    <a:lnTo>
                      <a:pt x="1247775" y="1120775"/>
                    </a:lnTo>
                    <a:lnTo>
                      <a:pt x="1425575" y="1231900"/>
                    </a:lnTo>
                    <a:lnTo>
                      <a:pt x="1466850" y="1285875"/>
                    </a:lnTo>
                    <a:lnTo>
                      <a:pt x="1425575" y="1320800"/>
                    </a:lnTo>
                    <a:lnTo>
                      <a:pt x="1457325" y="1362075"/>
                    </a:lnTo>
                    <a:lnTo>
                      <a:pt x="1444625" y="1425575"/>
                    </a:lnTo>
                    <a:lnTo>
                      <a:pt x="1406525" y="1454150"/>
                    </a:lnTo>
                    <a:lnTo>
                      <a:pt x="1352550" y="1466850"/>
                    </a:lnTo>
                    <a:lnTo>
                      <a:pt x="1314450" y="1447800"/>
                    </a:lnTo>
                    <a:lnTo>
                      <a:pt x="1295400" y="1473200"/>
                    </a:lnTo>
                    <a:lnTo>
                      <a:pt x="1285875" y="1492250"/>
                    </a:lnTo>
                    <a:lnTo>
                      <a:pt x="1304925" y="1543050"/>
                    </a:lnTo>
                    <a:lnTo>
                      <a:pt x="1308100" y="1577975"/>
                    </a:lnTo>
                    <a:lnTo>
                      <a:pt x="1279525" y="1600200"/>
                    </a:lnTo>
                    <a:lnTo>
                      <a:pt x="1282700" y="1663700"/>
                    </a:lnTo>
                    <a:lnTo>
                      <a:pt x="1254125" y="1679575"/>
                    </a:lnTo>
                    <a:lnTo>
                      <a:pt x="1117600" y="1577975"/>
                    </a:lnTo>
                    <a:lnTo>
                      <a:pt x="923925" y="1447800"/>
                    </a:lnTo>
                    <a:lnTo>
                      <a:pt x="584200" y="1323975"/>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9" name="Freeform 21">
                <a:extLst>
                  <a:ext uri="{FF2B5EF4-FFF2-40B4-BE49-F238E27FC236}">
                    <a16:creationId xmlns:a16="http://schemas.microsoft.com/office/drawing/2014/main" id="{160CDA00-853A-74F1-7449-8C82F41A6C32}"/>
                  </a:ext>
                </a:extLst>
              </p:cNvPr>
              <p:cNvSpPr/>
              <p:nvPr/>
            </p:nvSpPr>
            <p:spPr>
              <a:xfrm>
                <a:off x="5677319" y="3749667"/>
                <a:ext cx="1376950" cy="892947"/>
              </a:xfrm>
              <a:custGeom>
                <a:avLst/>
                <a:gdLst>
                  <a:gd name="csX0" fmla="*/ 222250 w 1689100"/>
                  <a:gd name="csY0" fmla="*/ 130175 h 1095375"/>
                  <a:gd name="csX1" fmla="*/ 184150 w 1689100"/>
                  <a:gd name="csY1" fmla="*/ 165100 h 1095375"/>
                  <a:gd name="csX2" fmla="*/ 196850 w 1689100"/>
                  <a:gd name="csY2" fmla="*/ 190500 h 1095375"/>
                  <a:gd name="csX3" fmla="*/ 142875 w 1689100"/>
                  <a:gd name="csY3" fmla="*/ 244475 h 1095375"/>
                  <a:gd name="csX4" fmla="*/ 101600 w 1689100"/>
                  <a:gd name="csY4" fmla="*/ 323850 h 1095375"/>
                  <a:gd name="csX5" fmla="*/ 85725 w 1689100"/>
                  <a:gd name="csY5" fmla="*/ 336550 h 1095375"/>
                  <a:gd name="csX6" fmla="*/ 88900 w 1689100"/>
                  <a:gd name="csY6" fmla="*/ 428625 h 1095375"/>
                  <a:gd name="csX7" fmla="*/ 34925 w 1689100"/>
                  <a:gd name="csY7" fmla="*/ 412750 h 1095375"/>
                  <a:gd name="csX8" fmla="*/ 0 w 1689100"/>
                  <a:gd name="csY8" fmla="*/ 508000 h 1095375"/>
                  <a:gd name="csX9" fmla="*/ 76200 w 1689100"/>
                  <a:gd name="csY9" fmla="*/ 558800 h 1095375"/>
                  <a:gd name="csX10" fmla="*/ 123825 w 1689100"/>
                  <a:gd name="csY10" fmla="*/ 542925 h 1095375"/>
                  <a:gd name="csX11" fmla="*/ 400050 w 1689100"/>
                  <a:gd name="csY11" fmla="*/ 622300 h 1095375"/>
                  <a:gd name="csX12" fmla="*/ 685800 w 1689100"/>
                  <a:gd name="csY12" fmla="*/ 796925 h 1095375"/>
                  <a:gd name="csX13" fmla="*/ 879475 w 1689100"/>
                  <a:gd name="csY13" fmla="*/ 904875 h 1095375"/>
                  <a:gd name="csX14" fmla="*/ 1022350 w 1689100"/>
                  <a:gd name="csY14" fmla="*/ 1006475 h 1095375"/>
                  <a:gd name="csX15" fmla="*/ 1149350 w 1689100"/>
                  <a:gd name="csY15" fmla="*/ 1095375 h 1095375"/>
                  <a:gd name="csX16" fmla="*/ 1155700 w 1689100"/>
                  <a:gd name="csY16" fmla="*/ 1092200 h 1095375"/>
                  <a:gd name="csX17" fmla="*/ 1136650 w 1689100"/>
                  <a:gd name="csY17" fmla="*/ 993775 h 1095375"/>
                  <a:gd name="csX18" fmla="*/ 1079500 w 1689100"/>
                  <a:gd name="csY18" fmla="*/ 904875 h 1095375"/>
                  <a:gd name="csX19" fmla="*/ 1101725 w 1689100"/>
                  <a:gd name="csY19" fmla="*/ 815975 h 1095375"/>
                  <a:gd name="csX20" fmla="*/ 1063625 w 1689100"/>
                  <a:gd name="csY20" fmla="*/ 758825 h 1095375"/>
                  <a:gd name="csX21" fmla="*/ 1047750 w 1689100"/>
                  <a:gd name="csY21" fmla="*/ 692150 h 1095375"/>
                  <a:gd name="csX22" fmla="*/ 1600200 w 1689100"/>
                  <a:gd name="csY22" fmla="*/ 695325 h 1095375"/>
                  <a:gd name="csX23" fmla="*/ 1628775 w 1689100"/>
                  <a:gd name="csY23" fmla="*/ 635000 h 1095375"/>
                  <a:gd name="csX24" fmla="*/ 1619250 w 1689100"/>
                  <a:gd name="csY24" fmla="*/ 428625 h 1095375"/>
                  <a:gd name="csX25" fmla="*/ 1616075 w 1689100"/>
                  <a:gd name="csY25" fmla="*/ 279400 h 1095375"/>
                  <a:gd name="csX26" fmla="*/ 1689100 w 1689100"/>
                  <a:gd name="csY26" fmla="*/ 260350 h 1095375"/>
                  <a:gd name="csX27" fmla="*/ 1593850 w 1689100"/>
                  <a:gd name="csY27" fmla="*/ 12700 h 1095375"/>
                  <a:gd name="csX28" fmla="*/ 1558925 w 1689100"/>
                  <a:gd name="csY28" fmla="*/ 63500 h 1095375"/>
                  <a:gd name="csX29" fmla="*/ 1412875 w 1689100"/>
                  <a:gd name="csY29" fmla="*/ 76200 h 1095375"/>
                  <a:gd name="csX30" fmla="*/ 1311275 w 1689100"/>
                  <a:gd name="csY30" fmla="*/ 76200 h 1095375"/>
                  <a:gd name="csX31" fmla="*/ 1336675 w 1689100"/>
                  <a:gd name="csY31" fmla="*/ 222250 h 1095375"/>
                  <a:gd name="csX32" fmla="*/ 1273175 w 1689100"/>
                  <a:gd name="csY32" fmla="*/ 228600 h 1095375"/>
                  <a:gd name="csX33" fmla="*/ 1244600 w 1689100"/>
                  <a:gd name="csY33" fmla="*/ 41275 h 1095375"/>
                  <a:gd name="csX34" fmla="*/ 1171575 w 1689100"/>
                  <a:gd name="csY34" fmla="*/ 6350 h 1095375"/>
                  <a:gd name="csX35" fmla="*/ 1069975 w 1689100"/>
                  <a:gd name="csY35" fmla="*/ 0 h 1095375"/>
                  <a:gd name="csX36" fmla="*/ 939800 w 1689100"/>
                  <a:gd name="csY36" fmla="*/ 60325 h 1095375"/>
                  <a:gd name="csX37" fmla="*/ 987425 w 1689100"/>
                  <a:gd name="csY37" fmla="*/ 130175 h 1095375"/>
                  <a:gd name="csX38" fmla="*/ 927100 w 1689100"/>
                  <a:gd name="csY38" fmla="*/ 190500 h 1095375"/>
                  <a:gd name="csX39" fmla="*/ 876300 w 1689100"/>
                  <a:gd name="csY39" fmla="*/ 158750 h 1095375"/>
                  <a:gd name="csX40" fmla="*/ 819150 w 1689100"/>
                  <a:gd name="csY40" fmla="*/ 168275 h 1095375"/>
                  <a:gd name="csX41" fmla="*/ 806450 w 1689100"/>
                  <a:gd name="csY41" fmla="*/ 215900 h 1095375"/>
                  <a:gd name="csX42" fmla="*/ 723900 w 1689100"/>
                  <a:gd name="csY42" fmla="*/ 276225 h 1095375"/>
                  <a:gd name="csX43" fmla="*/ 768350 w 1689100"/>
                  <a:gd name="csY43" fmla="*/ 307975 h 1095375"/>
                  <a:gd name="csX44" fmla="*/ 752475 w 1689100"/>
                  <a:gd name="csY44" fmla="*/ 320675 h 1095375"/>
                  <a:gd name="csX45" fmla="*/ 768350 w 1689100"/>
                  <a:gd name="csY45" fmla="*/ 349250 h 1095375"/>
                  <a:gd name="csX46" fmla="*/ 727075 w 1689100"/>
                  <a:gd name="csY46" fmla="*/ 355600 h 1095375"/>
                  <a:gd name="csX47" fmla="*/ 679450 w 1689100"/>
                  <a:gd name="csY47" fmla="*/ 457200 h 1095375"/>
                  <a:gd name="csX48" fmla="*/ 454025 w 1689100"/>
                  <a:gd name="csY48" fmla="*/ 327025 h 1095375"/>
                  <a:gd name="csX49" fmla="*/ 368300 w 1689100"/>
                  <a:gd name="csY49" fmla="*/ 273050 h 1095375"/>
                  <a:gd name="csX50" fmla="*/ 222250 w 1689100"/>
                  <a:gd name="csY50" fmla="*/ 130175 h 10953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689100" h="1095375">
                    <a:moveTo>
                      <a:pt x="222250" y="130175"/>
                    </a:moveTo>
                    <a:lnTo>
                      <a:pt x="184150" y="165100"/>
                    </a:lnTo>
                    <a:lnTo>
                      <a:pt x="196850" y="190500"/>
                    </a:lnTo>
                    <a:lnTo>
                      <a:pt x="142875" y="244475"/>
                    </a:lnTo>
                    <a:lnTo>
                      <a:pt x="101600" y="323850"/>
                    </a:lnTo>
                    <a:lnTo>
                      <a:pt x="85725" y="336550"/>
                    </a:lnTo>
                    <a:lnTo>
                      <a:pt x="88900" y="428625"/>
                    </a:lnTo>
                    <a:lnTo>
                      <a:pt x="34925" y="412750"/>
                    </a:lnTo>
                    <a:lnTo>
                      <a:pt x="0" y="508000"/>
                    </a:lnTo>
                    <a:lnTo>
                      <a:pt x="76200" y="558800"/>
                    </a:lnTo>
                    <a:lnTo>
                      <a:pt x="123825" y="542925"/>
                    </a:lnTo>
                    <a:lnTo>
                      <a:pt x="400050" y="622300"/>
                    </a:lnTo>
                    <a:lnTo>
                      <a:pt x="685800" y="796925"/>
                    </a:lnTo>
                    <a:lnTo>
                      <a:pt x="879475" y="904875"/>
                    </a:lnTo>
                    <a:lnTo>
                      <a:pt x="1022350" y="1006475"/>
                    </a:lnTo>
                    <a:lnTo>
                      <a:pt x="1149350" y="1095375"/>
                    </a:lnTo>
                    <a:lnTo>
                      <a:pt x="1155700" y="1092200"/>
                    </a:lnTo>
                    <a:lnTo>
                      <a:pt x="1136650" y="993775"/>
                    </a:lnTo>
                    <a:lnTo>
                      <a:pt x="1079500" y="904875"/>
                    </a:lnTo>
                    <a:lnTo>
                      <a:pt x="1101725" y="815975"/>
                    </a:lnTo>
                    <a:lnTo>
                      <a:pt x="1063625" y="758825"/>
                    </a:lnTo>
                    <a:lnTo>
                      <a:pt x="1047750" y="692150"/>
                    </a:lnTo>
                    <a:lnTo>
                      <a:pt x="1600200" y="695325"/>
                    </a:lnTo>
                    <a:lnTo>
                      <a:pt x="1628775" y="635000"/>
                    </a:lnTo>
                    <a:lnTo>
                      <a:pt x="1619250" y="428625"/>
                    </a:lnTo>
                    <a:cubicBezTo>
                      <a:pt x="1618192" y="378883"/>
                      <a:pt x="1617133" y="329142"/>
                      <a:pt x="1616075" y="279400"/>
                    </a:cubicBezTo>
                    <a:lnTo>
                      <a:pt x="1689100" y="260350"/>
                    </a:lnTo>
                    <a:lnTo>
                      <a:pt x="1593850" y="12700"/>
                    </a:lnTo>
                    <a:lnTo>
                      <a:pt x="1558925" y="63500"/>
                    </a:lnTo>
                    <a:lnTo>
                      <a:pt x="1412875" y="76200"/>
                    </a:lnTo>
                    <a:lnTo>
                      <a:pt x="1311275" y="76200"/>
                    </a:lnTo>
                    <a:lnTo>
                      <a:pt x="1336675" y="222250"/>
                    </a:lnTo>
                    <a:lnTo>
                      <a:pt x="1273175" y="228600"/>
                    </a:lnTo>
                    <a:lnTo>
                      <a:pt x="1244600" y="41275"/>
                    </a:lnTo>
                    <a:lnTo>
                      <a:pt x="1171575" y="6350"/>
                    </a:lnTo>
                    <a:lnTo>
                      <a:pt x="1069975" y="0"/>
                    </a:lnTo>
                    <a:lnTo>
                      <a:pt x="939800" y="60325"/>
                    </a:lnTo>
                    <a:lnTo>
                      <a:pt x="987425" y="130175"/>
                    </a:lnTo>
                    <a:lnTo>
                      <a:pt x="927100" y="190500"/>
                    </a:lnTo>
                    <a:lnTo>
                      <a:pt x="876300" y="158750"/>
                    </a:lnTo>
                    <a:lnTo>
                      <a:pt x="819150" y="168275"/>
                    </a:lnTo>
                    <a:lnTo>
                      <a:pt x="806450" y="215900"/>
                    </a:lnTo>
                    <a:lnTo>
                      <a:pt x="723900" y="276225"/>
                    </a:lnTo>
                    <a:lnTo>
                      <a:pt x="768350" y="307975"/>
                    </a:lnTo>
                    <a:lnTo>
                      <a:pt x="752475" y="320675"/>
                    </a:lnTo>
                    <a:lnTo>
                      <a:pt x="768350" y="349250"/>
                    </a:lnTo>
                    <a:lnTo>
                      <a:pt x="727075" y="355600"/>
                    </a:lnTo>
                    <a:lnTo>
                      <a:pt x="679450" y="457200"/>
                    </a:lnTo>
                    <a:lnTo>
                      <a:pt x="454025" y="327025"/>
                    </a:lnTo>
                    <a:lnTo>
                      <a:pt x="368300" y="273050"/>
                    </a:lnTo>
                    <a:lnTo>
                      <a:pt x="222250" y="130175"/>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0" name="Freeform 23">
                <a:extLst>
                  <a:ext uri="{FF2B5EF4-FFF2-40B4-BE49-F238E27FC236}">
                    <a16:creationId xmlns:a16="http://schemas.microsoft.com/office/drawing/2014/main" id="{4F524D7C-63A2-F11A-D5FC-74CCAB76EF1E}"/>
                  </a:ext>
                </a:extLst>
              </p:cNvPr>
              <p:cNvSpPr/>
              <p:nvPr/>
            </p:nvSpPr>
            <p:spPr>
              <a:xfrm>
                <a:off x="6974033" y="3635784"/>
                <a:ext cx="944712" cy="1112948"/>
              </a:xfrm>
              <a:custGeom>
                <a:avLst/>
                <a:gdLst>
                  <a:gd name="csX0" fmla="*/ 1158875 w 1158875"/>
                  <a:gd name="csY0" fmla="*/ 203200 h 1365250"/>
                  <a:gd name="csX1" fmla="*/ 908050 w 1158875"/>
                  <a:gd name="csY1" fmla="*/ 0 h 1365250"/>
                  <a:gd name="csX2" fmla="*/ 863600 w 1158875"/>
                  <a:gd name="csY2" fmla="*/ 50800 h 1365250"/>
                  <a:gd name="csX3" fmla="*/ 803275 w 1158875"/>
                  <a:gd name="csY3" fmla="*/ 47625 h 1365250"/>
                  <a:gd name="csX4" fmla="*/ 733425 w 1158875"/>
                  <a:gd name="csY4" fmla="*/ 104775 h 1365250"/>
                  <a:gd name="csX5" fmla="*/ 733425 w 1158875"/>
                  <a:gd name="csY5" fmla="*/ 104775 h 1365250"/>
                  <a:gd name="csX6" fmla="*/ 749300 w 1158875"/>
                  <a:gd name="csY6" fmla="*/ 130175 h 1365250"/>
                  <a:gd name="csX7" fmla="*/ 704850 w 1158875"/>
                  <a:gd name="csY7" fmla="*/ 149225 h 1365250"/>
                  <a:gd name="csX8" fmla="*/ 685800 w 1158875"/>
                  <a:gd name="csY8" fmla="*/ 190500 h 1365250"/>
                  <a:gd name="csX9" fmla="*/ 615950 w 1158875"/>
                  <a:gd name="csY9" fmla="*/ 180975 h 1365250"/>
                  <a:gd name="csX10" fmla="*/ 584200 w 1158875"/>
                  <a:gd name="csY10" fmla="*/ 222250 h 1365250"/>
                  <a:gd name="csX11" fmla="*/ 396875 w 1158875"/>
                  <a:gd name="csY11" fmla="*/ 241300 h 1365250"/>
                  <a:gd name="csX12" fmla="*/ 301625 w 1158875"/>
                  <a:gd name="csY12" fmla="*/ 184150 h 1365250"/>
                  <a:gd name="csX13" fmla="*/ 193675 w 1158875"/>
                  <a:gd name="csY13" fmla="*/ 165100 h 1365250"/>
                  <a:gd name="csX14" fmla="*/ 79375 w 1158875"/>
                  <a:gd name="csY14" fmla="*/ 133350 h 1365250"/>
                  <a:gd name="csX15" fmla="*/ 28575 w 1158875"/>
                  <a:gd name="csY15" fmla="*/ 127000 h 1365250"/>
                  <a:gd name="csX16" fmla="*/ 0 w 1158875"/>
                  <a:gd name="csY16" fmla="*/ 146050 h 1365250"/>
                  <a:gd name="csX17" fmla="*/ 104775 w 1158875"/>
                  <a:gd name="csY17" fmla="*/ 406400 h 1365250"/>
                  <a:gd name="csX18" fmla="*/ 111125 w 1158875"/>
                  <a:gd name="csY18" fmla="*/ 438150 h 1365250"/>
                  <a:gd name="csX19" fmla="*/ 142875 w 1158875"/>
                  <a:gd name="csY19" fmla="*/ 533400 h 1365250"/>
                  <a:gd name="csX20" fmla="*/ 187325 w 1158875"/>
                  <a:gd name="csY20" fmla="*/ 660400 h 1365250"/>
                  <a:gd name="csX21" fmla="*/ 276225 w 1158875"/>
                  <a:gd name="csY21" fmla="*/ 850900 h 1365250"/>
                  <a:gd name="csX22" fmla="*/ 339725 w 1158875"/>
                  <a:gd name="csY22" fmla="*/ 971550 h 1365250"/>
                  <a:gd name="csX23" fmla="*/ 409575 w 1158875"/>
                  <a:gd name="csY23" fmla="*/ 1031875 h 1365250"/>
                  <a:gd name="csX24" fmla="*/ 428625 w 1158875"/>
                  <a:gd name="csY24" fmla="*/ 1019175 h 1365250"/>
                  <a:gd name="csX25" fmla="*/ 447675 w 1158875"/>
                  <a:gd name="csY25" fmla="*/ 1041400 h 1365250"/>
                  <a:gd name="csX26" fmla="*/ 415925 w 1158875"/>
                  <a:gd name="csY26" fmla="*/ 1069975 h 1365250"/>
                  <a:gd name="csX27" fmla="*/ 514350 w 1158875"/>
                  <a:gd name="csY27" fmla="*/ 1203325 h 1365250"/>
                  <a:gd name="csX28" fmla="*/ 612775 w 1158875"/>
                  <a:gd name="csY28" fmla="*/ 1311275 h 1365250"/>
                  <a:gd name="csX29" fmla="*/ 669925 w 1158875"/>
                  <a:gd name="csY29" fmla="*/ 1365250 h 1365250"/>
                  <a:gd name="csX30" fmla="*/ 695325 w 1158875"/>
                  <a:gd name="csY30" fmla="*/ 1339850 h 1365250"/>
                  <a:gd name="csX31" fmla="*/ 695325 w 1158875"/>
                  <a:gd name="csY31" fmla="*/ 1289050 h 1365250"/>
                  <a:gd name="csX32" fmla="*/ 815975 w 1158875"/>
                  <a:gd name="csY32" fmla="*/ 1327150 h 1365250"/>
                  <a:gd name="csX33" fmla="*/ 822325 w 1158875"/>
                  <a:gd name="csY33" fmla="*/ 1225550 h 1365250"/>
                  <a:gd name="csX34" fmla="*/ 860425 w 1158875"/>
                  <a:gd name="csY34" fmla="*/ 1235075 h 1365250"/>
                  <a:gd name="csX35" fmla="*/ 857250 w 1158875"/>
                  <a:gd name="csY35" fmla="*/ 1203325 h 1365250"/>
                  <a:gd name="csX36" fmla="*/ 1006475 w 1158875"/>
                  <a:gd name="csY36" fmla="*/ 1117600 h 1365250"/>
                  <a:gd name="csX37" fmla="*/ 1003300 w 1158875"/>
                  <a:gd name="csY37" fmla="*/ 1101725 h 1365250"/>
                  <a:gd name="csX38" fmla="*/ 1012825 w 1158875"/>
                  <a:gd name="csY38" fmla="*/ 1073150 h 1365250"/>
                  <a:gd name="csX39" fmla="*/ 942975 w 1158875"/>
                  <a:gd name="csY39" fmla="*/ 965200 h 1365250"/>
                  <a:gd name="csX40" fmla="*/ 850900 w 1158875"/>
                  <a:gd name="csY40" fmla="*/ 895350 h 1365250"/>
                  <a:gd name="csX41" fmla="*/ 898525 w 1158875"/>
                  <a:gd name="csY41" fmla="*/ 657225 h 1365250"/>
                  <a:gd name="csX42" fmla="*/ 885825 w 1158875"/>
                  <a:gd name="csY42" fmla="*/ 606425 h 1365250"/>
                  <a:gd name="csX43" fmla="*/ 923925 w 1158875"/>
                  <a:gd name="csY43" fmla="*/ 558800 h 1365250"/>
                  <a:gd name="csX44" fmla="*/ 911225 w 1158875"/>
                  <a:gd name="csY44" fmla="*/ 530225 h 1365250"/>
                  <a:gd name="csX45" fmla="*/ 996950 w 1158875"/>
                  <a:gd name="csY45" fmla="*/ 390525 h 1365250"/>
                  <a:gd name="csX46" fmla="*/ 1044575 w 1158875"/>
                  <a:gd name="csY46" fmla="*/ 314325 h 1365250"/>
                  <a:gd name="csX47" fmla="*/ 1158875 w 1158875"/>
                  <a:gd name="csY47" fmla="*/ 203200 h 1365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158875" h="1365250">
                    <a:moveTo>
                      <a:pt x="1158875" y="203200"/>
                    </a:moveTo>
                    <a:lnTo>
                      <a:pt x="908050" y="0"/>
                    </a:lnTo>
                    <a:lnTo>
                      <a:pt x="863600" y="50800"/>
                    </a:lnTo>
                    <a:lnTo>
                      <a:pt x="803275" y="47625"/>
                    </a:lnTo>
                    <a:lnTo>
                      <a:pt x="733425" y="104775"/>
                    </a:lnTo>
                    <a:lnTo>
                      <a:pt x="733425" y="104775"/>
                    </a:lnTo>
                    <a:lnTo>
                      <a:pt x="749300" y="130175"/>
                    </a:lnTo>
                    <a:lnTo>
                      <a:pt x="704850" y="149225"/>
                    </a:lnTo>
                    <a:lnTo>
                      <a:pt x="685800" y="190500"/>
                    </a:lnTo>
                    <a:lnTo>
                      <a:pt x="615950" y="180975"/>
                    </a:lnTo>
                    <a:lnTo>
                      <a:pt x="584200" y="222250"/>
                    </a:lnTo>
                    <a:lnTo>
                      <a:pt x="396875" y="241300"/>
                    </a:lnTo>
                    <a:lnTo>
                      <a:pt x="301625" y="184150"/>
                    </a:lnTo>
                    <a:lnTo>
                      <a:pt x="193675" y="165100"/>
                    </a:lnTo>
                    <a:lnTo>
                      <a:pt x="79375" y="133350"/>
                    </a:lnTo>
                    <a:lnTo>
                      <a:pt x="28575" y="127000"/>
                    </a:lnTo>
                    <a:lnTo>
                      <a:pt x="0" y="146050"/>
                    </a:lnTo>
                    <a:lnTo>
                      <a:pt x="104775" y="406400"/>
                    </a:lnTo>
                    <a:lnTo>
                      <a:pt x="111125" y="438150"/>
                    </a:lnTo>
                    <a:lnTo>
                      <a:pt x="142875" y="533400"/>
                    </a:lnTo>
                    <a:lnTo>
                      <a:pt x="187325" y="660400"/>
                    </a:lnTo>
                    <a:lnTo>
                      <a:pt x="276225" y="850900"/>
                    </a:lnTo>
                    <a:lnTo>
                      <a:pt x="339725" y="971550"/>
                    </a:lnTo>
                    <a:lnTo>
                      <a:pt x="409575" y="1031875"/>
                    </a:lnTo>
                    <a:lnTo>
                      <a:pt x="428625" y="1019175"/>
                    </a:lnTo>
                    <a:lnTo>
                      <a:pt x="447675" y="1041400"/>
                    </a:lnTo>
                    <a:lnTo>
                      <a:pt x="415925" y="1069975"/>
                    </a:lnTo>
                    <a:lnTo>
                      <a:pt x="514350" y="1203325"/>
                    </a:lnTo>
                    <a:lnTo>
                      <a:pt x="612775" y="1311275"/>
                    </a:lnTo>
                    <a:lnTo>
                      <a:pt x="669925" y="1365250"/>
                    </a:lnTo>
                    <a:lnTo>
                      <a:pt x="695325" y="1339850"/>
                    </a:lnTo>
                    <a:lnTo>
                      <a:pt x="695325" y="1289050"/>
                    </a:lnTo>
                    <a:lnTo>
                      <a:pt x="815975" y="1327150"/>
                    </a:lnTo>
                    <a:lnTo>
                      <a:pt x="822325" y="1225550"/>
                    </a:lnTo>
                    <a:lnTo>
                      <a:pt x="860425" y="1235075"/>
                    </a:lnTo>
                    <a:lnTo>
                      <a:pt x="857250" y="1203325"/>
                    </a:lnTo>
                    <a:lnTo>
                      <a:pt x="1006475" y="1117600"/>
                    </a:lnTo>
                    <a:lnTo>
                      <a:pt x="1003300" y="1101725"/>
                    </a:lnTo>
                    <a:lnTo>
                      <a:pt x="1012825" y="1073150"/>
                    </a:lnTo>
                    <a:lnTo>
                      <a:pt x="942975" y="965200"/>
                    </a:lnTo>
                    <a:lnTo>
                      <a:pt x="850900" y="895350"/>
                    </a:lnTo>
                    <a:lnTo>
                      <a:pt x="898525" y="657225"/>
                    </a:lnTo>
                    <a:lnTo>
                      <a:pt x="885825" y="606425"/>
                    </a:lnTo>
                    <a:lnTo>
                      <a:pt x="923925" y="558800"/>
                    </a:lnTo>
                    <a:lnTo>
                      <a:pt x="911225" y="530225"/>
                    </a:lnTo>
                    <a:lnTo>
                      <a:pt x="996950" y="390525"/>
                    </a:lnTo>
                    <a:lnTo>
                      <a:pt x="1044575" y="314325"/>
                    </a:lnTo>
                    <a:lnTo>
                      <a:pt x="1158875" y="20320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1" name="Freeform 25">
                <a:extLst>
                  <a:ext uri="{FF2B5EF4-FFF2-40B4-BE49-F238E27FC236}">
                    <a16:creationId xmlns:a16="http://schemas.microsoft.com/office/drawing/2014/main" id="{D4BA1D1F-7F33-F3CB-C78A-E861D9C778B4}"/>
                  </a:ext>
                </a:extLst>
              </p:cNvPr>
              <p:cNvSpPr/>
              <p:nvPr/>
            </p:nvSpPr>
            <p:spPr>
              <a:xfrm>
                <a:off x="6528854" y="3959316"/>
                <a:ext cx="1159537" cy="1268243"/>
              </a:xfrm>
              <a:custGeom>
                <a:avLst/>
                <a:gdLst>
                  <a:gd name="csX0" fmla="*/ 111125 w 1422400"/>
                  <a:gd name="csY0" fmla="*/ 841375 h 1555750"/>
                  <a:gd name="csX1" fmla="*/ 92075 w 1422400"/>
                  <a:gd name="csY1" fmla="*/ 736600 h 1555750"/>
                  <a:gd name="csX2" fmla="*/ 31750 w 1422400"/>
                  <a:gd name="csY2" fmla="*/ 641350 h 1555750"/>
                  <a:gd name="csX3" fmla="*/ 57150 w 1422400"/>
                  <a:gd name="csY3" fmla="*/ 552450 h 1555750"/>
                  <a:gd name="csX4" fmla="*/ 15875 w 1422400"/>
                  <a:gd name="csY4" fmla="*/ 498475 h 1555750"/>
                  <a:gd name="csX5" fmla="*/ 0 w 1422400"/>
                  <a:gd name="csY5" fmla="*/ 431800 h 1555750"/>
                  <a:gd name="csX6" fmla="*/ 431800 w 1422400"/>
                  <a:gd name="csY6" fmla="*/ 438150 h 1555750"/>
                  <a:gd name="csX7" fmla="*/ 555625 w 1422400"/>
                  <a:gd name="csY7" fmla="*/ 444500 h 1555750"/>
                  <a:gd name="csX8" fmla="*/ 587375 w 1422400"/>
                  <a:gd name="csY8" fmla="*/ 377825 h 1555750"/>
                  <a:gd name="csX9" fmla="*/ 571500 w 1422400"/>
                  <a:gd name="csY9" fmla="*/ 22225 h 1555750"/>
                  <a:gd name="csX10" fmla="*/ 647700 w 1422400"/>
                  <a:gd name="csY10" fmla="*/ 0 h 1555750"/>
                  <a:gd name="csX11" fmla="*/ 698500 w 1422400"/>
                  <a:gd name="csY11" fmla="*/ 171450 h 1555750"/>
                  <a:gd name="csX12" fmla="*/ 768350 w 1422400"/>
                  <a:gd name="csY12" fmla="*/ 336550 h 1555750"/>
                  <a:gd name="csX13" fmla="*/ 838200 w 1422400"/>
                  <a:gd name="csY13" fmla="*/ 482600 h 1555750"/>
                  <a:gd name="csX14" fmla="*/ 892175 w 1422400"/>
                  <a:gd name="csY14" fmla="*/ 587375 h 1555750"/>
                  <a:gd name="csX15" fmla="*/ 962025 w 1422400"/>
                  <a:gd name="csY15" fmla="*/ 641350 h 1555750"/>
                  <a:gd name="csX16" fmla="*/ 977900 w 1422400"/>
                  <a:gd name="csY16" fmla="*/ 622300 h 1555750"/>
                  <a:gd name="csX17" fmla="*/ 996950 w 1422400"/>
                  <a:gd name="csY17" fmla="*/ 654050 h 1555750"/>
                  <a:gd name="csX18" fmla="*/ 965200 w 1422400"/>
                  <a:gd name="csY18" fmla="*/ 676275 h 1555750"/>
                  <a:gd name="csX19" fmla="*/ 1076325 w 1422400"/>
                  <a:gd name="csY19" fmla="*/ 828675 h 1555750"/>
                  <a:gd name="csX20" fmla="*/ 1209675 w 1422400"/>
                  <a:gd name="csY20" fmla="*/ 962025 h 1555750"/>
                  <a:gd name="csX21" fmla="*/ 1266825 w 1422400"/>
                  <a:gd name="csY21" fmla="*/ 1025525 h 1555750"/>
                  <a:gd name="csX22" fmla="*/ 1422400 w 1422400"/>
                  <a:gd name="csY22" fmla="*/ 1149350 h 1555750"/>
                  <a:gd name="csX23" fmla="*/ 1308100 w 1422400"/>
                  <a:gd name="csY23" fmla="*/ 1247775 h 1555750"/>
                  <a:gd name="csX24" fmla="*/ 1231900 w 1422400"/>
                  <a:gd name="csY24" fmla="*/ 1165225 h 1555750"/>
                  <a:gd name="csX25" fmla="*/ 1177925 w 1422400"/>
                  <a:gd name="csY25" fmla="*/ 1219200 h 1555750"/>
                  <a:gd name="csX26" fmla="*/ 1158875 w 1422400"/>
                  <a:gd name="csY26" fmla="*/ 1203325 h 1555750"/>
                  <a:gd name="csX27" fmla="*/ 1025525 w 1422400"/>
                  <a:gd name="csY27" fmla="*/ 1349375 h 1555750"/>
                  <a:gd name="csX28" fmla="*/ 927100 w 1422400"/>
                  <a:gd name="csY28" fmla="*/ 1301750 h 1555750"/>
                  <a:gd name="csX29" fmla="*/ 904875 w 1422400"/>
                  <a:gd name="csY29" fmla="*/ 1260475 h 1555750"/>
                  <a:gd name="csX30" fmla="*/ 876300 w 1422400"/>
                  <a:gd name="csY30" fmla="*/ 1317625 h 1555750"/>
                  <a:gd name="csX31" fmla="*/ 854075 w 1422400"/>
                  <a:gd name="csY31" fmla="*/ 1387475 h 1555750"/>
                  <a:gd name="csX32" fmla="*/ 854075 w 1422400"/>
                  <a:gd name="csY32" fmla="*/ 1482725 h 1555750"/>
                  <a:gd name="csX33" fmla="*/ 787400 w 1422400"/>
                  <a:gd name="csY33" fmla="*/ 1555750 h 1555750"/>
                  <a:gd name="csX34" fmla="*/ 654050 w 1422400"/>
                  <a:gd name="csY34" fmla="*/ 1489075 h 1555750"/>
                  <a:gd name="csX35" fmla="*/ 546100 w 1422400"/>
                  <a:gd name="csY35" fmla="*/ 1393825 h 1555750"/>
                  <a:gd name="csX36" fmla="*/ 508000 w 1422400"/>
                  <a:gd name="csY36" fmla="*/ 1320800 h 1555750"/>
                  <a:gd name="csX37" fmla="*/ 466725 w 1422400"/>
                  <a:gd name="csY37" fmla="*/ 1177925 h 1555750"/>
                  <a:gd name="csX38" fmla="*/ 403225 w 1422400"/>
                  <a:gd name="csY38" fmla="*/ 1082675 h 1555750"/>
                  <a:gd name="csX39" fmla="*/ 333375 w 1422400"/>
                  <a:gd name="csY39" fmla="*/ 1003300 h 1555750"/>
                  <a:gd name="csX40" fmla="*/ 238125 w 1422400"/>
                  <a:gd name="csY40" fmla="*/ 936625 h 1555750"/>
                  <a:gd name="csX41" fmla="*/ 111125 w 1422400"/>
                  <a:gd name="csY41" fmla="*/ 841375 h 1555750"/>
                  <a:gd name="csX0" fmla="*/ 111125 w 1422400"/>
                  <a:gd name="csY0" fmla="*/ 841375 h 1555750"/>
                  <a:gd name="csX1" fmla="*/ 92075 w 1422400"/>
                  <a:gd name="csY1" fmla="*/ 736600 h 1555750"/>
                  <a:gd name="csX2" fmla="*/ 31750 w 1422400"/>
                  <a:gd name="csY2" fmla="*/ 641350 h 1555750"/>
                  <a:gd name="csX3" fmla="*/ 57150 w 1422400"/>
                  <a:gd name="csY3" fmla="*/ 552450 h 1555750"/>
                  <a:gd name="csX4" fmla="*/ 15875 w 1422400"/>
                  <a:gd name="csY4" fmla="*/ 498475 h 1555750"/>
                  <a:gd name="csX5" fmla="*/ 0 w 1422400"/>
                  <a:gd name="csY5" fmla="*/ 431800 h 1555750"/>
                  <a:gd name="csX6" fmla="*/ 431800 w 1422400"/>
                  <a:gd name="csY6" fmla="*/ 438150 h 1555750"/>
                  <a:gd name="csX7" fmla="*/ 555625 w 1422400"/>
                  <a:gd name="csY7" fmla="*/ 444500 h 1555750"/>
                  <a:gd name="csX8" fmla="*/ 587375 w 1422400"/>
                  <a:gd name="csY8" fmla="*/ 377825 h 1555750"/>
                  <a:gd name="csX9" fmla="*/ 571500 w 1422400"/>
                  <a:gd name="csY9" fmla="*/ 22225 h 1555750"/>
                  <a:gd name="csX10" fmla="*/ 647700 w 1422400"/>
                  <a:gd name="csY10" fmla="*/ 0 h 1555750"/>
                  <a:gd name="csX11" fmla="*/ 698500 w 1422400"/>
                  <a:gd name="csY11" fmla="*/ 171450 h 1555750"/>
                  <a:gd name="csX12" fmla="*/ 768350 w 1422400"/>
                  <a:gd name="csY12" fmla="*/ 336550 h 1555750"/>
                  <a:gd name="csX13" fmla="*/ 838200 w 1422400"/>
                  <a:gd name="csY13" fmla="*/ 482600 h 1555750"/>
                  <a:gd name="csX14" fmla="*/ 892175 w 1422400"/>
                  <a:gd name="csY14" fmla="*/ 587375 h 1555750"/>
                  <a:gd name="csX15" fmla="*/ 952500 w 1422400"/>
                  <a:gd name="csY15" fmla="*/ 641350 h 1555750"/>
                  <a:gd name="csX16" fmla="*/ 977900 w 1422400"/>
                  <a:gd name="csY16" fmla="*/ 622300 h 1555750"/>
                  <a:gd name="csX17" fmla="*/ 996950 w 1422400"/>
                  <a:gd name="csY17" fmla="*/ 654050 h 1555750"/>
                  <a:gd name="csX18" fmla="*/ 965200 w 1422400"/>
                  <a:gd name="csY18" fmla="*/ 676275 h 1555750"/>
                  <a:gd name="csX19" fmla="*/ 1076325 w 1422400"/>
                  <a:gd name="csY19" fmla="*/ 828675 h 1555750"/>
                  <a:gd name="csX20" fmla="*/ 1209675 w 1422400"/>
                  <a:gd name="csY20" fmla="*/ 962025 h 1555750"/>
                  <a:gd name="csX21" fmla="*/ 1266825 w 1422400"/>
                  <a:gd name="csY21" fmla="*/ 1025525 h 1555750"/>
                  <a:gd name="csX22" fmla="*/ 1422400 w 1422400"/>
                  <a:gd name="csY22" fmla="*/ 1149350 h 1555750"/>
                  <a:gd name="csX23" fmla="*/ 1308100 w 1422400"/>
                  <a:gd name="csY23" fmla="*/ 1247775 h 1555750"/>
                  <a:gd name="csX24" fmla="*/ 1231900 w 1422400"/>
                  <a:gd name="csY24" fmla="*/ 1165225 h 1555750"/>
                  <a:gd name="csX25" fmla="*/ 1177925 w 1422400"/>
                  <a:gd name="csY25" fmla="*/ 1219200 h 1555750"/>
                  <a:gd name="csX26" fmla="*/ 1158875 w 1422400"/>
                  <a:gd name="csY26" fmla="*/ 1203325 h 1555750"/>
                  <a:gd name="csX27" fmla="*/ 1025525 w 1422400"/>
                  <a:gd name="csY27" fmla="*/ 1349375 h 1555750"/>
                  <a:gd name="csX28" fmla="*/ 927100 w 1422400"/>
                  <a:gd name="csY28" fmla="*/ 1301750 h 1555750"/>
                  <a:gd name="csX29" fmla="*/ 904875 w 1422400"/>
                  <a:gd name="csY29" fmla="*/ 1260475 h 1555750"/>
                  <a:gd name="csX30" fmla="*/ 876300 w 1422400"/>
                  <a:gd name="csY30" fmla="*/ 1317625 h 1555750"/>
                  <a:gd name="csX31" fmla="*/ 854075 w 1422400"/>
                  <a:gd name="csY31" fmla="*/ 1387475 h 1555750"/>
                  <a:gd name="csX32" fmla="*/ 854075 w 1422400"/>
                  <a:gd name="csY32" fmla="*/ 1482725 h 1555750"/>
                  <a:gd name="csX33" fmla="*/ 787400 w 1422400"/>
                  <a:gd name="csY33" fmla="*/ 1555750 h 1555750"/>
                  <a:gd name="csX34" fmla="*/ 654050 w 1422400"/>
                  <a:gd name="csY34" fmla="*/ 1489075 h 1555750"/>
                  <a:gd name="csX35" fmla="*/ 546100 w 1422400"/>
                  <a:gd name="csY35" fmla="*/ 1393825 h 1555750"/>
                  <a:gd name="csX36" fmla="*/ 508000 w 1422400"/>
                  <a:gd name="csY36" fmla="*/ 1320800 h 1555750"/>
                  <a:gd name="csX37" fmla="*/ 466725 w 1422400"/>
                  <a:gd name="csY37" fmla="*/ 1177925 h 1555750"/>
                  <a:gd name="csX38" fmla="*/ 403225 w 1422400"/>
                  <a:gd name="csY38" fmla="*/ 1082675 h 1555750"/>
                  <a:gd name="csX39" fmla="*/ 333375 w 1422400"/>
                  <a:gd name="csY39" fmla="*/ 1003300 h 1555750"/>
                  <a:gd name="csX40" fmla="*/ 238125 w 1422400"/>
                  <a:gd name="csY40" fmla="*/ 936625 h 1555750"/>
                  <a:gd name="csX41" fmla="*/ 111125 w 1422400"/>
                  <a:gd name="csY41" fmla="*/ 841375 h 1555750"/>
                  <a:gd name="csX0" fmla="*/ 111125 w 1422400"/>
                  <a:gd name="csY0" fmla="*/ 841375 h 1555750"/>
                  <a:gd name="csX1" fmla="*/ 92075 w 1422400"/>
                  <a:gd name="csY1" fmla="*/ 736600 h 1555750"/>
                  <a:gd name="csX2" fmla="*/ 31750 w 1422400"/>
                  <a:gd name="csY2" fmla="*/ 641350 h 1555750"/>
                  <a:gd name="csX3" fmla="*/ 57150 w 1422400"/>
                  <a:gd name="csY3" fmla="*/ 552450 h 1555750"/>
                  <a:gd name="csX4" fmla="*/ 15875 w 1422400"/>
                  <a:gd name="csY4" fmla="*/ 498475 h 1555750"/>
                  <a:gd name="csX5" fmla="*/ 0 w 1422400"/>
                  <a:gd name="csY5" fmla="*/ 431800 h 1555750"/>
                  <a:gd name="csX6" fmla="*/ 431800 w 1422400"/>
                  <a:gd name="csY6" fmla="*/ 438150 h 1555750"/>
                  <a:gd name="csX7" fmla="*/ 555625 w 1422400"/>
                  <a:gd name="csY7" fmla="*/ 444500 h 1555750"/>
                  <a:gd name="csX8" fmla="*/ 587375 w 1422400"/>
                  <a:gd name="csY8" fmla="*/ 377825 h 1555750"/>
                  <a:gd name="csX9" fmla="*/ 571500 w 1422400"/>
                  <a:gd name="csY9" fmla="*/ 22225 h 1555750"/>
                  <a:gd name="csX10" fmla="*/ 647700 w 1422400"/>
                  <a:gd name="csY10" fmla="*/ 0 h 1555750"/>
                  <a:gd name="csX11" fmla="*/ 698500 w 1422400"/>
                  <a:gd name="csY11" fmla="*/ 171450 h 1555750"/>
                  <a:gd name="csX12" fmla="*/ 768350 w 1422400"/>
                  <a:gd name="csY12" fmla="*/ 336550 h 1555750"/>
                  <a:gd name="csX13" fmla="*/ 838200 w 1422400"/>
                  <a:gd name="csY13" fmla="*/ 482600 h 1555750"/>
                  <a:gd name="csX14" fmla="*/ 892175 w 1422400"/>
                  <a:gd name="csY14" fmla="*/ 587375 h 1555750"/>
                  <a:gd name="csX15" fmla="*/ 952500 w 1422400"/>
                  <a:gd name="csY15" fmla="*/ 631825 h 1555750"/>
                  <a:gd name="csX16" fmla="*/ 977900 w 1422400"/>
                  <a:gd name="csY16" fmla="*/ 622300 h 1555750"/>
                  <a:gd name="csX17" fmla="*/ 996950 w 1422400"/>
                  <a:gd name="csY17" fmla="*/ 654050 h 1555750"/>
                  <a:gd name="csX18" fmla="*/ 965200 w 1422400"/>
                  <a:gd name="csY18" fmla="*/ 676275 h 1555750"/>
                  <a:gd name="csX19" fmla="*/ 1076325 w 1422400"/>
                  <a:gd name="csY19" fmla="*/ 828675 h 1555750"/>
                  <a:gd name="csX20" fmla="*/ 1209675 w 1422400"/>
                  <a:gd name="csY20" fmla="*/ 962025 h 1555750"/>
                  <a:gd name="csX21" fmla="*/ 1266825 w 1422400"/>
                  <a:gd name="csY21" fmla="*/ 1025525 h 1555750"/>
                  <a:gd name="csX22" fmla="*/ 1422400 w 1422400"/>
                  <a:gd name="csY22" fmla="*/ 1149350 h 1555750"/>
                  <a:gd name="csX23" fmla="*/ 1308100 w 1422400"/>
                  <a:gd name="csY23" fmla="*/ 1247775 h 1555750"/>
                  <a:gd name="csX24" fmla="*/ 1231900 w 1422400"/>
                  <a:gd name="csY24" fmla="*/ 1165225 h 1555750"/>
                  <a:gd name="csX25" fmla="*/ 1177925 w 1422400"/>
                  <a:gd name="csY25" fmla="*/ 1219200 h 1555750"/>
                  <a:gd name="csX26" fmla="*/ 1158875 w 1422400"/>
                  <a:gd name="csY26" fmla="*/ 1203325 h 1555750"/>
                  <a:gd name="csX27" fmla="*/ 1025525 w 1422400"/>
                  <a:gd name="csY27" fmla="*/ 1349375 h 1555750"/>
                  <a:gd name="csX28" fmla="*/ 927100 w 1422400"/>
                  <a:gd name="csY28" fmla="*/ 1301750 h 1555750"/>
                  <a:gd name="csX29" fmla="*/ 904875 w 1422400"/>
                  <a:gd name="csY29" fmla="*/ 1260475 h 1555750"/>
                  <a:gd name="csX30" fmla="*/ 876300 w 1422400"/>
                  <a:gd name="csY30" fmla="*/ 1317625 h 1555750"/>
                  <a:gd name="csX31" fmla="*/ 854075 w 1422400"/>
                  <a:gd name="csY31" fmla="*/ 1387475 h 1555750"/>
                  <a:gd name="csX32" fmla="*/ 854075 w 1422400"/>
                  <a:gd name="csY32" fmla="*/ 1482725 h 1555750"/>
                  <a:gd name="csX33" fmla="*/ 787400 w 1422400"/>
                  <a:gd name="csY33" fmla="*/ 1555750 h 1555750"/>
                  <a:gd name="csX34" fmla="*/ 654050 w 1422400"/>
                  <a:gd name="csY34" fmla="*/ 1489075 h 1555750"/>
                  <a:gd name="csX35" fmla="*/ 546100 w 1422400"/>
                  <a:gd name="csY35" fmla="*/ 1393825 h 1555750"/>
                  <a:gd name="csX36" fmla="*/ 508000 w 1422400"/>
                  <a:gd name="csY36" fmla="*/ 1320800 h 1555750"/>
                  <a:gd name="csX37" fmla="*/ 466725 w 1422400"/>
                  <a:gd name="csY37" fmla="*/ 1177925 h 1555750"/>
                  <a:gd name="csX38" fmla="*/ 403225 w 1422400"/>
                  <a:gd name="csY38" fmla="*/ 1082675 h 1555750"/>
                  <a:gd name="csX39" fmla="*/ 333375 w 1422400"/>
                  <a:gd name="csY39" fmla="*/ 1003300 h 1555750"/>
                  <a:gd name="csX40" fmla="*/ 238125 w 1422400"/>
                  <a:gd name="csY40" fmla="*/ 936625 h 1555750"/>
                  <a:gd name="csX41" fmla="*/ 111125 w 1422400"/>
                  <a:gd name="csY41" fmla="*/ 841375 h 1555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1422400" h="1555750">
                    <a:moveTo>
                      <a:pt x="111125" y="841375"/>
                    </a:moveTo>
                    <a:lnTo>
                      <a:pt x="92075" y="736600"/>
                    </a:lnTo>
                    <a:lnTo>
                      <a:pt x="31750" y="641350"/>
                    </a:lnTo>
                    <a:lnTo>
                      <a:pt x="57150" y="552450"/>
                    </a:lnTo>
                    <a:lnTo>
                      <a:pt x="15875" y="498475"/>
                    </a:lnTo>
                    <a:lnTo>
                      <a:pt x="0" y="431800"/>
                    </a:lnTo>
                    <a:lnTo>
                      <a:pt x="431800" y="438150"/>
                    </a:lnTo>
                    <a:lnTo>
                      <a:pt x="555625" y="444500"/>
                    </a:lnTo>
                    <a:lnTo>
                      <a:pt x="587375" y="377825"/>
                    </a:lnTo>
                    <a:lnTo>
                      <a:pt x="571500" y="22225"/>
                    </a:lnTo>
                    <a:lnTo>
                      <a:pt x="647700" y="0"/>
                    </a:lnTo>
                    <a:lnTo>
                      <a:pt x="698500" y="171450"/>
                    </a:lnTo>
                    <a:lnTo>
                      <a:pt x="768350" y="336550"/>
                    </a:lnTo>
                    <a:lnTo>
                      <a:pt x="838200" y="482600"/>
                    </a:lnTo>
                    <a:lnTo>
                      <a:pt x="892175" y="587375"/>
                    </a:lnTo>
                    <a:lnTo>
                      <a:pt x="952500" y="631825"/>
                    </a:lnTo>
                    <a:lnTo>
                      <a:pt x="977900" y="622300"/>
                    </a:lnTo>
                    <a:lnTo>
                      <a:pt x="996950" y="654050"/>
                    </a:lnTo>
                    <a:lnTo>
                      <a:pt x="965200" y="676275"/>
                    </a:lnTo>
                    <a:lnTo>
                      <a:pt x="1076325" y="828675"/>
                    </a:lnTo>
                    <a:lnTo>
                      <a:pt x="1209675" y="962025"/>
                    </a:lnTo>
                    <a:lnTo>
                      <a:pt x="1266825" y="1025525"/>
                    </a:lnTo>
                    <a:lnTo>
                      <a:pt x="1422400" y="1149350"/>
                    </a:lnTo>
                    <a:lnTo>
                      <a:pt x="1308100" y="1247775"/>
                    </a:lnTo>
                    <a:lnTo>
                      <a:pt x="1231900" y="1165225"/>
                    </a:lnTo>
                    <a:lnTo>
                      <a:pt x="1177925" y="1219200"/>
                    </a:lnTo>
                    <a:lnTo>
                      <a:pt x="1158875" y="1203325"/>
                    </a:lnTo>
                    <a:lnTo>
                      <a:pt x="1025525" y="1349375"/>
                    </a:lnTo>
                    <a:lnTo>
                      <a:pt x="927100" y="1301750"/>
                    </a:lnTo>
                    <a:lnTo>
                      <a:pt x="904875" y="1260475"/>
                    </a:lnTo>
                    <a:lnTo>
                      <a:pt x="876300" y="1317625"/>
                    </a:lnTo>
                    <a:lnTo>
                      <a:pt x="854075" y="1387475"/>
                    </a:lnTo>
                    <a:lnTo>
                      <a:pt x="854075" y="1482725"/>
                    </a:lnTo>
                    <a:lnTo>
                      <a:pt x="787400" y="1555750"/>
                    </a:lnTo>
                    <a:lnTo>
                      <a:pt x="654050" y="1489075"/>
                    </a:lnTo>
                    <a:lnTo>
                      <a:pt x="546100" y="1393825"/>
                    </a:lnTo>
                    <a:lnTo>
                      <a:pt x="508000" y="1320800"/>
                    </a:lnTo>
                    <a:lnTo>
                      <a:pt x="466725" y="1177925"/>
                    </a:lnTo>
                    <a:lnTo>
                      <a:pt x="403225" y="1082675"/>
                    </a:lnTo>
                    <a:lnTo>
                      <a:pt x="333375" y="1003300"/>
                    </a:lnTo>
                    <a:lnTo>
                      <a:pt x="238125" y="936625"/>
                    </a:lnTo>
                    <a:lnTo>
                      <a:pt x="111125" y="841375"/>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2" name="Freeform 27">
                <a:extLst>
                  <a:ext uri="{FF2B5EF4-FFF2-40B4-BE49-F238E27FC236}">
                    <a16:creationId xmlns:a16="http://schemas.microsoft.com/office/drawing/2014/main" id="{4C511573-3FF3-C4DF-0A9B-05FC9DCF7153}"/>
                  </a:ext>
                </a:extLst>
              </p:cNvPr>
              <p:cNvSpPr/>
              <p:nvPr/>
            </p:nvSpPr>
            <p:spPr>
              <a:xfrm>
                <a:off x="6619443" y="4642614"/>
                <a:ext cx="1490833" cy="1136242"/>
              </a:xfrm>
              <a:custGeom>
                <a:avLst/>
                <a:gdLst>
                  <a:gd name="csX0" fmla="*/ 0 w 1828800"/>
                  <a:gd name="csY0" fmla="*/ 0 h 1393825"/>
                  <a:gd name="csX1" fmla="*/ 12700 w 1828800"/>
                  <a:gd name="csY1" fmla="*/ 79375 h 1393825"/>
                  <a:gd name="csX2" fmla="*/ 38100 w 1828800"/>
                  <a:gd name="csY2" fmla="*/ 123825 h 1393825"/>
                  <a:gd name="csX3" fmla="*/ 63500 w 1828800"/>
                  <a:gd name="csY3" fmla="*/ 161925 h 1393825"/>
                  <a:gd name="csX4" fmla="*/ 152400 w 1828800"/>
                  <a:gd name="csY4" fmla="*/ 196850 h 1393825"/>
                  <a:gd name="csX5" fmla="*/ 190500 w 1828800"/>
                  <a:gd name="csY5" fmla="*/ 228600 h 1393825"/>
                  <a:gd name="csX6" fmla="*/ 244475 w 1828800"/>
                  <a:gd name="csY6" fmla="*/ 279400 h 1393825"/>
                  <a:gd name="csX7" fmla="*/ 273050 w 1828800"/>
                  <a:gd name="csY7" fmla="*/ 304800 h 1393825"/>
                  <a:gd name="csX8" fmla="*/ 273050 w 1828800"/>
                  <a:gd name="csY8" fmla="*/ 336550 h 1393825"/>
                  <a:gd name="csX9" fmla="*/ 184150 w 1828800"/>
                  <a:gd name="csY9" fmla="*/ 333375 h 1393825"/>
                  <a:gd name="csX10" fmla="*/ 184150 w 1828800"/>
                  <a:gd name="csY10" fmla="*/ 333375 h 1393825"/>
                  <a:gd name="csX11" fmla="*/ 187325 w 1828800"/>
                  <a:gd name="csY11" fmla="*/ 361950 h 1393825"/>
                  <a:gd name="csX12" fmla="*/ 234950 w 1828800"/>
                  <a:gd name="csY12" fmla="*/ 393700 h 1393825"/>
                  <a:gd name="csX13" fmla="*/ 234950 w 1828800"/>
                  <a:gd name="csY13" fmla="*/ 438150 h 1393825"/>
                  <a:gd name="csX14" fmla="*/ 206375 w 1828800"/>
                  <a:gd name="csY14" fmla="*/ 485775 h 1393825"/>
                  <a:gd name="csX15" fmla="*/ 257175 w 1828800"/>
                  <a:gd name="csY15" fmla="*/ 581025 h 1393825"/>
                  <a:gd name="csX16" fmla="*/ 320675 w 1828800"/>
                  <a:gd name="csY16" fmla="*/ 666750 h 1393825"/>
                  <a:gd name="csX17" fmla="*/ 374650 w 1828800"/>
                  <a:gd name="csY17" fmla="*/ 742950 h 1393825"/>
                  <a:gd name="csX18" fmla="*/ 396875 w 1828800"/>
                  <a:gd name="csY18" fmla="*/ 771525 h 1393825"/>
                  <a:gd name="csX19" fmla="*/ 336550 w 1828800"/>
                  <a:gd name="csY19" fmla="*/ 803275 h 1393825"/>
                  <a:gd name="csX20" fmla="*/ 330200 w 1828800"/>
                  <a:gd name="csY20" fmla="*/ 1114425 h 1393825"/>
                  <a:gd name="csX21" fmla="*/ 323850 w 1828800"/>
                  <a:gd name="csY21" fmla="*/ 1177925 h 1393825"/>
                  <a:gd name="csX22" fmla="*/ 317500 w 1828800"/>
                  <a:gd name="csY22" fmla="*/ 1247775 h 1393825"/>
                  <a:gd name="csX23" fmla="*/ 282575 w 1828800"/>
                  <a:gd name="csY23" fmla="*/ 1266825 h 1393825"/>
                  <a:gd name="csX24" fmla="*/ 250825 w 1828800"/>
                  <a:gd name="csY24" fmla="*/ 1304925 h 1393825"/>
                  <a:gd name="csX25" fmla="*/ 295275 w 1828800"/>
                  <a:gd name="csY25" fmla="*/ 1333500 h 1393825"/>
                  <a:gd name="csX26" fmla="*/ 498475 w 1828800"/>
                  <a:gd name="csY26" fmla="*/ 1393825 h 1393825"/>
                  <a:gd name="csX27" fmla="*/ 650875 w 1828800"/>
                  <a:gd name="csY27" fmla="*/ 1301750 h 1393825"/>
                  <a:gd name="csX28" fmla="*/ 727075 w 1828800"/>
                  <a:gd name="csY28" fmla="*/ 1219200 h 1393825"/>
                  <a:gd name="csX29" fmla="*/ 758825 w 1828800"/>
                  <a:gd name="csY29" fmla="*/ 1171575 h 1393825"/>
                  <a:gd name="csX30" fmla="*/ 800100 w 1828800"/>
                  <a:gd name="csY30" fmla="*/ 1127125 h 1393825"/>
                  <a:gd name="csX31" fmla="*/ 831850 w 1828800"/>
                  <a:gd name="csY31" fmla="*/ 1127125 h 1393825"/>
                  <a:gd name="csX32" fmla="*/ 860425 w 1828800"/>
                  <a:gd name="csY32" fmla="*/ 1158875 h 1393825"/>
                  <a:gd name="csX33" fmla="*/ 958850 w 1828800"/>
                  <a:gd name="csY33" fmla="*/ 1165225 h 1393825"/>
                  <a:gd name="csX34" fmla="*/ 1016000 w 1828800"/>
                  <a:gd name="csY34" fmla="*/ 1139825 h 1393825"/>
                  <a:gd name="csX35" fmla="*/ 1203325 w 1828800"/>
                  <a:gd name="csY35" fmla="*/ 1054100 h 1393825"/>
                  <a:gd name="csX36" fmla="*/ 1301750 w 1828800"/>
                  <a:gd name="csY36" fmla="*/ 1019175 h 1393825"/>
                  <a:gd name="csX37" fmla="*/ 1384300 w 1828800"/>
                  <a:gd name="csY37" fmla="*/ 952500 h 1393825"/>
                  <a:gd name="csX38" fmla="*/ 1492250 w 1828800"/>
                  <a:gd name="csY38" fmla="*/ 866775 h 1393825"/>
                  <a:gd name="csX39" fmla="*/ 1492250 w 1828800"/>
                  <a:gd name="csY39" fmla="*/ 866775 h 1393825"/>
                  <a:gd name="csX40" fmla="*/ 1543050 w 1828800"/>
                  <a:gd name="csY40" fmla="*/ 917575 h 1393825"/>
                  <a:gd name="csX41" fmla="*/ 1663700 w 1828800"/>
                  <a:gd name="csY41" fmla="*/ 838200 h 1393825"/>
                  <a:gd name="csX42" fmla="*/ 1733550 w 1828800"/>
                  <a:gd name="csY42" fmla="*/ 790575 h 1393825"/>
                  <a:gd name="csX43" fmla="*/ 1787525 w 1828800"/>
                  <a:gd name="csY43" fmla="*/ 685800 h 1393825"/>
                  <a:gd name="csX44" fmla="*/ 1828800 w 1828800"/>
                  <a:gd name="csY44" fmla="*/ 622300 h 1393825"/>
                  <a:gd name="csX45" fmla="*/ 1800225 w 1828800"/>
                  <a:gd name="csY45" fmla="*/ 600075 h 1393825"/>
                  <a:gd name="csX46" fmla="*/ 1647825 w 1828800"/>
                  <a:gd name="csY46" fmla="*/ 527050 h 1393825"/>
                  <a:gd name="csX47" fmla="*/ 1504950 w 1828800"/>
                  <a:gd name="csY47" fmla="*/ 444500 h 1393825"/>
                  <a:gd name="csX48" fmla="*/ 1416050 w 1828800"/>
                  <a:gd name="csY48" fmla="*/ 393700 h 1393825"/>
                  <a:gd name="csX49" fmla="*/ 1308100 w 1828800"/>
                  <a:gd name="csY49" fmla="*/ 311150 h 1393825"/>
                  <a:gd name="csX50" fmla="*/ 1203325 w 1828800"/>
                  <a:gd name="csY50" fmla="*/ 409575 h 1393825"/>
                  <a:gd name="csX51" fmla="*/ 1120775 w 1828800"/>
                  <a:gd name="csY51" fmla="*/ 333375 h 1393825"/>
                  <a:gd name="csX52" fmla="*/ 1066800 w 1828800"/>
                  <a:gd name="csY52" fmla="*/ 387350 h 1393825"/>
                  <a:gd name="csX53" fmla="*/ 1044575 w 1828800"/>
                  <a:gd name="csY53" fmla="*/ 365125 h 1393825"/>
                  <a:gd name="csX54" fmla="*/ 914400 w 1828800"/>
                  <a:gd name="csY54" fmla="*/ 514350 h 1393825"/>
                  <a:gd name="csX55" fmla="*/ 815975 w 1828800"/>
                  <a:gd name="csY55" fmla="*/ 469900 h 1393825"/>
                  <a:gd name="csX56" fmla="*/ 790575 w 1828800"/>
                  <a:gd name="csY56" fmla="*/ 415925 h 1393825"/>
                  <a:gd name="csX57" fmla="*/ 765175 w 1828800"/>
                  <a:gd name="csY57" fmla="*/ 485775 h 1393825"/>
                  <a:gd name="csX58" fmla="*/ 746125 w 1828800"/>
                  <a:gd name="csY58" fmla="*/ 542925 h 1393825"/>
                  <a:gd name="csX59" fmla="*/ 742950 w 1828800"/>
                  <a:gd name="csY59" fmla="*/ 650875 h 1393825"/>
                  <a:gd name="csX60" fmla="*/ 673100 w 1828800"/>
                  <a:gd name="csY60" fmla="*/ 720725 h 1393825"/>
                  <a:gd name="csX61" fmla="*/ 536575 w 1828800"/>
                  <a:gd name="csY61" fmla="*/ 647700 h 1393825"/>
                  <a:gd name="csX62" fmla="*/ 441325 w 1828800"/>
                  <a:gd name="csY62" fmla="*/ 565150 h 1393825"/>
                  <a:gd name="csX63" fmla="*/ 390525 w 1828800"/>
                  <a:gd name="csY63" fmla="*/ 473075 h 1393825"/>
                  <a:gd name="csX64" fmla="*/ 358775 w 1828800"/>
                  <a:gd name="csY64" fmla="*/ 342900 h 1393825"/>
                  <a:gd name="csX65" fmla="*/ 288925 w 1828800"/>
                  <a:gd name="csY65" fmla="*/ 250825 h 1393825"/>
                  <a:gd name="csX66" fmla="*/ 215900 w 1828800"/>
                  <a:gd name="csY66" fmla="*/ 158750 h 1393825"/>
                  <a:gd name="csX67" fmla="*/ 146050 w 1828800"/>
                  <a:gd name="csY67" fmla="*/ 114300 h 1393825"/>
                  <a:gd name="csX68" fmla="*/ 0 w 1828800"/>
                  <a:gd name="csY68" fmla="*/ 0 h 139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Lst>
                <a:rect l="l" t="t" r="r" b="b"/>
                <a:pathLst>
                  <a:path w="1828800" h="1393825">
                    <a:moveTo>
                      <a:pt x="0" y="0"/>
                    </a:moveTo>
                    <a:lnTo>
                      <a:pt x="12700" y="79375"/>
                    </a:lnTo>
                    <a:lnTo>
                      <a:pt x="38100" y="123825"/>
                    </a:lnTo>
                    <a:lnTo>
                      <a:pt x="63500" y="161925"/>
                    </a:lnTo>
                    <a:lnTo>
                      <a:pt x="152400" y="196850"/>
                    </a:lnTo>
                    <a:lnTo>
                      <a:pt x="190500" y="228600"/>
                    </a:lnTo>
                    <a:lnTo>
                      <a:pt x="244475" y="279400"/>
                    </a:lnTo>
                    <a:lnTo>
                      <a:pt x="273050" y="304800"/>
                    </a:lnTo>
                    <a:lnTo>
                      <a:pt x="273050" y="336550"/>
                    </a:lnTo>
                    <a:lnTo>
                      <a:pt x="184150" y="333375"/>
                    </a:lnTo>
                    <a:lnTo>
                      <a:pt x="184150" y="333375"/>
                    </a:lnTo>
                    <a:lnTo>
                      <a:pt x="187325" y="361950"/>
                    </a:lnTo>
                    <a:lnTo>
                      <a:pt x="234950" y="393700"/>
                    </a:lnTo>
                    <a:lnTo>
                      <a:pt x="234950" y="438150"/>
                    </a:lnTo>
                    <a:lnTo>
                      <a:pt x="206375" y="485775"/>
                    </a:lnTo>
                    <a:lnTo>
                      <a:pt x="257175" y="581025"/>
                    </a:lnTo>
                    <a:lnTo>
                      <a:pt x="320675" y="666750"/>
                    </a:lnTo>
                    <a:lnTo>
                      <a:pt x="374650" y="742950"/>
                    </a:lnTo>
                    <a:lnTo>
                      <a:pt x="396875" y="771525"/>
                    </a:lnTo>
                    <a:lnTo>
                      <a:pt x="336550" y="803275"/>
                    </a:lnTo>
                    <a:lnTo>
                      <a:pt x="330200" y="1114425"/>
                    </a:lnTo>
                    <a:lnTo>
                      <a:pt x="323850" y="1177925"/>
                    </a:lnTo>
                    <a:lnTo>
                      <a:pt x="317500" y="1247775"/>
                    </a:lnTo>
                    <a:lnTo>
                      <a:pt x="282575" y="1266825"/>
                    </a:lnTo>
                    <a:lnTo>
                      <a:pt x="250825" y="1304925"/>
                    </a:lnTo>
                    <a:lnTo>
                      <a:pt x="295275" y="1333500"/>
                    </a:lnTo>
                    <a:lnTo>
                      <a:pt x="498475" y="1393825"/>
                    </a:lnTo>
                    <a:lnTo>
                      <a:pt x="650875" y="1301750"/>
                    </a:lnTo>
                    <a:lnTo>
                      <a:pt x="727075" y="1219200"/>
                    </a:lnTo>
                    <a:lnTo>
                      <a:pt x="758825" y="1171575"/>
                    </a:lnTo>
                    <a:lnTo>
                      <a:pt x="800100" y="1127125"/>
                    </a:lnTo>
                    <a:lnTo>
                      <a:pt x="831850" y="1127125"/>
                    </a:lnTo>
                    <a:lnTo>
                      <a:pt x="860425" y="1158875"/>
                    </a:lnTo>
                    <a:lnTo>
                      <a:pt x="958850" y="1165225"/>
                    </a:lnTo>
                    <a:lnTo>
                      <a:pt x="1016000" y="1139825"/>
                    </a:lnTo>
                    <a:lnTo>
                      <a:pt x="1203325" y="1054100"/>
                    </a:lnTo>
                    <a:lnTo>
                      <a:pt x="1301750" y="1019175"/>
                    </a:lnTo>
                    <a:lnTo>
                      <a:pt x="1384300" y="952500"/>
                    </a:lnTo>
                    <a:lnTo>
                      <a:pt x="1492250" y="866775"/>
                    </a:lnTo>
                    <a:lnTo>
                      <a:pt x="1492250" y="866775"/>
                    </a:lnTo>
                    <a:lnTo>
                      <a:pt x="1543050" y="917575"/>
                    </a:lnTo>
                    <a:lnTo>
                      <a:pt x="1663700" y="838200"/>
                    </a:lnTo>
                    <a:lnTo>
                      <a:pt x="1733550" y="790575"/>
                    </a:lnTo>
                    <a:lnTo>
                      <a:pt x="1787525" y="685800"/>
                    </a:lnTo>
                    <a:lnTo>
                      <a:pt x="1828800" y="622300"/>
                    </a:lnTo>
                    <a:lnTo>
                      <a:pt x="1800225" y="600075"/>
                    </a:lnTo>
                    <a:lnTo>
                      <a:pt x="1647825" y="527050"/>
                    </a:lnTo>
                    <a:lnTo>
                      <a:pt x="1504950" y="444500"/>
                    </a:lnTo>
                    <a:lnTo>
                      <a:pt x="1416050" y="393700"/>
                    </a:lnTo>
                    <a:lnTo>
                      <a:pt x="1308100" y="311150"/>
                    </a:lnTo>
                    <a:lnTo>
                      <a:pt x="1203325" y="409575"/>
                    </a:lnTo>
                    <a:lnTo>
                      <a:pt x="1120775" y="333375"/>
                    </a:lnTo>
                    <a:lnTo>
                      <a:pt x="1066800" y="387350"/>
                    </a:lnTo>
                    <a:lnTo>
                      <a:pt x="1044575" y="365125"/>
                    </a:lnTo>
                    <a:lnTo>
                      <a:pt x="914400" y="514350"/>
                    </a:lnTo>
                    <a:lnTo>
                      <a:pt x="815975" y="469900"/>
                    </a:lnTo>
                    <a:lnTo>
                      <a:pt x="790575" y="415925"/>
                    </a:lnTo>
                    <a:lnTo>
                      <a:pt x="765175" y="485775"/>
                    </a:lnTo>
                    <a:lnTo>
                      <a:pt x="746125" y="542925"/>
                    </a:lnTo>
                    <a:cubicBezTo>
                      <a:pt x="745067" y="578908"/>
                      <a:pt x="744008" y="614892"/>
                      <a:pt x="742950" y="650875"/>
                    </a:cubicBezTo>
                    <a:lnTo>
                      <a:pt x="673100" y="720725"/>
                    </a:lnTo>
                    <a:lnTo>
                      <a:pt x="536575" y="647700"/>
                    </a:lnTo>
                    <a:lnTo>
                      <a:pt x="441325" y="565150"/>
                    </a:lnTo>
                    <a:lnTo>
                      <a:pt x="390525" y="473075"/>
                    </a:lnTo>
                    <a:lnTo>
                      <a:pt x="358775" y="342900"/>
                    </a:lnTo>
                    <a:lnTo>
                      <a:pt x="288925" y="250825"/>
                    </a:lnTo>
                    <a:lnTo>
                      <a:pt x="215900" y="158750"/>
                    </a:lnTo>
                    <a:lnTo>
                      <a:pt x="146050" y="114300"/>
                    </a:lnTo>
                    <a:lnTo>
                      <a:pt x="0" y="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3" name="Freeform 29">
                <a:extLst>
                  <a:ext uri="{FF2B5EF4-FFF2-40B4-BE49-F238E27FC236}">
                    <a16:creationId xmlns:a16="http://schemas.microsoft.com/office/drawing/2014/main" id="{65235BEB-5152-8830-226D-CB7F4A26D8EA}"/>
                  </a:ext>
                </a:extLst>
              </p:cNvPr>
              <p:cNvSpPr/>
              <p:nvPr/>
            </p:nvSpPr>
            <p:spPr>
              <a:xfrm>
                <a:off x="7678038" y="3736726"/>
                <a:ext cx="856711" cy="595298"/>
              </a:xfrm>
              <a:custGeom>
                <a:avLst/>
                <a:gdLst>
                  <a:gd name="csX0" fmla="*/ 384175 w 1050925"/>
                  <a:gd name="csY0" fmla="*/ 0 h 730250"/>
                  <a:gd name="csX1" fmla="*/ 301625 w 1050925"/>
                  <a:gd name="csY1" fmla="*/ 82550 h 730250"/>
                  <a:gd name="csX2" fmla="*/ 279400 w 1050925"/>
                  <a:gd name="csY2" fmla="*/ 98425 h 730250"/>
                  <a:gd name="csX3" fmla="*/ 187325 w 1050925"/>
                  <a:gd name="csY3" fmla="*/ 187325 h 730250"/>
                  <a:gd name="csX4" fmla="*/ 149225 w 1050925"/>
                  <a:gd name="csY4" fmla="*/ 231775 h 730250"/>
                  <a:gd name="csX5" fmla="*/ 107950 w 1050925"/>
                  <a:gd name="csY5" fmla="*/ 311150 h 730250"/>
                  <a:gd name="csX6" fmla="*/ 41275 w 1050925"/>
                  <a:gd name="csY6" fmla="*/ 415925 h 730250"/>
                  <a:gd name="csX7" fmla="*/ 60325 w 1050925"/>
                  <a:gd name="csY7" fmla="*/ 441325 h 730250"/>
                  <a:gd name="csX8" fmla="*/ 22225 w 1050925"/>
                  <a:gd name="csY8" fmla="*/ 488950 h 730250"/>
                  <a:gd name="csX9" fmla="*/ 38100 w 1050925"/>
                  <a:gd name="csY9" fmla="*/ 542925 h 730250"/>
                  <a:gd name="csX10" fmla="*/ 0 w 1050925"/>
                  <a:gd name="csY10" fmla="*/ 714375 h 730250"/>
                  <a:gd name="csX11" fmla="*/ 203200 w 1050925"/>
                  <a:gd name="csY11" fmla="*/ 730250 h 730250"/>
                  <a:gd name="csX12" fmla="*/ 447675 w 1050925"/>
                  <a:gd name="csY12" fmla="*/ 720725 h 730250"/>
                  <a:gd name="csX13" fmla="*/ 714375 w 1050925"/>
                  <a:gd name="csY13" fmla="*/ 673100 h 730250"/>
                  <a:gd name="csX14" fmla="*/ 1016000 w 1050925"/>
                  <a:gd name="csY14" fmla="*/ 622300 h 730250"/>
                  <a:gd name="csX15" fmla="*/ 1006475 w 1050925"/>
                  <a:gd name="csY15" fmla="*/ 574675 h 730250"/>
                  <a:gd name="csX16" fmla="*/ 968375 w 1050925"/>
                  <a:gd name="csY16" fmla="*/ 539750 h 730250"/>
                  <a:gd name="csX17" fmla="*/ 936625 w 1050925"/>
                  <a:gd name="csY17" fmla="*/ 552450 h 730250"/>
                  <a:gd name="csX18" fmla="*/ 889000 w 1050925"/>
                  <a:gd name="csY18" fmla="*/ 508000 h 730250"/>
                  <a:gd name="csX19" fmla="*/ 927100 w 1050925"/>
                  <a:gd name="csY19" fmla="*/ 482600 h 730250"/>
                  <a:gd name="csX20" fmla="*/ 923925 w 1050925"/>
                  <a:gd name="csY20" fmla="*/ 444500 h 730250"/>
                  <a:gd name="csX21" fmla="*/ 952500 w 1050925"/>
                  <a:gd name="csY21" fmla="*/ 447675 h 730250"/>
                  <a:gd name="csX22" fmla="*/ 939800 w 1050925"/>
                  <a:gd name="csY22" fmla="*/ 400050 h 730250"/>
                  <a:gd name="csX23" fmla="*/ 1050925 w 1050925"/>
                  <a:gd name="csY23" fmla="*/ 349250 h 730250"/>
                  <a:gd name="csX24" fmla="*/ 927100 w 1050925"/>
                  <a:gd name="csY24" fmla="*/ 257175 h 730250"/>
                  <a:gd name="csX25" fmla="*/ 812800 w 1050925"/>
                  <a:gd name="csY25" fmla="*/ 184150 h 730250"/>
                  <a:gd name="csX26" fmla="*/ 720725 w 1050925"/>
                  <a:gd name="csY26" fmla="*/ 120650 h 730250"/>
                  <a:gd name="csX27" fmla="*/ 584200 w 1050925"/>
                  <a:gd name="csY27" fmla="*/ 73025 h 730250"/>
                  <a:gd name="csX28" fmla="*/ 434975 w 1050925"/>
                  <a:gd name="csY28" fmla="*/ 19050 h 730250"/>
                  <a:gd name="csX29" fmla="*/ 384175 w 1050925"/>
                  <a:gd name="csY29" fmla="*/ 0 h 730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050925" h="730250">
                    <a:moveTo>
                      <a:pt x="384175" y="0"/>
                    </a:moveTo>
                    <a:lnTo>
                      <a:pt x="301625" y="82550"/>
                    </a:lnTo>
                    <a:lnTo>
                      <a:pt x="279400" y="98425"/>
                    </a:lnTo>
                    <a:lnTo>
                      <a:pt x="187325" y="187325"/>
                    </a:lnTo>
                    <a:lnTo>
                      <a:pt x="149225" y="231775"/>
                    </a:lnTo>
                    <a:lnTo>
                      <a:pt x="107950" y="311150"/>
                    </a:lnTo>
                    <a:lnTo>
                      <a:pt x="41275" y="415925"/>
                    </a:lnTo>
                    <a:lnTo>
                      <a:pt x="60325" y="441325"/>
                    </a:lnTo>
                    <a:lnTo>
                      <a:pt x="22225" y="488950"/>
                    </a:lnTo>
                    <a:lnTo>
                      <a:pt x="38100" y="542925"/>
                    </a:lnTo>
                    <a:lnTo>
                      <a:pt x="0" y="714375"/>
                    </a:lnTo>
                    <a:lnTo>
                      <a:pt x="203200" y="730250"/>
                    </a:lnTo>
                    <a:lnTo>
                      <a:pt x="447675" y="720725"/>
                    </a:lnTo>
                    <a:lnTo>
                      <a:pt x="714375" y="673100"/>
                    </a:lnTo>
                    <a:lnTo>
                      <a:pt x="1016000" y="622300"/>
                    </a:lnTo>
                    <a:lnTo>
                      <a:pt x="1006475" y="574675"/>
                    </a:lnTo>
                    <a:lnTo>
                      <a:pt x="968375" y="539750"/>
                    </a:lnTo>
                    <a:lnTo>
                      <a:pt x="936625" y="552450"/>
                    </a:lnTo>
                    <a:lnTo>
                      <a:pt x="889000" y="508000"/>
                    </a:lnTo>
                    <a:lnTo>
                      <a:pt x="927100" y="482600"/>
                    </a:lnTo>
                    <a:lnTo>
                      <a:pt x="923925" y="444500"/>
                    </a:lnTo>
                    <a:lnTo>
                      <a:pt x="952500" y="447675"/>
                    </a:lnTo>
                    <a:lnTo>
                      <a:pt x="939800" y="400050"/>
                    </a:lnTo>
                    <a:lnTo>
                      <a:pt x="1050925" y="349250"/>
                    </a:lnTo>
                    <a:lnTo>
                      <a:pt x="927100" y="257175"/>
                    </a:lnTo>
                    <a:lnTo>
                      <a:pt x="812800" y="184150"/>
                    </a:lnTo>
                    <a:lnTo>
                      <a:pt x="720725" y="120650"/>
                    </a:lnTo>
                    <a:lnTo>
                      <a:pt x="584200" y="73025"/>
                    </a:lnTo>
                    <a:lnTo>
                      <a:pt x="434975" y="19050"/>
                    </a:lnTo>
                    <a:lnTo>
                      <a:pt x="384175" y="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4" name="Freeform 31">
                <a:extLst>
                  <a:ext uri="{FF2B5EF4-FFF2-40B4-BE49-F238E27FC236}">
                    <a16:creationId xmlns:a16="http://schemas.microsoft.com/office/drawing/2014/main" id="{758EC46D-D6E4-ADF4-FAB9-5488D8C8EC03}"/>
                  </a:ext>
                </a:extLst>
              </p:cNvPr>
              <p:cNvSpPr/>
              <p:nvPr/>
            </p:nvSpPr>
            <p:spPr>
              <a:xfrm>
                <a:off x="7520154" y="4241435"/>
                <a:ext cx="1004242" cy="885182"/>
              </a:xfrm>
              <a:custGeom>
                <a:avLst/>
                <a:gdLst>
                  <a:gd name="csX0" fmla="*/ 187325 w 1231900"/>
                  <a:gd name="csY0" fmla="*/ 95250 h 1085850"/>
                  <a:gd name="csX1" fmla="*/ 180975 w 1231900"/>
                  <a:gd name="csY1" fmla="*/ 155575 h 1085850"/>
                  <a:gd name="csX2" fmla="*/ 269875 w 1231900"/>
                  <a:gd name="csY2" fmla="*/ 212725 h 1085850"/>
                  <a:gd name="csX3" fmla="*/ 330200 w 1231900"/>
                  <a:gd name="csY3" fmla="*/ 314325 h 1085850"/>
                  <a:gd name="csX4" fmla="*/ 352425 w 1231900"/>
                  <a:gd name="csY4" fmla="*/ 330200 h 1085850"/>
                  <a:gd name="csX5" fmla="*/ 333375 w 1231900"/>
                  <a:gd name="csY5" fmla="*/ 355600 h 1085850"/>
                  <a:gd name="csX6" fmla="*/ 336550 w 1231900"/>
                  <a:gd name="csY6" fmla="*/ 381000 h 1085850"/>
                  <a:gd name="csX7" fmla="*/ 187325 w 1231900"/>
                  <a:gd name="csY7" fmla="*/ 460375 h 1085850"/>
                  <a:gd name="csX8" fmla="*/ 193675 w 1231900"/>
                  <a:gd name="csY8" fmla="*/ 495300 h 1085850"/>
                  <a:gd name="csX9" fmla="*/ 152400 w 1231900"/>
                  <a:gd name="csY9" fmla="*/ 479425 h 1085850"/>
                  <a:gd name="csX10" fmla="*/ 149225 w 1231900"/>
                  <a:gd name="csY10" fmla="*/ 596900 h 1085850"/>
                  <a:gd name="csX11" fmla="*/ 34925 w 1231900"/>
                  <a:gd name="csY11" fmla="*/ 546100 h 1085850"/>
                  <a:gd name="csX12" fmla="*/ 22225 w 1231900"/>
                  <a:gd name="csY12" fmla="*/ 555625 h 1085850"/>
                  <a:gd name="csX13" fmla="*/ 31750 w 1231900"/>
                  <a:gd name="csY13" fmla="*/ 603250 h 1085850"/>
                  <a:gd name="csX14" fmla="*/ 0 w 1231900"/>
                  <a:gd name="csY14" fmla="*/ 619125 h 1085850"/>
                  <a:gd name="csX15" fmla="*/ 69850 w 1231900"/>
                  <a:gd name="csY15" fmla="*/ 698500 h 1085850"/>
                  <a:gd name="csX16" fmla="*/ 190500 w 1231900"/>
                  <a:gd name="csY16" fmla="*/ 793750 h 1085850"/>
                  <a:gd name="csX17" fmla="*/ 279400 w 1231900"/>
                  <a:gd name="csY17" fmla="*/ 866775 h 1085850"/>
                  <a:gd name="csX18" fmla="*/ 403225 w 1231900"/>
                  <a:gd name="csY18" fmla="*/ 939800 h 1085850"/>
                  <a:gd name="csX19" fmla="*/ 546100 w 1231900"/>
                  <a:gd name="csY19" fmla="*/ 1016000 h 1085850"/>
                  <a:gd name="csX20" fmla="*/ 673100 w 1231900"/>
                  <a:gd name="csY20" fmla="*/ 1085850 h 1085850"/>
                  <a:gd name="csX21" fmla="*/ 723900 w 1231900"/>
                  <a:gd name="csY21" fmla="*/ 1028700 h 1085850"/>
                  <a:gd name="csX22" fmla="*/ 781050 w 1231900"/>
                  <a:gd name="csY22" fmla="*/ 936625 h 1085850"/>
                  <a:gd name="csX23" fmla="*/ 835025 w 1231900"/>
                  <a:gd name="csY23" fmla="*/ 904875 h 1085850"/>
                  <a:gd name="csX24" fmla="*/ 933450 w 1231900"/>
                  <a:gd name="csY24" fmla="*/ 815975 h 1085850"/>
                  <a:gd name="csX25" fmla="*/ 958850 w 1231900"/>
                  <a:gd name="csY25" fmla="*/ 736600 h 1085850"/>
                  <a:gd name="csX26" fmla="*/ 933450 w 1231900"/>
                  <a:gd name="csY26" fmla="*/ 698500 h 1085850"/>
                  <a:gd name="csX27" fmla="*/ 990600 w 1231900"/>
                  <a:gd name="csY27" fmla="*/ 638175 h 1085850"/>
                  <a:gd name="csX28" fmla="*/ 1000125 w 1231900"/>
                  <a:gd name="csY28" fmla="*/ 584200 h 1085850"/>
                  <a:gd name="csX29" fmla="*/ 1047750 w 1231900"/>
                  <a:gd name="csY29" fmla="*/ 584200 h 1085850"/>
                  <a:gd name="csX30" fmla="*/ 1073150 w 1231900"/>
                  <a:gd name="csY30" fmla="*/ 536575 h 1085850"/>
                  <a:gd name="csX31" fmla="*/ 1066800 w 1231900"/>
                  <a:gd name="csY31" fmla="*/ 387350 h 1085850"/>
                  <a:gd name="csX32" fmla="*/ 1219200 w 1231900"/>
                  <a:gd name="csY32" fmla="*/ 225425 h 1085850"/>
                  <a:gd name="csX33" fmla="*/ 1231900 w 1231900"/>
                  <a:gd name="csY33" fmla="*/ 196850 h 1085850"/>
                  <a:gd name="csX34" fmla="*/ 1231900 w 1231900"/>
                  <a:gd name="csY34" fmla="*/ 149225 h 1085850"/>
                  <a:gd name="csX35" fmla="*/ 1171575 w 1231900"/>
                  <a:gd name="csY35" fmla="*/ 111125 h 1085850"/>
                  <a:gd name="csX36" fmla="*/ 1177925 w 1231900"/>
                  <a:gd name="csY36" fmla="*/ 76200 h 1085850"/>
                  <a:gd name="csX37" fmla="*/ 1209675 w 1231900"/>
                  <a:gd name="csY37" fmla="*/ 0 h 1085850"/>
                  <a:gd name="csX38" fmla="*/ 981075 w 1231900"/>
                  <a:gd name="csY38" fmla="*/ 44450 h 1085850"/>
                  <a:gd name="csX39" fmla="*/ 755650 w 1231900"/>
                  <a:gd name="csY39" fmla="*/ 82550 h 1085850"/>
                  <a:gd name="csX40" fmla="*/ 641350 w 1231900"/>
                  <a:gd name="csY40" fmla="*/ 101600 h 1085850"/>
                  <a:gd name="csX41" fmla="*/ 438150 w 1231900"/>
                  <a:gd name="csY41" fmla="*/ 114300 h 1085850"/>
                  <a:gd name="csX42" fmla="*/ 187325 w 1231900"/>
                  <a:gd name="csY42" fmla="*/ 95250 h 1085850"/>
                  <a:gd name="csX0" fmla="*/ 187325 w 1231900"/>
                  <a:gd name="csY0" fmla="*/ 95250 h 1085850"/>
                  <a:gd name="csX1" fmla="*/ 180975 w 1231900"/>
                  <a:gd name="csY1" fmla="*/ 155575 h 1085850"/>
                  <a:gd name="csX2" fmla="*/ 269875 w 1231900"/>
                  <a:gd name="csY2" fmla="*/ 212725 h 1085850"/>
                  <a:gd name="csX3" fmla="*/ 330200 w 1231900"/>
                  <a:gd name="csY3" fmla="*/ 314325 h 1085850"/>
                  <a:gd name="csX4" fmla="*/ 352425 w 1231900"/>
                  <a:gd name="csY4" fmla="*/ 330200 h 1085850"/>
                  <a:gd name="csX5" fmla="*/ 333375 w 1231900"/>
                  <a:gd name="csY5" fmla="*/ 355600 h 1085850"/>
                  <a:gd name="csX6" fmla="*/ 336550 w 1231900"/>
                  <a:gd name="csY6" fmla="*/ 381000 h 1085850"/>
                  <a:gd name="csX7" fmla="*/ 187325 w 1231900"/>
                  <a:gd name="csY7" fmla="*/ 460375 h 1085850"/>
                  <a:gd name="csX8" fmla="*/ 193675 w 1231900"/>
                  <a:gd name="csY8" fmla="*/ 495300 h 1085850"/>
                  <a:gd name="csX9" fmla="*/ 152400 w 1231900"/>
                  <a:gd name="csY9" fmla="*/ 479425 h 1085850"/>
                  <a:gd name="csX10" fmla="*/ 155575 w 1231900"/>
                  <a:gd name="csY10" fmla="*/ 590550 h 1085850"/>
                  <a:gd name="csX11" fmla="*/ 34925 w 1231900"/>
                  <a:gd name="csY11" fmla="*/ 546100 h 1085850"/>
                  <a:gd name="csX12" fmla="*/ 22225 w 1231900"/>
                  <a:gd name="csY12" fmla="*/ 555625 h 1085850"/>
                  <a:gd name="csX13" fmla="*/ 31750 w 1231900"/>
                  <a:gd name="csY13" fmla="*/ 603250 h 1085850"/>
                  <a:gd name="csX14" fmla="*/ 0 w 1231900"/>
                  <a:gd name="csY14" fmla="*/ 619125 h 1085850"/>
                  <a:gd name="csX15" fmla="*/ 69850 w 1231900"/>
                  <a:gd name="csY15" fmla="*/ 698500 h 1085850"/>
                  <a:gd name="csX16" fmla="*/ 190500 w 1231900"/>
                  <a:gd name="csY16" fmla="*/ 793750 h 1085850"/>
                  <a:gd name="csX17" fmla="*/ 279400 w 1231900"/>
                  <a:gd name="csY17" fmla="*/ 866775 h 1085850"/>
                  <a:gd name="csX18" fmla="*/ 403225 w 1231900"/>
                  <a:gd name="csY18" fmla="*/ 939800 h 1085850"/>
                  <a:gd name="csX19" fmla="*/ 546100 w 1231900"/>
                  <a:gd name="csY19" fmla="*/ 1016000 h 1085850"/>
                  <a:gd name="csX20" fmla="*/ 673100 w 1231900"/>
                  <a:gd name="csY20" fmla="*/ 1085850 h 1085850"/>
                  <a:gd name="csX21" fmla="*/ 723900 w 1231900"/>
                  <a:gd name="csY21" fmla="*/ 1028700 h 1085850"/>
                  <a:gd name="csX22" fmla="*/ 781050 w 1231900"/>
                  <a:gd name="csY22" fmla="*/ 936625 h 1085850"/>
                  <a:gd name="csX23" fmla="*/ 835025 w 1231900"/>
                  <a:gd name="csY23" fmla="*/ 904875 h 1085850"/>
                  <a:gd name="csX24" fmla="*/ 933450 w 1231900"/>
                  <a:gd name="csY24" fmla="*/ 815975 h 1085850"/>
                  <a:gd name="csX25" fmla="*/ 958850 w 1231900"/>
                  <a:gd name="csY25" fmla="*/ 736600 h 1085850"/>
                  <a:gd name="csX26" fmla="*/ 933450 w 1231900"/>
                  <a:gd name="csY26" fmla="*/ 698500 h 1085850"/>
                  <a:gd name="csX27" fmla="*/ 990600 w 1231900"/>
                  <a:gd name="csY27" fmla="*/ 638175 h 1085850"/>
                  <a:gd name="csX28" fmla="*/ 1000125 w 1231900"/>
                  <a:gd name="csY28" fmla="*/ 584200 h 1085850"/>
                  <a:gd name="csX29" fmla="*/ 1047750 w 1231900"/>
                  <a:gd name="csY29" fmla="*/ 584200 h 1085850"/>
                  <a:gd name="csX30" fmla="*/ 1073150 w 1231900"/>
                  <a:gd name="csY30" fmla="*/ 536575 h 1085850"/>
                  <a:gd name="csX31" fmla="*/ 1066800 w 1231900"/>
                  <a:gd name="csY31" fmla="*/ 387350 h 1085850"/>
                  <a:gd name="csX32" fmla="*/ 1219200 w 1231900"/>
                  <a:gd name="csY32" fmla="*/ 225425 h 1085850"/>
                  <a:gd name="csX33" fmla="*/ 1231900 w 1231900"/>
                  <a:gd name="csY33" fmla="*/ 196850 h 1085850"/>
                  <a:gd name="csX34" fmla="*/ 1231900 w 1231900"/>
                  <a:gd name="csY34" fmla="*/ 149225 h 1085850"/>
                  <a:gd name="csX35" fmla="*/ 1171575 w 1231900"/>
                  <a:gd name="csY35" fmla="*/ 111125 h 1085850"/>
                  <a:gd name="csX36" fmla="*/ 1177925 w 1231900"/>
                  <a:gd name="csY36" fmla="*/ 76200 h 1085850"/>
                  <a:gd name="csX37" fmla="*/ 1209675 w 1231900"/>
                  <a:gd name="csY37" fmla="*/ 0 h 1085850"/>
                  <a:gd name="csX38" fmla="*/ 981075 w 1231900"/>
                  <a:gd name="csY38" fmla="*/ 44450 h 1085850"/>
                  <a:gd name="csX39" fmla="*/ 755650 w 1231900"/>
                  <a:gd name="csY39" fmla="*/ 82550 h 1085850"/>
                  <a:gd name="csX40" fmla="*/ 641350 w 1231900"/>
                  <a:gd name="csY40" fmla="*/ 101600 h 1085850"/>
                  <a:gd name="csX41" fmla="*/ 438150 w 1231900"/>
                  <a:gd name="csY41" fmla="*/ 114300 h 1085850"/>
                  <a:gd name="csX42" fmla="*/ 187325 w 1231900"/>
                  <a:gd name="csY42" fmla="*/ 95250 h 1085850"/>
                  <a:gd name="csX0" fmla="*/ 187325 w 1231900"/>
                  <a:gd name="csY0" fmla="*/ 95250 h 1085850"/>
                  <a:gd name="csX1" fmla="*/ 180975 w 1231900"/>
                  <a:gd name="csY1" fmla="*/ 155575 h 1085850"/>
                  <a:gd name="csX2" fmla="*/ 269875 w 1231900"/>
                  <a:gd name="csY2" fmla="*/ 212725 h 1085850"/>
                  <a:gd name="csX3" fmla="*/ 330200 w 1231900"/>
                  <a:gd name="csY3" fmla="*/ 314325 h 1085850"/>
                  <a:gd name="csX4" fmla="*/ 352425 w 1231900"/>
                  <a:gd name="csY4" fmla="*/ 330200 h 1085850"/>
                  <a:gd name="csX5" fmla="*/ 333375 w 1231900"/>
                  <a:gd name="csY5" fmla="*/ 355600 h 1085850"/>
                  <a:gd name="csX6" fmla="*/ 336550 w 1231900"/>
                  <a:gd name="csY6" fmla="*/ 381000 h 1085850"/>
                  <a:gd name="csX7" fmla="*/ 187325 w 1231900"/>
                  <a:gd name="csY7" fmla="*/ 460375 h 1085850"/>
                  <a:gd name="csX8" fmla="*/ 193675 w 1231900"/>
                  <a:gd name="csY8" fmla="*/ 495300 h 1085850"/>
                  <a:gd name="csX9" fmla="*/ 152400 w 1231900"/>
                  <a:gd name="csY9" fmla="*/ 479425 h 1085850"/>
                  <a:gd name="csX10" fmla="*/ 139700 w 1231900"/>
                  <a:gd name="csY10" fmla="*/ 590550 h 1085850"/>
                  <a:gd name="csX11" fmla="*/ 34925 w 1231900"/>
                  <a:gd name="csY11" fmla="*/ 546100 h 1085850"/>
                  <a:gd name="csX12" fmla="*/ 22225 w 1231900"/>
                  <a:gd name="csY12" fmla="*/ 555625 h 1085850"/>
                  <a:gd name="csX13" fmla="*/ 31750 w 1231900"/>
                  <a:gd name="csY13" fmla="*/ 603250 h 1085850"/>
                  <a:gd name="csX14" fmla="*/ 0 w 1231900"/>
                  <a:gd name="csY14" fmla="*/ 619125 h 1085850"/>
                  <a:gd name="csX15" fmla="*/ 69850 w 1231900"/>
                  <a:gd name="csY15" fmla="*/ 698500 h 1085850"/>
                  <a:gd name="csX16" fmla="*/ 190500 w 1231900"/>
                  <a:gd name="csY16" fmla="*/ 793750 h 1085850"/>
                  <a:gd name="csX17" fmla="*/ 279400 w 1231900"/>
                  <a:gd name="csY17" fmla="*/ 866775 h 1085850"/>
                  <a:gd name="csX18" fmla="*/ 403225 w 1231900"/>
                  <a:gd name="csY18" fmla="*/ 939800 h 1085850"/>
                  <a:gd name="csX19" fmla="*/ 546100 w 1231900"/>
                  <a:gd name="csY19" fmla="*/ 1016000 h 1085850"/>
                  <a:gd name="csX20" fmla="*/ 673100 w 1231900"/>
                  <a:gd name="csY20" fmla="*/ 1085850 h 1085850"/>
                  <a:gd name="csX21" fmla="*/ 723900 w 1231900"/>
                  <a:gd name="csY21" fmla="*/ 1028700 h 1085850"/>
                  <a:gd name="csX22" fmla="*/ 781050 w 1231900"/>
                  <a:gd name="csY22" fmla="*/ 936625 h 1085850"/>
                  <a:gd name="csX23" fmla="*/ 835025 w 1231900"/>
                  <a:gd name="csY23" fmla="*/ 904875 h 1085850"/>
                  <a:gd name="csX24" fmla="*/ 933450 w 1231900"/>
                  <a:gd name="csY24" fmla="*/ 815975 h 1085850"/>
                  <a:gd name="csX25" fmla="*/ 958850 w 1231900"/>
                  <a:gd name="csY25" fmla="*/ 736600 h 1085850"/>
                  <a:gd name="csX26" fmla="*/ 933450 w 1231900"/>
                  <a:gd name="csY26" fmla="*/ 698500 h 1085850"/>
                  <a:gd name="csX27" fmla="*/ 990600 w 1231900"/>
                  <a:gd name="csY27" fmla="*/ 638175 h 1085850"/>
                  <a:gd name="csX28" fmla="*/ 1000125 w 1231900"/>
                  <a:gd name="csY28" fmla="*/ 584200 h 1085850"/>
                  <a:gd name="csX29" fmla="*/ 1047750 w 1231900"/>
                  <a:gd name="csY29" fmla="*/ 584200 h 1085850"/>
                  <a:gd name="csX30" fmla="*/ 1073150 w 1231900"/>
                  <a:gd name="csY30" fmla="*/ 536575 h 1085850"/>
                  <a:gd name="csX31" fmla="*/ 1066800 w 1231900"/>
                  <a:gd name="csY31" fmla="*/ 387350 h 1085850"/>
                  <a:gd name="csX32" fmla="*/ 1219200 w 1231900"/>
                  <a:gd name="csY32" fmla="*/ 225425 h 1085850"/>
                  <a:gd name="csX33" fmla="*/ 1231900 w 1231900"/>
                  <a:gd name="csY33" fmla="*/ 196850 h 1085850"/>
                  <a:gd name="csX34" fmla="*/ 1231900 w 1231900"/>
                  <a:gd name="csY34" fmla="*/ 149225 h 1085850"/>
                  <a:gd name="csX35" fmla="*/ 1171575 w 1231900"/>
                  <a:gd name="csY35" fmla="*/ 111125 h 1085850"/>
                  <a:gd name="csX36" fmla="*/ 1177925 w 1231900"/>
                  <a:gd name="csY36" fmla="*/ 76200 h 1085850"/>
                  <a:gd name="csX37" fmla="*/ 1209675 w 1231900"/>
                  <a:gd name="csY37" fmla="*/ 0 h 1085850"/>
                  <a:gd name="csX38" fmla="*/ 981075 w 1231900"/>
                  <a:gd name="csY38" fmla="*/ 44450 h 1085850"/>
                  <a:gd name="csX39" fmla="*/ 755650 w 1231900"/>
                  <a:gd name="csY39" fmla="*/ 82550 h 1085850"/>
                  <a:gd name="csX40" fmla="*/ 641350 w 1231900"/>
                  <a:gd name="csY40" fmla="*/ 101600 h 1085850"/>
                  <a:gd name="csX41" fmla="*/ 438150 w 1231900"/>
                  <a:gd name="csY41" fmla="*/ 114300 h 1085850"/>
                  <a:gd name="csX42" fmla="*/ 187325 w 1231900"/>
                  <a:gd name="csY42" fmla="*/ 95250 h 1085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231900" h="1085850">
                    <a:moveTo>
                      <a:pt x="187325" y="95250"/>
                    </a:moveTo>
                    <a:lnTo>
                      <a:pt x="180975" y="155575"/>
                    </a:lnTo>
                    <a:lnTo>
                      <a:pt x="269875" y="212725"/>
                    </a:lnTo>
                    <a:lnTo>
                      <a:pt x="330200" y="314325"/>
                    </a:lnTo>
                    <a:lnTo>
                      <a:pt x="352425" y="330200"/>
                    </a:lnTo>
                    <a:lnTo>
                      <a:pt x="333375" y="355600"/>
                    </a:lnTo>
                    <a:lnTo>
                      <a:pt x="336550" y="381000"/>
                    </a:lnTo>
                    <a:lnTo>
                      <a:pt x="187325" y="460375"/>
                    </a:lnTo>
                    <a:lnTo>
                      <a:pt x="193675" y="495300"/>
                    </a:lnTo>
                    <a:lnTo>
                      <a:pt x="152400" y="479425"/>
                    </a:lnTo>
                    <a:cubicBezTo>
                      <a:pt x="151342" y="518583"/>
                      <a:pt x="140758" y="551392"/>
                      <a:pt x="139700" y="590550"/>
                    </a:cubicBezTo>
                    <a:lnTo>
                      <a:pt x="34925" y="546100"/>
                    </a:lnTo>
                    <a:lnTo>
                      <a:pt x="22225" y="555625"/>
                    </a:lnTo>
                    <a:lnTo>
                      <a:pt x="31750" y="603250"/>
                    </a:lnTo>
                    <a:lnTo>
                      <a:pt x="0" y="619125"/>
                    </a:lnTo>
                    <a:lnTo>
                      <a:pt x="69850" y="698500"/>
                    </a:lnTo>
                    <a:lnTo>
                      <a:pt x="190500" y="793750"/>
                    </a:lnTo>
                    <a:lnTo>
                      <a:pt x="279400" y="866775"/>
                    </a:lnTo>
                    <a:lnTo>
                      <a:pt x="403225" y="939800"/>
                    </a:lnTo>
                    <a:lnTo>
                      <a:pt x="546100" y="1016000"/>
                    </a:lnTo>
                    <a:lnTo>
                      <a:pt x="673100" y="1085850"/>
                    </a:lnTo>
                    <a:lnTo>
                      <a:pt x="723900" y="1028700"/>
                    </a:lnTo>
                    <a:lnTo>
                      <a:pt x="781050" y="936625"/>
                    </a:lnTo>
                    <a:lnTo>
                      <a:pt x="835025" y="904875"/>
                    </a:lnTo>
                    <a:lnTo>
                      <a:pt x="933450" y="815975"/>
                    </a:lnTo>
                    <a:lnTo>
                      <a:pt x="958850" y="736600"/>
                    </a:lnTo>
                    <a:lnTo>
                      <a:pt x="933450" y="698500"/>
                    </a:lnTo>
                    <a:lnTo>
                      <a:pt x="990600" y="638175"/>
                    </a:lnTo>
                    <a:lnTo>
                      <a:pt x="1000125" y="584200"/>
                    </a:lnTo>
                    <a:lnTo>
                      <a:pt x="1047750" y="584200"/>
                    </a:lnTo>
                    <a:lnTo>
                      <a:pt x="1073150" y="536575"/>
                    </a:lnTo>
                    <a:lnTo>
                      <a:pt x="1066800" y="387350"/>
                    </a:lnTo>
                    <a:lnTo>
                      <a:pt x="1219200" y="225425"/>
                    </a:lnTo>
                    <a:lnTo>
                      <a:pt x="1231900" y="196850"/>
                    </a:lnTo>
                    <a:lnTo>
                      <a:pt x="1231900" y="149225"/>
                    </a:lnTo>
                    <a:lnTo>
                      <a:pt x="1171575" y="111125"/>
                    </a:lnTo>
                    <a:lnTo>
                      <a:pt x="1177925" y="76200"/>
                    </a:lnTo>
                    <a:lnTo>
                      <a:pt x="1209675" y="0"/>
                    </a:lnTo>
                    <a:lnTo>
                      <a:pt x="981075" y="44450"/>
                    </a:lnTo>
                    <a:lnTo>
                      <a:pt x="755650" y="82550"/>
                    </a:lnTo>
                    <a:lnTo>
                      <a:pt x="641350" y="101600"/>
                    </a:lnTo>
                    <a:lnTo>
                      <a:pt x="438150" y="114300"/>
                    </a:lnTo>
                    <a:lnTo>
                      <a:pt x="187325" y="9525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5" name="Freeform 33">
                <a:extLst>
                  <a:ext uri="{FF2B5EF4-FFF2-40B4-BE49-F238E27FC236}">
                    <a16:creationId xmlns:a16="http://schemas.microsoft.com/office/drawing/2014/main" id="{B1327F21-C1E9-FCE1-6D81-772D0DD3A7FE}"/>
                  </a:ext>
                </a:extLst>
              </p:cNvPr>
              <p:cNvSpPr/>
              <p:nvPr/>
            </p:nvSpPr>
            <p:spPr>
              <a:xfrm>
                <a:off x="9021340" y="3105193"/>
                <a:ext cx="1338126" cy="1415774"/>
              </a:xfrm>
              <a:custGeom>
                <a:avLst/>
                <a:gdLst>
                  <a:gd name="csX0" fmla="*/ 419100 w 1641475"/>
                  <a:gd name="csY0" fmla="*/ 457200 h 1736725"/>
                  <a:gd name="csX1" fmla="*/ 393700 w 1641475"/>
                  <a:gd name="csY1" fmla="*/ 396875 h 1736725"/>
                  <a:gd name="csX2" fmla="*/ 336550 w 1641475"/>
                  <a:gd name="csY2" fmla="*/ 349250 h 1736725"/>
                  <a:gd name="csX3" fmla="*/ 307975 w 1641475"/>
                  <a:gd name="csY3" fmla="*/ 311150 h 1736725"/>
                  <a:gd name="csX4" fmla="*/ 349250 w 1641475"/>
                  <a:gd name="csY4" fmla="*/ 311150 h 1736725"/>
                  <a:gd name="csX5" fmla="*/ 346075 w 1641475"/>
                  <a:gd name="csY5" fmla="*/ 288925 h 1736725"/>
                  <a:gd name="csX6" fmla="*/ 387350 w 1641475"/>
                  <a:gd name="csY6" fmla="*/ 238125 h 1736725"/>
                  <a:gd name="csX7" fmla="*/ 358775 w 1641475"/>
                  <a:gd name="csY7" fmla="*/ 238125 h 1736725"/>
                  <a:gd name="csX8" fmla="*/ 355600 w 1641475"/>
                  <a:gd name="csY8" fmla="*/ 184150 h 1736725"/>
                  <a:gd name="csX9" fmla="*/ 381000 w 1641475"/>
                  <a:gd name="csY9" fmla="*/ 146050 h 1736725"/>
                  <a:gd name="csX10" fmla="*/ 346075 w 1641475"/>
                  <a:gd name="csY10" fmla="*/ 92075 h 1736725"/>
                  <a:gd name="csX11" fmla="*/ 371475 w 1641475"/>
                  <a:gd name="csY11" fmla="*/ 73025 h 1736725"/>
                  <a:gd name="csX12" fmla="*/ 368300 w 1641475"/>
                  <a:gd name="csY12" fmla="*/ 53975 h 1736725"/>
                  <a:gd name="csX13" fmla="*/ 428625 w 1641475"/>
                  <a:gd name="csY13" fmla="*/ 82550 h 1736725"/>
                  <a:gd name="csX14" fmla="*/ 473075 w 1641475"/>
                  <a:gd name="csY14" fmla="*/ 19050 h 1736725"/>
                  <a:gd name="csX15" fmla="*/ 492125 w 1641475"/>
                  <a:gd name="csY15" fmla="*/ 50800 h 1736725"/>
                  <a:gd name="csX16" fmla="*/ 558800 w 1641475"/>
                  <a:gd name="csY16" fmla="*/ 31750 h 1736725"/>
                  <a:gd name="csX17" fmla="*/ 561975 w 1641475"/>
                  <a:gd name="csY17" fmla="*/ 6350 h 1736725"/>
                  <a:gd name="csX18" fmla="*/ 593725 w 1641475"/>
                  <a:gd name="csY18" fmla="*/ 0 h 1736725"/>
                  <a:gd name="csX19" fmla="*/ 635000 w 1641475"/>
                  <a:gd name="csY19" fmla="*/ 57150 h 1736725"/>
                  <a:gd name="csX20" fmla="*/ 635000 w 1641475"/>
                  <a:gd name="csY20" fmla="*/ 57150 h 1736725"/>
                  <a:gd name="csX21" fmla="*/ 666750 w 1641475"/>
                  <a:gd name="csY21" fmla="*/ 47625 h 1736725"/>
                  <a:gd name="csX22" fmla="*/ 666750 w 1641475"/>
                  <a:gd name="csY22" fmla="*/ 47625 h 1736725"/>
                  <a:gd name="csX23" fmla="*/ 688975 w 1641475"/>
                  <a:gd name="csY23" fmla="*/ 60325 h 1736725"/>
                  <a:gd name="csX24" fmla="*/ 723900 w 1641475"/>
                  <a:gd name="csY24" fmla="*/ 63500 h 1736725"/>
                  <a:gd name="csX25" fmla="*/ 742950 w 1641475"/>
                  <a:gd name="csY25" fmla="*/ 41275 h 1736725"/>
                  <a:gd name="csX26" fmla="*/ 790575 w 1641475"/>
                  <a:gd name="csY26" fmla="*/ 88900 h 1736725"/>
                  <a:gd name="csX27" fmla="*/ 790575 w 1641475"/>
                  <a:gd name="csY27" fmla="*/ 53975 h 1736725"/>
                  <a:gd name="csX28" fmla="*/ 793750 w 1641475"/>
                  <a:gd name="csY28" fmla="*/ 25400 h 1736725"/>
                  <a:gd name="csX29" fmla="*/ 854075 w 1641475"/>
                  <a:gd name="csY29" fmla="*/ 31750 h 1736725"/>
                  <a:gd name="csX30" fmla="*/ 879475 w 1641475"/>
                  <a:gd name="csY30" fmla="*/ 50800 h 1736725"/>
                  <a:gd name="csX31" fmla="*/ 889000 w 1641475"/>
                  <a:gd name="csY31" fmla="*/ 9525 h 1736725"/>
                  <a:gd name="csX32" fmla="*/ 914400 w 1641475"/>
                  <a:gd name="csY32" fmla="*/ 22225 h 1736725"/>
                  <a:gd name="csX33" fmla="*/ 901700 w 1641475"/>
                  <a:gd name="csY33" fmla="*/ 47625 h 1736725"/>
                  <a:gd name="csX34" fmla="*/ 901700 w 1641475"/>
                  <a:gd name="csY34" fmla="*/ 47625 h 1736725"/>
                  <a:gd name="csX35" fmla="*/ 933450 w 1641475"/>
                  <a:gd name="csY35" fmla="*/ 73025 h 1736725"/>
                  <a:gd name="csX36" fmla="*/ 955675 w 1641475"/>
                  <a:gd name="csY36" fmla="*/ 88900 h 1736725"/>
                  <a:gd name="csX37" fmla="*/ 1012825 w 1641475"/>
                  <a:gd name="csY37" fmla="*/ 69850 h 1736725"/>
                  <a:gd name="csX38" fmla="*/ 1187450 w 1641475"/>
                  <a:gd name="csY38" fmla="*/ 320675 h 1736725"/>
                  <a:gd name="csX39" fmla="*/ 1235075 w 1641475"/>
                  <a:gd name="csY39" fmla="*/ 390525 h 1736725"/>
                  <a:gd name="csX40" fmla="*/ 1327150 w 1641475"/>
                  <a:gd name="csY40" fmla="*/ 476250 h 1736725"/>
                  <a:gd name="csX41" fmla="*/ 1397000 w 1641475"/>
                  <a:gd name="csY41" fmla="*/ 546100 h 1736725"/>
                  <a:gd name="csX42" fmla="*/ 1511300 w 1641475"/>
                  <a:gd name="csY42" fmla="*/ 682625 h 1736725"/>
                  <a:gd name="csX43" fmla="*/ 1577975 w 1641475"/>
                  <a:gd name="csY43" fmla="*/ 787400 h 1736725"/>
                  <a:gd name="csX44" fmla="*/ 1641475 w 1641475"/>
                  <a:gd name="csY44" fmla="*/ 889000 h 1736725"/>
                  <a:gd name="csX45" fmla="*/ 1635125 w 1641475"/>
                  <a:gd name="csY45" fmla="*/ 908050 h 1736725"/>
                  <a:gd name="csX46" fmla="*/ 1565275 w 1641475"/>
                  <a:gd name="csY46" fmla="*/ 917575 h 1736725"/>
                  <a:gd name="csX47" fmla="*/ 1489075 w 1641475"/>
                  <a:gd name="csY47" fmla="*/ 946150 h 1736725"/>
                  <a:gd name="csX48" fmla="*/ 1435100 w 1641475"/>
                  <a:gd name="csY48" fmla="*/ 1012825 h 1736725"/>
                  <a:gd name="csX49" fmla="*/ 1343025 w 1641475"/>
                  <a:gd name="csY49" fmla="*/ 1089025 h 1736725"/>
                  <a:gd name="csX50" fmla="*/ 1216025 w 1641475"/>
                  <a:gd name="csY50" fmla="*/ 1174750 h 1736725"/>
                  <a:gd name="csX51" fmla="*/ 1095375 w 1641475"/>
                  <a:gd name="csY51" fmla="*/ 1247775 h 1736725"/>
                  <a:gd name="csX52" fmla="*/ 987425 w 1641475"/>
                  <a:gd name="csY52" fmla="*/ 1282700 h 1736725"/>
                  <a:gd name="csX53" fmla="*/ 819150 w 1641475"/>
                  <a:gd name="csY53" fmla="*/ 1339850 h 1736725"/>
                  <a:gd name="csX54" fmla="*/ 657225 w 1641475"/>
                  <a:gd name="csY54" fmla="*/ 1393825 h 1736725"/>
                  <a:gd name="csX55" fmla="*/ 533400 w 1641475"/>
                  <a:gd name="csY55" fmla="*/ 1441450 h 1736725"/>
                  <a:gd name="csX56" fmla="*/ 412750 w 1641475"/>
                  <a:gd name="csY56" fmla="*/ 1498600 h 1736725"/>
                  <a:gd name="csX57" fmla="*/ 276225 w 1641475"/>
                  <a:gd name="csY57" fmla="*/ 1612900 h 1736725"/>
                  <a:gd name="csX58" fmla="*/ 177800 w 1641475"/>
                  <a:gd name="csY58" fmla="*/ 1708150 h 1736725"/>
                  <a:gd name="csX59" fmla="*/ 149225 w 1641475"/>
                  <a:gd name="csY59" fmla="*/ 1736725 h 1736725"/>
                  <a:gd name="csX60" fmla="*/ 165100 w 1641475"/>
                  <a:gd name="csY60" fmla="*/ 1670050 h 1736725"/>
                  <a:gd name="csX61" fmla="*/ 171450 w 1641475"/>
                  <a:gd name="csY61" fmla="*/ 1597025 h 1736725"/>
                  <a:gd name="csX62" fmla="*/ 120650 w 1641475"/>
                  <a:gd name="csY62" fmla="*/ 1539875 h 1736725"/>
                  <a:gd name="csX63" fmla="*/ 85725 w 1641475"/>
                  <a:gd name="csY63" fmla="*/ 1501775 h 1736725"/>
                  <a:gd name="csX64" fmla="*/ 28575 w 1641475"/>
                  <a:gd name="csY64" fmla="*/ 1476375 h 1736725"/>
                  <a:gd name="csX65" fmla="*/ 28575 w 1641475"/>
                  <a:gd name="csY65" fmla="*/ 1476375 h 1736725"/>
                  <a:gd name="csX66" fmla="*/ 9525 w 1641475"/>
                  <a:gd name="csY66" fmla="*/ 1463675 h 1736725"/>
                  <a:gd name="csX67" fmla="*/ 53975 w 1641475"/>
                  <a:gd name="csY67" fmla="*/ 1425575 h 1736725"/>
                  <a:gd name="csX68" fmla="*/ 47625 w 1641475"/>
                  <a:gd name="csY68" fmla="*/ 1346200 h 1736725"/>
                  <a:gd name="csX69" fmla="*/ 0 w 1641475"/>
                  <a:gd name="csY69" fmla="*/ 1238250 h 1736725"/>
                  <a:gd name="csX70" fmla="*/ 0 w 1641475"/>
                  <a:gd name="csY70" fmla="*/ 1044575 h 1736725"/>
                  <a:gd name="csX71" fmla="*/ 53975 w 1641475"/>
                  <a:gd name="csY71" fmla="*/ 892175 h 1736725"/>
                  <a:gd name="csX72" fmla="*/ 107950 w 1641475"/>
                  <a:gd name="csY72" fmla="*/ 714375 h 1736725"/>
                  <a:gd name="csX73" fmla="*/ 136525 w 1641475"/>
                  <a:gd name="csY73" fmla="*/ 660400 h 1736725"/>
                  <a:gd name="csX74" fmla="*/ 238125 w 1641475"/>
                  <a:gd name="csY74" fmla="*/ 549275 h 1736725"/>
                  <a:gd name="csX75" fmla="*/ 419100 w 1641475"/>
                  <a:gd name="csY75" fmla="*/ 457200 h 17367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1641475" h="1736725">
                    <a:moveTo>
                      <a:pt x="419100" y="457200"/>
                    </a:moveTo>
                    <a:lnTo>
                      <a:pt x="393700" y="396875"/>
                    </a:lnTo>
                    <a:lnTo>
                      <a:pt x="336550" y="349250"/>
                    </a:lnTo>
                    <a:lnTo>
                      <a:pt x="307975" y="311150"/>
                    </a:lnTo>
                    <a:lnTo>
                      <a:pt x="349250" y="311150"/>
                    </a:lnTo>
                    <a:lnTo>
                      <a:pt x="346075" y="288925"/>
                    </a:lnTo>
                    <a:lnTo>
                      <a:pt x="387350" y="238125"/>
                    </a:lnTo>
                    <a:lnTo>
                      <a:pt x="358775" y="238125"/>
                    </a:lnTo>
                    <a:lnTo>
                      <a:pt x="355600" y="184150"/>
                    </a:lnTo>
                    <a:lnTo>
                      <a:pt x="381000" y="146050"/>
                    </a:lnTo>
                    <a:lnTo>
                      <a:pt x="346075" y="92075"/>
                    </a:lnTo>
                    <a:lnTo>
                      <a:pt x="371475" y="73025"/>
                    </a:lnTo>
                    <a:lnTo>
                      <a:pt x="368300" y="53975"/>
                    </a:lnTo>
                    <a:lnTo>
                      <a:pt x="428625" y="82550"/>
                    </a:lnTo>
                    <a:lnTo>
                      <a:pt x="473075" y="19050"/>
                    </a:lnTo>
                    <a:lnTo>
                      <a:pt x="492125" y="50800"/>
                    </a:lnTo>
                    <a:lnTo>
                      <a:pt x="558800" y="31750"/>
                    </a:lnTo>
                    <a:lnTo>
                      <a:pt x="561975" y="6350"/>
                    </a:lnTo>
                    <a:lnTo>
                      <a:pt x="593725" y="0"/>
                    </a:lnTo>
                    <a:lnTo>
                      <a:pt x="635000" y="57150"/>
                    </a:lnTo>
                    <a:lnTo>
                      <a:pt x="635000" y="57150"/>
                    </a:lnTo>
                    <a:lnTo>
                      <a:pt x="666750" y="47625"/>
                    </a:lnTo>
                    <a:lnTo>
                      <a:pt x="666750" y="47625"/>
                    </a:lnTo>
                    <a:lnTo>
                      <a:pt x="688975" y="60325"/>
                    </a:lnTo>
                    <a:lnTo>
                      <a:pt x="723900" y="63500"/>
                    </a:lnTo>
                    <a:lnTo>
                      <a:pt x="742950" y="41275"/>
                    </a:lnTo>
                    <a:lnTo>
                      <a:pt x="790575" y="88900"/>
                    </a:lnTo>
                    <a:lnTo>
                      <a:pt x="790575" y="53975"/>
                    </a:lnTo>
                    <a:lnTo>
                      <a:pt x="793750" y="25400"/>
                    </a:lnTo>
                    <a:lnTo>
                      <a:pt x="854075" y="31750"/>
                    </a:lnTo>
                    <a:lnTo>
                      <a:pt x="879475" y="50800"/>
                    </a:lnTo>
                    <a:lnTo>
                      <a:pt x="889000" y="9525"/>
                    </a:lnTo>
                    <a:lnTo>
                      <a:pt x="914400" y="22225"/>
                    </a:lnTo>
                    <a:lnTo>
                      <a:pt x="901700" y="47625"/>
                    </a:lnTo>
                    <a:lnTo>
                      <a:pt x="901700" y="47625"/>
                    </a:lnTo>
                    <a:lnTo>
                      <a:pt x="933450" y="73025"/>
                    </a:lnTo>
                    <a:lnTo>
                      <a:pt x="955675" y="88900"/>
                    </a:lnTo>
                    <a:lnTo>
                      <a:pt x="1012825" y="69850"/>
                    </a:lnTo>
                    <a:lnTo>
                      <a:pt x="1187450" y="320675"/>
                    </a:lnTo>
                    <a:lnTo>
                      <a:pt x="1235075" y="390525"/>
                    </a:lnTo>
                    <a:lnTo>
                      <a:pt x="1327150" y="476250"/>
                    </a:lnTo>
                    <a:lnTo>
                      <a:pt x="1397000" y="546100"/>
                    </a:lnTo>
                    <a:lnTo>
                      <a:pt x="1511300" y="682625"/>
                    </a:lnTo>
                    <a:lnTo>
                      <a:pt x="1577975" y="787400"/>
                    </a:lnTo>
                    <a:lnTo>
                      <a:pt x="1641475" y="889000"/>
                    </a:lnTo>
                    <a:lnTo>
                      <a:pt x="1635125" y="908050"/>
                    </a:lnTo>
                    <a:lnTo>
                      <a:pt x="1565275" y="917575"/>
                    </a:lnTo>
                    <a:lnTo>
                      <a:pt x="1489075" y="946150"/>
                    </a:lnTo>
                    <a:lnTo>
                      <a:pt x="1435100" y="1012825"/>
                    </a:lnTo>
                    <a:lnTo>
                      <a:pt x="1343025" y="1089025"/>
                    </a:lnTo>
                    <a:lnTo>
                      <a:pt x="1216025" y="1174750"/>
                    </a:lnTo>
                    <a:lnTo>
                      <a:pt x="1095375" y="1247775"/>
                    </a:lnTo>
                    <a:lnTo>
                      <a:pt x="987425" y="1282700"/>
                    </a:lnTo>
                    <a:lnTo>
                      <a:pt x="819150" y="1339850"/>
                    </a:lnTo>
                    <a:lnTo>
                      <a:pt x="657225" y="1393825"/>
                    </a:lnTo>
                    <a:lnTo>
                      <a:pt x="533400" y="1441450"/>
                    </a:lnTo>
                    <a:lnTo>
                      <a:pt x="412750" y="1498600"/>
                    </a:lnTo>
                    <a:lnTo>
                      <a:pt x="276225" y="1612900"/>
                    </a:lnTo>
                    <a:lnTo>
                      <a:pt x="177800" y="1708150"/>
                    </a:lnTo>
                    <a:lnTo>
                      <a:pt x="149225" y="1736725"/>
                    </a:lnTo>
                    <a:lnTo>
                      <a:pt x="165100" y="1670050"/>
                    </a:lnTo>
                    <a:lnTo>
                      <a:pt x="171450" y="1597025"/>
                    </a:lnTo>
                    <a:lnTo>
                      <a:pt x="120650" y="1539875"/>
                    </a:lnTo>
                    <a:lnTo>
                      <a:pt x="85725" y="1501775"/>
                    </a:lnTo>
                    <a:lnTo>
                      <a:pt x="28575" y="1476375"/>
                    </a:lnTo>
                    <a:lnTo>
                      <a:pt x="28575" y="1476375"/>
                    </a:lnTo>
                    <a:lnTo>
                      <a:pt x="9525" y="1463675"/>
                    </a:lnTo>
                    <a:lnTo>
                      <a:pt x="53975" y="1425575"/>
                    </a:lnTo>
                    <a:lnTo>
                      <a:pt x="47625" y="1346200"/>
                    </a:lnTo>
                    <a:lnTo>
                      <a:pt x="0" y="1238250"/>
                    </a:lnTo>
                    <a:lnTo>
                      <a:pt x="0" y="1044575"/>
                    </a:lnTo>
                    <a:lnTo>
                      <a:pt x="53975" y="892175"/>
                    </a:lnTo>
                    <a:lnTo>
                      <a:pt x="107950" y="714375"/>
                    </a:lnTo>
                    <a:lnTo>
                      <a:pt x="136525" y="660400"/>
                    </a:lnTo>
                    <a:lnTo>
                      <a:pt x="238125" y="549275"/>
                    </a:lnTo>
                    <a:lnTo>
                      <a:pt x="419100" y="45720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6" name="Freeform 35">
                <a:extLst>
                  <a:ext uri="{FF2B5EF4-FFF2-40B4-BE49-F238E27FC236}">
                    <a16:creationId xmlns:a16="http://schemas.microsoft.com/office/drawing/2014/main" id="{AB3FB15F-37D2-CF30-22ED-78D0362EF906}"/>
                  </a:ext>
                </a:extLst>
              </p:cNvPr>
              <p:cNvSpPr/>
              <p:nvPr/>
            </p:nvSpPr>
            <p:spPr>
              <a:xfrm>
                <a:off x="7561566" y="4024022"/>
                <a:ext cx="1607304" cy="1995542"/>
              </a:xfrm>
              <a:custGeom>
                <a:avLst/>
                <a:gdLst>
                  <a:gd name="csX0" fmla="*/ 574675 w 1971675"/>
                  <a:gd name="csY0" fmla="*/ 1892300 h 2447925"/>
                  <a:gd name="csX1" fmla="*/ 542925 w 1971675"/>
                  <a:gd name="csY1" fmla="*/ 1876425 h 2447925"/>
                  <a:gd name="csX2" fmla="*/ 457200 w 1971675"/>
                  <a:gd name="csY2" fmla="*/ 1758950 h 2447925"/>
                  <a:gd name="csX3" fmla="*/ 387350 w 1971675"/>
                  <a:gd name="csY3" fmla="*/ 1670050 h 2447925"/>
                  <a:gd name="csX4" fmla="*/ 584200 w 1971675"/>
                  <a:gd name="csY4" fmla="*/ 1549400 h 2447925"/>
                  <a:gd name="csX5" fmla="*/ 619125 w 1971675"/>
                  <a:gd name="csY5" fmla="*/ 1460500 h 2447925"/>
                  <a:gd name="csX6" fmla="*/ 660400 w 1971675"/>
                  <a:gd name="csY6" fmla="*/ 1397000 h 2447925"/>
                  <a:gd name="csX7" fmla="*/ 676275 w 1971675"/>
                  <a:gd name="csY7" fmla="*/ 1374775 h 2447925"/>
                  <a:gd name="csX8" fmla="*/ 625475 w 1971675"/>
                  <a:gd name="csY8" fmla="*/ 1349375 h 2447925"/>
                  <a:gd name="csX9" fmla="*/ 685800 w 1971675"/>
                  <a:gd name="csY9" fmla="*/ 1282700 h 2447925"/>
                  <a:gd name="csX10" fmla="*/ 727075 w 1971675"/>
                  <a:gd name="csY10" fmla="*/ 1206500 h 2447925"/>
                  <a:gd name="csX11" fmla="*/ 800100 w 1971675"/>
                  <a:gd name="csY11" fmla="*/ 1155700 h 2447925"/>
                  <a:gd name="csX12" fmla="*/ 889000 w 1971675"/>
                  <a:gd name="csY12" fmla="*/ 1092200 h 2447925"/>
                  <a:gd name="csX13" fmla="*/ 908050 w 1971675"/>
                  <a:gd name="csY13" fmla="*/ 1000125 h 2447925"/>
                  <a:gd name="csX14" fmla="*/ 879475 w 1971675"/>
                  <a:gd name="csY14" fmla="*/ 965200 h 2447925"/>
                  <a:gd name="csX15" fmla="*/ 949325 w 1971675"/>
                  <a:gd name="csY15" fmla="*/ 895350 h 2447925"/>
                  <a:gd name="csX16" fmla="*/ 952500 w 1971675"/>
                  <a:gd name="csY16" fmla="*/ 850900 h 2447925"/>
                  <a:gd name="csX17" fmla="*/ 1000125 w 1971675"/>
                  <a:gd name="csY17" fmla="*/ 850900 h 2447925"/>
                  <a:gd name="csX18" fmla="*/ 1025525 w 1971675"/>
                  <a:gd name="csY18" fmla="*/ 809625 h 2447925"/>
                  <a:gd name="csX19" fmla="*/ 1016000 w 1971675"/>
                  <a:gd name="csY19" fmla="*/ 650875 h 2447925"/>
                  <a:gd name="csX20" fmla="*/ 1174750 w 1971675"/>
                  <a:gd name="csY20" fmla="*/ 488950 h 2447925"/>
                  <a:gd name="csX21" fmla="*/ 1184275 w 1971675"/>
                  <a:gd name="csY21" fmla="*/ 406400 h 2447925"/>
                  <a:gd name="csX22" fmla="*/ 1123950 w 1971675"/>
                  <a:gd name="csY22" fmla="*/ 377825 h 2447925"/>
                  <a:gd name="csX23" fmla="*/ 1143000 w 1971675"/>
                  <a:gd name="csY23" fmla="*/ 307975 h 2447925"/>
                  <a:gd name="csX24" fmla="*/ 1155700 w 1971675"/>
                  <a:gd name="csY24" fmla="*/ 260350 h 2447925"/>
                  <a:gd name="csX25" fmla="*/ 1149350 w 1971675"/>
                  <a:gd name="csY25" fmla="*/ 209550 h 2447925"/>
                  <a:gd name="csX26" fmla="*/ 1111250 w 1971675"/>
                  <a:gd name="csY26" fmla="*/ 184150 h 2447925"/>
                  <a:gd name="csX27" fmla="*/ 1073150 w 1971675"/>
                  <a:gd name="csY27" fmla="*/ 203200 h 2447925"/>
                  <a:gd name="csX28" fmla="*/ 1031875 w 1971675"/>
                  <a:gd name="csY28" fmla="*/ 152400 h 2447925"/>
                  <a:gd name="csX29" fmla="*/ 1066800 w 1971675"/>
                  <a:gd name="csY29" fmla="*/ 127000 h 2447925"/>
                  <a:gd name="csX30" fmla="*/ 1066800 w 1971675"/>
                  <a:gd name="csY30" fmla="*/ 88900 h 2447925"/>
                  <a:gd name="csX31" fmla="*/ 1098550 w 1971675"/>
                  <a:gd name="csY31" fmla="*/ 101600 h 2447925"/>
                  <a:gd name="csX32" fmla="*/ 1085850 w 1971675"/>
                  <a:gd name="csY32" fmla="*/ 53975 h 2447925"/>
                  <a:gd name="csX33" fmla="*/ 1196975 w 1971675"/>
                  <a:gd name="csY33" fmla="*/ 0 h 2447925"/>
                  <a:gd name="csX34" fmla="*/ 1308100 w 1971675"/>
                  <a:gd name="csY34" fmla="*/ 82550 h 2447925"/>
                  <a:gd name="csX35" fmla="*/ 1431925 w 1971675"/>
                  <a:gd name="csY35" fmla="*/ 146050 h 2447925"/>
                  <a:gd name="csX36" fmla="*/ 1568450 w 1971675"/>
                  <a:gd name="csY36" fmla="*/ 231775 h 2447925"/>
                  <a:gd name="csX37" fmla="*/ 1670050 w 1971675"/>
                  <a:gd name="csY37" fmla="*/ 269875 h 2447925"/>
                  <a:gd name="csX38" fmla="*/ 1803400 w 1971675"/>
                  <a:gd name="csY38" fmla="*/ 339725 h 2447925"/>
                  <a:gd name="csX39" fmla="*/ 1885950 w 1971675"/>
                  <a:gd name="csY39" fmla="*/ 377825 h 2447925"/>
                  <a:gd name="csX40" fmla="*/ 1971675 w 1971675"/>
                  <a:gd name="csY40" fmla="*/ 476250 h 2447925"/>
                  <a:gd name="csX41" fmla="*/ 1952625 w 1971675"/>
                  <a:gd name="csY41" fmla="*/ 536575 h 2447925"/>
                  <a:gd name="csX42" fmla="*/ 1936750 w 1971675"/>
                  <a:gd name="csY42" fmla="*/ 625475 h 2447925"/>
                  <a:gd name="csX43" fmla="*/ 1854200 w 1971675"/>
                  <a:gd name="csY43" fmla="*/ 739775 h 2447925"/>
                  <a:gd name="csX44" fmla="*/ 1768475 w 1971675"/>
                  <a:gd name="csY44" fmla="*/ 892175 h 2447925"/>
                  <a:gd name="csX45" fmla="*/ 1720850 w 1971675"/>
                  <a:gd name="csY45" fmla="*/ 1038225 h 2447925"/>
                  <a:gd name="csX46" fmla="*/ 1682750 w 1971675"/>
                  <a:gd name="csY46" fmla="*/ 1152525 h 2447925"/>
                  <a:gd name="csX47" fmla="*/ 1666875 w 1971675"/>
                  <a:gd name="csY47" fmla="*/ 1266825 h 2447925"/>
                  <a:gd name="csX48" fmla="*/ 1641475 w 1971675"/>
                  <a:gd name="csY48" fmla="*/ 1390650 h 2447925"/>
                  <a:gd name="csX49" fmla="*/ 1635125 w 1971675"/>
                  <a:gd name="csY49" fmla="*/ 1603375 h 2447925"/>
                  <a:gd name="csX50" fmla="*/ 1641475 w 1971675"/>
                  <a:gd name="csY50" fmla="*/ 1714500 h 2447925"/>
                  <a:gd name="csX51" fmla="*/ 1663700 w 1971675"/>
                  <a:gd name="csY51" fmla="*/ 1847850 h 2447925"/>
                  <a:gd name="csX52" fmla="*/ 1695450 w 1971675"/>
                  <a:gd name="csY52" fmla="*/ 2006600 h 2447925"/>
                  <a:gd name="csX53" fmla="*/ 1695450 w 1971675"/>
                  <a:gd name="csY53" fmla="*/ 2006600 h 2447925"/>
                  <a:gd name="csX54" fmla="*/ 1666875 w 1971675"/>
                  <a:gd name="csY54" fmla="*/ 2006600 h 2447925"/>
                  <a:gd name="csX55" fmla="*/ 1660525 w 1971675"/>
                  <a:gd name="csY55" fmla="*/ 1946275 h 2447925"/>
                  <a:gd name="csX56" fmla="*/ 1603375 w 1971675"/>
                  <a:gd name="csY56" fmla="*/ 1905000 h 2447925"/>
                  <a:gd name="csX57" fmla="*/ 1574800 w 1971675"/>
                  <a:gd name="csY57" fmla="*/ 1889125 h 2447925"/>
                  <a:gd name="csX58" fmla="*/ 1444625 w 1971675"/>
                  <a:gd name="csY58" fmla="*/ 1962150 h 2447925"/>
                  <a:gd name="csX59" fmla="*/ 1346200 w 1971675"/>
                  <a:gd name="csY59" fmla="*/ 2073275 h 2447925"/>
                  <a:gd name="csX60" fmla="*/ 1295400 w 1971675"/>
                  <a:gd name="csY60" fmla="*/ 2105025 h 2447925"/>
                  <a:gd name="csX61" fmla="*/ 1219200 w 1971675"/>
                  <a:gd name="csY61" fmla="*/ 2139950 h 2447925"/>
                  <a:gd name="csX62" fmla="*/ 1228725 w 1971675"/>
                  <a:gd name="csY62" fmla="*/ 2181225 h 2447925"/>
                  <a:gd name="csX63" fmla="*/ 1108075 w 1971675"/>
                  <a:gd name="csY63" fmla="*/ 2308225 h 2447925"/>
                  <a:gd name="csX64" fmla="*/ 1031875 w 1971675"/>
                  <a:gd name="csY64" fmla="*/ 2308225 h 2447925"/>
                  <a:gd name="csX65" fmla="*/ 1041400 w 1971675"/>
                  <a:gd name="csY65" fmla="*/ 2333625 h 2447925"/>
                  <a:gd name="csX66" fmla="*/ 1009650 w 1971675"/>
                  <a:gd name="csY66" fmla="*/ 2343150 h 2447925"/>
                  <a:gd name="csX67" fmla="*/ 977900 w 1971675"/>
                  <a:gd name="csY67" fmla="*/ 2311400 h 2447925"/>
                  <a:gd name="csX68" fmla="*/ 946150 w 1971675"/>
                  <a:gd name="csY68" fmla="*/ 2336800 h 2447925"/>
                  <a:gd name="csX69" fmla="*/ 936625 w 1971675"/>
                  <a:gd name="csY69" fmla="*/ 2317750 h 2447925"/>
                  <a:gd name="csX70" fmla="*/ 863600 w 1971675"/>
                  <a:gd name="csY70" fmla="*/ 2327275 h 2447925"/>
                  <a:gd name="csX71" fmla="*/ 679450 w 1971675"/>
                  <a:gd name="csY71" fmla="*/ 2362200 h 2447925"/>
                  <a:gd name="csX72" fmla="*/ 587375 w 1971675"/>
                  <a:gd name="csY72" fmla="*/ 2368550 h 2447925"/>
                  <a:gd name="csX73" fmla="*/ 466725 w 1971675"/>
                  <a:gd name="csY73" fmla="*/ 2447925 h 2447925"/>
                  <a:gd name="csX74" fmla="*/ 279400 w 1971675"/>
                  <a:gd name="csY74" fmla="*/ 2403475 h 2447925"/>
                  <a:gd name="csX75" fmla="*/ 190500 w 1971675"/>
                  <a:gd name="csY75" fmla="*/ 2390775 h 2447925"/>
                  <a:gd name="csX76" fmla="*/ 0 w 1971675"/>
                  <a:gd name="csY76" fmla="*/ 2174875 h 2447925"/>
                  <a:gd name="csX77" fmla="*/ 276225 w 1971675"/>
                  <a:gd name="csY77" fmla="*/ 2028825 h 2447925"/>
                  <a:gd name="csX78" fmla="*/ 295275 w 1971675"/>
                  <a:gd name="csY78" fmla="*/ 2095500 h 2447925"/>
                  <a:gd name="csX79" fmla="*/ 400050 w 1971675"/>
                  <a:gd name="csY79" fmla="*/ 2066925 h 2447925"/>
                  <a:gd name="csX80" fmla="*/ 431800 w 1971675"/>
                  <a:gd name="csY80" fmla="*/ 2114550 h 2447925"/>
                  <a:gd name="csX81" fmla="*/ 533400 w 1971675"/>
                  <a:gd name="csY81" fmla="*/ 2054225 h 2447925"/>
                  <a:gd name="csX82" fmla="*/ 546100 w 1971675"/>
                  <a:gd name="csY82" fmla="*/ 1949450 h 2447925"/>
                  <a:gd name="csX83" fmla="*/ 577850 w 1971675"/>
                  <a:gd name="csY83" fmla="*/ 1946275 h 2447925"/>
                  <a:gd name="csX84" fmla="*/ 574675 w 1971675"/>
                  <a:gd name="csY84" fmla="*/ 1892300 h 2447925"/>
                  <a:gd name="csX0" fmla="*/ 574675 w 1971675"/>
                  <a:gd name="csY0" fmla="*/ 1892300 h 2447925"/>
                  <a:gd name="csX1" fmla="*/ 542925 w 1971675"/>
                  <a:gd name="csY1" fmla="*/ 1876425 h 2447925"/>
                  <a:gd name="csX2" fmla="*/ 457200 w 1971675"/>
                  <a:gd name="csY2" fmla="*/ 1758950 h 2447925"/>
                  <a:gd name="csX3" fmla="*/ 387350 w 1971675"/>
                  <a:gd name="csY3" fmla="*/ 1670050 h 2447925"/>
                  <a:gd name="csX4" fmla="*/ 584200 w 1971675"/>
                  <a:gd name="csY4" fmla="*/ 1549400 h 2447925"/>
                  <a:gd name="csX5" fmla="*/ 619125 w 1971675"/>
                  <a:gd name="csY5" fmla="*/ 1460500 h 2447925"/>
                  <a:gd name="csX6" fmla="*/ 660400 w 1971675"/>
                  <a:gd name="csY6" fmla="*/ 1397000 h 2447925"/>
                  <a:gd name="csX7" fmla="*/ 676275 w 1971675"/>
                  <a:gd name="csY7" fmla="*/ 1374775 h 2447925"/>
                  <a:gd name="csX8" fmla="*/ 625475 w 1971675"/>
                  <a:gd name="csY8" fmla="*/ 1349375 h 2447925"/>
                  <a:gd name="csX9" fmla="*/ 685800 w 1971675"/>
                  <a:gd name="csY9" fmla="*/ 1282700 h 2447925"/>
                  <a:gd name="csX10" fmla="*/ 727075 w 1971675"/>
                  <a:gd name="csY10" fmla="*/ 1206500 h 2447925"/>
                  <a:gd name="csX11" fmla="*/ 800100 w 1971675"/>
                  <a:gd name="csY11" fmla="*/ 1155700 h 2447925"/>
                  <a:gd name="csX12" fmla="*/ 882650 w 1971675"/>
                  <a:gd name="csY12" fmla="*/ 1085850 h 2447925"/>
                  <a:gd name="csX13" fmla="*/ 908050 w 1971675"/>
                  <a:gd name="csY13" fmla="*/ 1000125 h 2447925"/>
                  <a:gd name="csX14" fmla="*/ 879475 w 1971675"/>
                  <a:gd name="csY14" fmla="*/ 965200 h 2447925"/>
                  <a:gd name="csX15" fmla="*/ 949325 w 1971675"/>
                  <a:gd name="csY15" fmla="*/ 895350 h 2447925"/>
                  <a:gd name="csX16" fmla="*/ 952500 w 1971675"/>
                  <a:gd name="csY16" fmla="*/ 850900 h 2447925"/>
                  <a:gd name="csX17" fmla="*/ 1000125 w 1971675"/>
                  <a:gd name="csY17" fmla="*/ 850900 h 2447925"/>
                  <a:gd name="csX18" fmla="*/ 1025525 w 1971675"/>
                  <a:gd name="csY18" fmla="*/ 809625 h 2447925"/>
                  <a:gd name="csX19" fmla="*/ 1016000 w 1971675"/>
                  <a:gd name="csY19" fmla="*/ 650875 h 2447925"/>
                  <a:gd name="csX20" fmla="*/ 1174750 w 1971675"/>
                  <a:gd name="csY20" fmla="*/ 488950 h 2447925"/>
                  <a:gd name="csX21" fmla="*/ 1184275 w 1971675"/>
                  <a:gd name="csY21" fmla="*/ 406400 h 2447925"/>
                  <a:gd name="csX22" fmla="*/ 1123950 w 1971675"/>
                  <a:gd name="csY22" fmla="*/ 377825 h 2447925"/>
                  <a:gd name="csX23" fmla="*/ 1143000 w 1971675"/>
                  <a:gd name="csY23" fmla="*/ 307975 h 2447925"/>
                  <a:gd name="csX24" fmla="*/ 1155700 w 1971675"/>
                  <a:gd name="csY24" fmla="*/ 260350 h 2447925"/>
                  <a:gd name="csX25" fmla="*/ 1149350 w 1971675"/>
                  <a:gd name="csY25" fmla="*/ 209550 h 2447925"/>
                  <a:gd name="csX26" fmla="*/ 1111250 w 1971675"/>
                  <a:gd name="csY26" fmla="*/ 184150 h 2447925"/>
                  <a:gd name="csX27" fmla="*/ 1073150 w 1971675"/>
                  <a:gd name="csY27" fmla="*/ 203200 h 2447925"/>
                  <a:gd name="csX28" fmla="*/ 1031875 w 1971675"/>
                  <a:gd name="csY28" fmla="*/ 152400 h 2447925"/>
                  <a:gd name="csX29" fmla="*/ 1066800 w 1971675"/>
                  <a:gd name="csY29" fmla="*/ 127000 h 2447925"/>
                  <a:gd name="csX30" fmla="*/ 1066800 w 1971675"/>
                  <a:gd name="csY30" fmla="*/ 88900 h 2447925"/>
                  <a:gd name="csX31" fmla="*/ 1098550 w 1971675"/>
                  <a:gd name="csY31" fmla="*/ 101600 h 2447925"/>
                  <a:gd name="csX32" fmla="*/ 1085850 w 1971675"/>
                  <a:gd name="csY32" fmla="*/ 53975 h 2447925"/>
                  <a:gd name="csX33" fmla="*/ 1196975 w 1971675"/>
                  <a:gd name="csY33" fmla="*/ 0 h 2447925"/>
                  <a:gd name="csX34" fmla="*/ 1308100 w 1971675"/>
                  <a:gd name="csY34" fmla="*/ 82550 h 2447925"/>
                  <a:gd name="csX35" fmla="*/ 1431925 w 1971675"/>
                  <a:gd name="csY35" fmla="*/ 146050 h 2447925"/>
                  <a:gd name="csX36" fmla="*/ 1568450 w 1971675"/>
                  <a:gd name="csY36" fmla="*/ 231775 h 2447925"/>
                  <a:gd name="csX37" fmla="*/ 1670050 w 1971675"/>
                  <a:gd name="csY37" fmla="*/ 269875 h 2447925"/>
                  <a:gd name="csX38" fmla="*/ 1803400 w 1971675"/>
                  <a:gd name="csY38" fmla="*/ 339725 h 2447925"/>
                  <a:gd name="csX39" fmla="*/ 1885950 w 1971675"/>
                  <a:gd name="csY39" fmla="*/ 377825 h 2447925"/>
                  <a:gd name="csX40" fmla="*/ 1971675 w 1971675"/>
                  <a:gd name="csY40" fmla="*/ 476250 h 2447925"/>
                  <a:gd name="csX41" fmla="*/ 1952625 w 1971675"/>
                  <a:gd name="csY41" fmla="*/ 536575 h 2447925"/>
                  <a:gd name="csX42" fmla="*/ 1936750 w 1971675"/>
                  <a:gd name="csY42" fmla="*/ 625475 h 2447925"/>
                  <a:gd name="csX43" fmla="*/ 1854200 w 1971675"/>
                  <a:gd name="csY43" fmla="*/ 739775 h 2447925"/>
                  <a:gd name="csX44" fmla="*/ 1768475 w 1971675"/>
                  <a:gd name="csY44" fmla="*/ 892175 h 2447925"/>
                  <a:gd name="csX45" fmla="*/ 1720850 w 1971675"/>
                  <a:gd name="csY45" fmla="*/ 1038225 h 2447925"/>
                  <a:gd name="csX46" fmla="*/ 1682750 w 1971675"/>
                  <a:gd name="csY46" fmla="*/ 1152525 h 2447925"/>
                  <a:gd name="csX47" fmla="*/ 1666875 w 1971675"/>
                  <a:gd name="csY47" fmla="*/ 1266825 h 2447925"/>
                  <a:gd name="csX48" fmla="*/ 1641475 w 1971675"/>
                  <a:gd name="csY48" fmla="*/ 1390650 h 2447925"/>
                  <a:gd name="csX49" fmla="*/ 1635125 w 1971675"/>
                  <a:gd name="csY49" fmla="*/ 1603375 h 2447925"/>
                  <a:gd name="csX50" fmla="*/ 1641475 w 1971675"/>
                  <a:gd name="csY50" fmla="*/ 1714500 h 2447925"/>
                  <a:gd name="csX51" fmla="*/ 1663700 w 1971675"/>
                  <a:gd name="csY51" fmla="*/ 1847850 h 2447925"/>
                  <a:gd name="csX52" fmla="*/ 1695450 w 1971675"/>
                  <a:gd name="csY52" fmla="*/ 2006600 h 2447925"/>
                  <a:gd name="csX53" fmla="*/ 1695450 w 1971675"/>
                  <a:gd name="csY53" fmla="*/ 2006600 h 2447925"/>
                  <a:gd name="csX54" fmla="*/ 1666875 w 1971675"/>
                  <a:gd name="csY54" fmla="*/ 2006600 h 2447925"/>
                  <a:gd name="csX55" fmla="*/ 1660525 w 1971675"/>
                  <a:gd name="csY55" fmla="*/ 1946275 h 2447925"/>
                  <a:gd name="csX56" fmla="*/ 1603375 w 1971675"/>
                  <a:gd name="csY56" fmla="*/ 1905000 h 2447925"/>
                  <a:gd name="csX57" fmla="*/ 1574800 w 1971675"/>
                  <a:gd name="csY57" fmla="*/ 1889125 h 2447925"/>
                  <a:gd name="csX58" fmla="*/ 1444625 w 1971675"/>
                  <a:gd name="csY58" fmla="*/ 1962150 h 2447925"/>
                  <a:gd name="csX59" fmla="*/ 1346200 w 1971675"/>
                  <a:gd name="csY59" fmla="*/ 2073275 h 2447925"/>
                  <a:gd name="csX60" fmla="*/ 1295400 w 1971675"/>
                  <a:gd name="csY60" fmla="*/ 2105025 h 2447925"/>
                  <a:gd name="csX61" fmla="*/ 1219200 w 1971675"/>
                  <a:gd name="csY61" fmla="*/ 2139950 h 2447925"/>
                  <a:gd name="csX62" fmla="*/ 1228725 w 1971675"/>
                  <a:gd name="csY62" fmla="*/ 2181225 h 2447925"/>
                  <a:gd name="csX63" fmla="*/ 1108075 w 1971675"/>
                  <a:gd name="csY63" fmla="*/ 2308225 h 2447925"/>
                  <a:gd name="csX64" fmla="*/ 1031875 w 1971675"/>
                  <a:gd name="csY64" fmla="*/ 2308225 h 2447925"/>
                  <a:gd name="csX65" fmla="*/ 1041400 w 1971675"/>
                  <a:gd name="csY65" fmla="*/ 2333625 h 2447925"/>
                  <a:gd name="csX66" fmla="*/ 1009650 w 1971675"/>
                  <a:gd name="csY66" fmla="*/ 2343150 h 2447925"/>
                  <a:gd name="csX67" fmla="*/ 977900 w 1971675"/>
                  <a:gd name="csY67" fmla="*/ 2311400 h 2447925"/>
                  <a:gd name="csX68" fmla="*/ 946150 w 1971675"/>
                  <a:gd name="csY68" fmla="*/ 2336800 h 2447925"/>
                  <a:gd name="csX69" fmla="*/ 936625 w 1971675"/>
                  <a:gd name="csY69" fmla="*/ 2317750 h 2447925"/>
                  <a:gd name="csX70" fmla="*/ 863600 w 1971675"/>
                  <a:gd name="csY70" fmla="*/ 2327275 h 2447925"/>
                  <a:gd name="csX71" fmla="*/ 679450 w 1971675"/>
                  <a:gd name="csY71" fmla="*/ 2362200 h 2447925"/>
                  <a:gd name="csX72" fmla="*/ 587375 w 1971675"/>
                  <a:gd name="csY72" fmla="*/ 2368550 h 2447925"/>
                  <a:gd name="csX73" fmla="*/ 466725 w 1971675"/>
                  <a:gd name="csY73" fmla="*/ 2447925 h 2447925"/>
                  <a:gd name="csX74" fmla="*/ 279400 w 1971675"/>
                  <a:gd name="csY74" fmla="*/ 2403475 h 2447925"/>
                  <a:gd name="csX75" fmla="*/ 190500 w 1971675"/>
                  <a:gd name="csY75" fmla="*/ 2390775 h 2447925"/>
                  <a:gd name="csX76" fmla="*/ 0 w 1971675"/>
                  <a:gd name="csY76" fmla="*/ 2174875 h 2447925"/>
                  <a:gd name="csX77" fmla="*/ 276225 w 1971675"/>
                  <a:gd name="csY77" fmla="*/ 2028825 h 2447925"/>
                  <a:gd name="csX78" fmla="*/ 295275 w 1971675"/>
                  <a:gd name="csY78" fmla="*/ 2095500 h 2447925"/>
                  <a:gd name="csX79" fmla="*/ 400050 w 1971675"/>
                  <a:gd name="csY79" fmla="*/ 2066925 h 2447925"/>
                  <a:gd name="csX80" fmla="*/ 431800 w 1971675"/>
                  <a:gd name="csY80" fmla="*/ 2114550 h 2447925"/>
                  <a:gd name="csX81" fmla="*/ 533400 w 1971675"/>
                  <a:gd name="csY81" fmla="*/ 2054225 h 2447925"/>
                  <a:gd name="csX82" fmla="*/ 546100 w 1971675"/>
                  <a:gd name="csY82" fmla="*/ 1949450 h 2447925"/>
                  <a:gd name="csX83" fmla="*/ 577850 w 1971675"/>
                  <a:gd name="csY83" fmla="*/ 1946275 h 2447925"/>
                  <a:gd name="csX84" fmla="*/ 574675 w 1971675"/>
                  <a:gd name="csY84" fmla="*/ 1892300 h 2447925"/>
                  <a:gd name="csX0" fmla="*/ 574675 w 1971675"/>
                  <a:gd name="csY0" fmla="*/ 1892300 h 2447925"/>
                  <a:gd name="csX1" fmla="*/ 542925 w 1971675"/>
                  <a:gd name="csY1" fmla="*/ 1876425 h 2447925"/>
                  <a:gd name="csX2" fmla="*/ 457200 w 1971675"/>
                  <a:gd name="csY2" fmla="*/ 1758950 h 2447925"/>
                  <a:gd name="csX3" fmla="*/ 387350 w 1971675"/>
                  <a:gd name="csY3" fmla="*/ 1670050 h 2447925"/>
                  <a:gd name="csX4" fmla="*/ 584200 w 1971675"/>
                  <a:gd name="csY4" fmla="*/ 1549400 h 2447925"/>
                  <a:gd name="csX5" fmla="*/ 619125 w 1971675"/>
                  <a:gd name="csY5" fmla="*/ 1460500 h 2447925"/>
                  <a:gd name="csX6" fmla="*/ 660400 w 1971675"/>
                  <a:gd name="csY6" fmla="*/ 1397000 h 2447925"/>
                  <a:gd name="csX7" fmla="*/ 676275 w 1971675"/>
                  <a:gd name="csY7" fmla="*/ 1374775 h 2447925"/>
                  <a:gd name="csX8" fmla="*/ 625475 w 1971675"/>
                  <a:gd name="csY8" fmla="*/ 1349375 h 2447925"/>
                  <a:gd name="csX9" fmla="*/ 685800 w 1971675"/>
                  <a:gd name="csY9" fmla="*/ 1282700 h 2447925"/>
                  <a:gd name="csX10" fmla="*/ 727075 w 1971675"/>
                  <a:gd name="csY10" fmla="*/ 1206500 h 2447925"/>
                  <a:gd name="csX11" fmla="*/ 800100 w 1971675"/>
                  <a:gd name="csY11" fmla="*/ 1155700 h 2447925"/>
                  <a:gd name="csX12" fmla="*/ 882650 w 1971675"/>
                  <a:gd name="csY12" fmla="*/ 1085850 h 2447925"/>
                  <a:gd name="csX13" fmla="*/ 908050 w 1971675"/>
                  <a:gd name="csY13" fmla="*/ 1000125 h 2447925"/>
                  <a:gd name="csX14" fmla="*/ 879475 w 1971675"/>
                  <a:gd name="csY14" fmla="*/ 965200 h 2447925"/>
                  <a:gd name="csX15" fmla="*/ 942975 w 1971675"/>
                  <a:gd name="csY15" fmla="*/ 895350 h 2447925"/>
                  <a:gd name="csX16" fmla="*/ 952500 w 1971675"/>
                  <a:gd name="csY16" fmla="*/ 850900 h 2447925"/>
                  <a:gd name="csX17" fmla="*/ 1000125 w 1971675"/>
                  <a:gd name="csY17" fmla="*/ 850900 h 2447925"/>
                  <a:gd name="csX18" fmla="*/ 1025525 w 1971675"/>
                  <a:gd name="csY18" fmla="*/ 809625 h 2447925"/>
                  <a:gd name="csX19" fmla="*/ 1016000 w 1971675"/>
                  <a:gd name="csY19" fmla="*/ 650875 h 2447925"/>
                  <a:gd name="csX20" fmla="*/ 1174750 w 1971675"/>
                  <a:gd name="csY20" fmla="*/ 488950 h 2447925"/>
                  <a:gd name="csX21" fmla="*/ 1184275 w 1971675"/>
                  <a:gd name="csY21" fmla="*/ 406400 h 2447925"/>
                  <a:gd name="csX22" fmla="*/ 1123950 w 1971675"/>
                  <a:gd name="csY22" fmla="*/ 377825 h 2447925"/>
                  <a:gd name="csX23" fmla="*/ 1143000 w 1971675"/>
                  <a:gd name="csY23" fmla="*/ 307975 h 2447925"/>
                  <a:gd name="csX24" fmla="*/ 1155700 w 1971675"/>
                  <a:gd name="csY24" fmla="*/ 260350 h 2447925"/>
                  <a:gd name="csX25" fmla="*/ 1149350 w 1971675"/>
                  <a:gd name="csY25" fmla="*/ 209550 h 2447925"/>
                  <a:gd name="csX26" fmla="*/ 1111250 w 1971675"/>
                  <a:gd name="csY26" fmla="*/ 184150 h 2447925"/>
                  <a:gd name="csX27" fmla="*/ 1073150 w 1971675"/>
                  <a:gd name="csY27" fmla="*/ 203200 h 2447925"/>
                  <a:gd name="csX28" fmla="*/ 1031875 w 1971675"/>
                  <a:gd name="csY28" fmla="*/ 152400 h 2447925"/>
                  <a:gd name="csX29" fmla="*/ 1066800 w 1971675"/>
                  <a:gd name="csY29" fmla="*/ 127000 h 2447925"/>
                  <a:gd name="csX30" fmla="*/ 1066800 w 1971675"/>
                  <a:gd name="csY30" fmla="*/ 88900 h 2447925"/>
                  <a:gd name="csX31" fmla="*/ 1098550 w 1971675"/>
                  <a:gd name="csY31" fmla="*/ 101600 h 2447925"/>
                  <a:gd name="csX32" fmla="*/ 1085850 w 1971675"/>
                  <a:gd name="csY32" fmla="*/ 53975 h 2447925"/>
                  <a:gd name="csX33" fmla="*/ 1196975 w 1971675"/>
                  <a:gd name="csY33" fmla="*/ 0 h 2447925"/>
                  <a:gd name="csX34" fmla="*/ 1308100 w 1971675"/>
                  <a:gd name="csY34" fmla="*/ 82550 h 2447925"/>
                  <a:gd name="csX35" fmla="*/ 1431925 w 1971675"/>
                  <a:gd name="csY35" fmla="*/ 146050 h 2447925"/>
                  <a:gd name="csX36" fmla="*/ 1568450 w 1971675"/>
                  <a:gd name="csY36" fmla="*/ 231775 h 2447925"/>
                  <a:gd name="csX37" fmla="*/ 1670050 w 1971675"/>
                  <a:gd name="csY37" fmla="*/ 269875 h 2447925"/>
                  <a:gd name="csX38" fmla="*/ 1803400 w 1971675"/>
                  <a:gd name="csY38" fmla="*/ 339725 h 2447925"/>
                  <a:gd name="csX39" fmla="*/ 1885950 w 1971675"/>
                  <a:gd name="csY39" fmla="*/ 377825 h 2447925"/>
                  <a:gd name="csX40" fmla="*/ 1971675 w 1971675"/>
                  <a:gd name="csY40" fmla="*/ 476250 h 2447925"/>
                  <a:gd name="csX41" fmla="*/ 1952625 w 1971675"/>
                  <a:gd name="csY41" fmla="*/ 536575 h 2447925"/>
                  <a:gd name="csX42" fmla="*/ 1936750 w 1971675"/>
                  <a:gd name="csY42" fmla="*/ 625475 h 2447925"/>
                  <a:gd name="csX43" fmla="*/ 1854200 w 1971675"/>
                  <a:gd name="csY43" fmla="*/ 739775 h 2447925"/>
                  <a:gd name="csX44" fmla="*/ 1768475 w 1971675"/>
                  <a:gd name="csY44" fmla="*/ 892175 h 2447925"/>
                  <a:gd name="csX45" fmla="*/ 1720850 w 1971675"/>
                  <a:gd name="csY45" fmla="*/ 1038225 h 2447925"/>
                  <a:gd name="csX46" fmla="*/ 1682750 w 1971675"/>
                  <a:gd name="csY46" fmla="*/ 1152525 h 2447925"/>
                  <a:gd name="csX47" fmla="*/ 1666875 w 1971675"/>
                  <a:gd name="csY47" fmla="*/ 1266825 h 2447925"/>
                  <a:gd name="csX48" fmla="*/ 1641475 w 1971675"/>
                  <a:gd name="csY48" fmla="*/ 1390650 h 2447925"/>
                  <a:gd name="csX49" fmla="*/ 1635125 w 1971675"/>
                  <a:gd name="csY49" fmla="*/ 1603375 h 2447925"/>
                  <a:gd name="csX50" fmla="*/ 1641475 w 1971675"/>
                  <a:gd name="csY50" fmla="*/ 1714500 h 2447925"/>
                  <a:gd name="csX51" fmla="*/ 1663700 w 1971675"/>
                  <a:gd name="csY51" fmla="*/ 1847850 h 2447925"/>
                  <a:gd name="csX52" fmla="*/ 1695450 w 1971675"/>
                  <a:gd name="csY52" fmla="*/ 2006600 h 2447925"/>
                  <a:gd name="csX53" fmla="*/ 1695450 w 1971675"/>
                  <a:gd name="csY53" fmla="*/ 2006600 h 2447925"/>
                  <a:gd name="csX54" fmla="*/ 1666875 w 1971675"/>
                  <a:gd name="csY54" fmla="*/ 2006600 h 2447925"/>
                  <a:gd name="csX55" fmla="*/ 1660525 w 1971675"/>
                  <a:gd name="csY55" fmla="*/ 1946275 h 2447925"/>
                  <a:gd name="csX56" fmla="*/ 1603375 w 1971675"/>
                  <a:gd name="csY56" fmla="*/ 1905000 h 2447925"/>
                  <a:gd name="csX57" fmla="*/ 1574800 w 1971675"/>
                  <a:gd name="csY57" fmla="*/ 1889125 h 2447925"/>
                  <a:gd name="csX58" fmla="*/ 1444625 w 1971675"/>
                  <a:gd name="csY58" fmla="*/ 1962150 h 2447925"/>
                  <a:gd name="csX59" fmla="*/ 1346200 w 1971675"/>
                  <a:gd name="csY59" fmla="*/ 2073275 h 2447925"/>
                  <a:gd name="csX60" fmla="*/ 1295400 w 1971675"/>
                  <a:gd name="csY60" fmla="*/ 2105025 h 2447925"/>
                  <a:gd name="csX61" fmla="*/ 1219200 w 1971675"/>
                  <a:gd name="csY61" fmla="*/ 2139950 h 2447925"/>
                  <a:gd name="csX62" fmla="*/ 1228725 w 1971675"/>
                  <a:gd name="csY62" fmla="*/ 2181225 h 2447925"/>
                  <a:gd name="csX63" fmla="*/ 1108075 w 1971675"/>
                  <a:gd name="csY63" fmla="*/ 2308225 h 2447925"/>
                  <a:gd name="csX64" fmla="*/ 1031875 w 1971675"/>
                  <a:gd name="csY64" fmla="*/ 2308225 h 2447925"/>
                  <a:gd name="csX65" fmla="*/ 1041400 w 1971675"/>
                  <a:gd name="csY65" fmla="*/ 2333625 h 2447925"/>
                  <a:gd name="csX66" fmla="*/ 1009650 w 1971675"/>
                  <a:gd name="csY66" fmla="*/ 2343150 h 2447925"/>
                  <a:gd name="csX67" fmla="*/ 977900 w 1971675"/>
                  <a:gd name="csY67" fmla="*/ 2311400 h 2447925"/>
                  <a:gd name="csX68" fmla="*/ 946150 w 1971675"/>
                  <a:gd name="csY68" fmla="*/ 2336800 h 2447925"/>
                  <a:gd name="csX69" fmla="*/ 936625 w 1971675"/>
                  <a:gd name="csY69" fmla="*/ 2317750 h 2447925"/>
                  <a:gd name="csX70" fmla="*/ 863600 w 1971675"/>
                  <a:gd name="csY70" fmla="*/ 2327275 h 2447925"/>
                  <a:gd name="csX71" fmla="*/ 679450 w 1971675"/>
                  <a:gd name="csY71" fmla="*/ 2362200 h 2447925"/>
                  <a:gd name="csX72" fmla="*/ 587375 w 1971675"/>
                  <a:gd name="csY72" fmla="*/ 2368550 h 2447925"/>
                  <a:gd name="csX73" fmla="*/ 466725 w 1971675"/>
                  <a:gd name="csY73" fmla="*/ 2447925 h 2447925"/>
                  <a:gd name="csX74" fmla="*/ 279400 w 1971675"/>
                  <a:gd name="csY74" fmla="*/ 2403475 h 2447925"/>
                  <a:gd name="csX75" fmla="*/ 190500 w 1971675"/>
                  <a:gd name="csY75" fmla="*/ 2390775 h 2447925"/>
                  <a:gd name="csX76" fmla="*/ 0 w 1971675"/>
                  <a:gd name="csY76" fmla="*/ 2174875 h 2447925"/>
                  <a:gd name="csX77" fmla="*/ 276225 w 1971675"/>
                  <a:gd name="csY77" fmla="*/ 2028825 h 2447925"/>
                  <a:gd name="csX78" fmla="*/ 295275 w 1971675"/>
                  <a:gd name="csY78" fmla="*/ 2095500 h 2447925"/>
                  <a:gd name="csX79" fmla="*/ 400050 w 1971675"/>
                  <a:gd name="csY79" fmla="*/ 2066925 h 2447925"/>
                  <a:gd name="csX80" fmla="*/ 431800 w 1971675"/>
                  <a:gd name="csY80" fmla="*/ 2114550 h 2447925"/>
                  <a:gd name="csX81" fmla="*/ 533400 w 1971675"/>
                  <a:gd name="csY81" fmla="*/ 2054225 h 2447925"/>
                  <a:gd name="csX82" fmla="*/ 546100 w 1971675"/>
                  <a:gd name="csY82" fmla="*/ 1949450 h 2447925"/>
                  <a:gd name="csX83" fmla="*/ 577850 w 1971675"/>
                  <a:gd name="csY83" fmla="*/ 1946275 h 2447925"/>
                  <a:gd name="csX84" fmla="*/ 574675 w 1971675"/>
                  <a:gd name="csY84" fmla="*/ 1892300 h 2447925"/>
                  <a:gd name="csX0" fmla="*/ 574675 w 1971675"/>
                  <a:gd name="csY0" fmla="*/ 1892300 h 2447925"/>
                  <a:gd name="csX1" fmla="*/ 542925 w 1971675"/>
                  <a:gd name="csY1" fmla="*/ 1876425 h 2447925"/>
                  <a:gd name="csX2" fmla="*/ 457200 w 1971675"/>
                  <a:gd name="csY2" fmla="*/ 1758950 h 2447925"/>
                  <a:gd name="csX3" fmla="*/ 387350 w 1971675"/>
                  <a:gd name="csY3" fmla="*/ 1670050 h 2447925"/>
                  <a:gd name="csX4" fmla="*/ 584200 w 1971675"/>
                  <a:gd name="csY4" fmla="*/ 1549400 h 2447925"/>
                  <a:gd name="csX5" fmla="*/ 619125 w 1971675"/>
                  <a:gd name="csY5" fmla="*/ 1460500 h 2447925"/>
                  <a:gd name="csX6" fmla="*/ 660400 w 1971675"/>
                  <a:gd name="csY6" fmla="*/ 1397000 h 2447925"/>
                  <a:gd name="csX7" fmla="*/ 676275 w 1971675"/>
                  <a:gd name="csY7" fmla="*/ 1374775 h 2447925"/>
                  <a:gd name="csX8" fmla="*/ 625475 w 1971675"/>
                  <a:gd name="csY8" fmla="*/ 1349375 h 2447925"/>
                  <a:gd name="csX9" fmla="*/ 685800 w 1971675"/>
                  <a:gd name="csY9" fmla="*/ 1282700 h 2447925"/>
                  <a:gd name="csX10" fmla="*/ 727075 w 1971675"/>
                  <a:gd name="csY10" fmla="*/ 1206500 h 2447925"/>
                  <a:gd name="csX11" fmla="*/ 800100 w 1971675"/>
                  <a:gd name="csY11" fmla="*/ 1155700 h 2447925"/>
                  <a:gd name="csX12" fmla="*/ 882650 w 1971675"/>
                  <a:gd name="csY12" fmla="*/ 1085850 h 2447925"/>
                  <a:gd name="csX13" fmla="*/ 908050 w 1971675"/>
                  <a:gd name="csY13" fmla="*/ 1000125 h 2447925"/>
                  <a:gd name="csX14" fmla="*/ 879475 w 1971675"/>
                  <a:gd name="csY14" fmla="*/ 965200 h 2447925"/>
                  <a:gd name="csX15" fmla="*/ 942975 w 1971675"/>
                  <a:gd name="csY15" fmla="*/ 895350 h 2447925"/>
                  <a:gd name="csX16" fmla="*/ 952500 w 1971675"/>
                  <a:gd name="csY16" fmla="*/ 850900 h 2447925"/>
                  <a:gd name="csX17" fmla="*/ 1000125 w 1971675"/>
                  <a:gd name="csY17" fmla="*/ 850900 h 2447925"/>
                  <a:gd name="csX18" fmla="*/ 1025525 w 1971675"/>
                  <a:gd name="csY18" fmla="*/ 809625 h 2447925"/>
                  <a:gd name="csX19" fmla="*/ 1016000 w 1971675"/>
                  <a:gd name="csY19" fmla="*/ 650875 h 2447925"/>
                  <a:gd name="csX20" fmla="*/ 1174750 w 1971675"/>
                  <a:gd name="csY20" fmla="*/ 488950 h 2447925"/>
                  <a:gd name="csX21" fmla="*/ 1184275 w 1971675"/>
                  <a:gd name="csY21" fmla="*/ 406400 h 2447925"/>
                  <a:gd name="csX22" fmla="*/ 1123950 w 1971675"/>
                  <a:gd name="csY22" fmla="*/ 377825 h 2447925"/>
                  <a:gd name="csX23" fmla="*/ 1143000 w 1971675"/>
                  <a:gd name="csY23" fmla="*/ 307975 h 2447925"/>
                  <a:gd name="csX24" fmla="*/ 1155700 w 1971675"/>
                  <a:gd name="csY24" fmla="*/ 260350 h 2447925"/>
                  <a:gd name="csX25" fmla="*/ 1149350 w 1971675"/>
                  <a:gd name="csY25" fmla="*/ 209550 h 2447925"/>
                  <a:gd name="csX26" fmla="*/ 1111250 w 1971675"/>
                  <a:gd name="csY26" fmla="*/ 184150 h 2447925"/>
                  <a:gd name="csX27" fmla="*/ 1073150 w 1971675"/>
                  <a:gd name="csY27" fmla="*/ 203200 h 2447925"/>
                  <a:gd name="csX28" fmla="*/ 1031875 w 1971675"/>
                  <a:gd name="csY28" fmla="*/ 152400 h 2447925"/>
                  <a:gd name="csX29" fmla="*/ 1066800 w 1971675"/>
                  <a:gd name="csY29" fmla="*/ 127000 h 2447925"/>
                  <a:gd name="csX30" fmla="*/ 1066800 w 1971675"/>
                  <a:gd name="csY30" fmla="*/ 88900 h 2447925"/>
                  <a:gd name="csX31" fmla="*/ 1098550 w 1971675"/>
                  <a:gd name="csY31" fmla="*/ 101600 h 2447925"/>
                  <a:gd name="csX32" fmla="*/ 1085850 w 1971675"/>
                  <a:gd name="csY32" fmla="*/ 53975 h 2447925"/>
                  <a:gd name="csX33" fmla="*/ 1196975 w 1971675"/>
                  <a:gd name="csY33" fmla="*/ 0 h 2447925"/>
                  <a:gd name="csX34" fmla="*/ 1308100 w 1971675"/>
                  <a:gd name="csY34" fmla="*/ 82550 h 2447925"/>
                  <a:gd name="csX35" fmla="*/ 1431925 w 1971675"/>
                  <a:gd name="csY35" fmla="*/ 146050 h 2447925"/>
                  <a:gd name="csX36" fmla="*/ 1568450 w 1971675"/>
                  <a:gd name="csY36" fmla="*/ 231775 h 2447925"/>
                  <a:gd name="csX37" fmla="*/ 1651000 w 1971675"/>
                  <a:gd name="csY37" fmla="*/ 257175 h 2447925"/>
                  <a:gd name="csX38" fmla="*/ 1803400 w 1971675"/>
                  <a:gd name="csY38" fmla="*/ 339725 h 2447925"/>
                  <a:gd name="csX39" fmla="*/ 1885950 w 1971675"/>
                  <a:gd name="csY39" fmla="*/ 377825 h 2447925"/>
                  <a:gd name="csX40" fmla="*/ 1971675 w 1971675"/>
                  <a:gd name="csY40" fmla="*/ 476250 h 2447925"/>
                  <a:gd name="csX41" fmla="*/ 1952625 w 1971675"/>
                  <a:gd name="csY41" fmla="*/ 536575 h 2447925"/>
                  <a:gd name="csX42" fmla="*/ 1936750 w 1971675"/>
                  <a:gd name="csY42" fmla="*/ 625475 h 2447925"/>
                  <a:gd name="csX43" fmla="*/ 1854200 w 1971675"/>
                  <a:gd name="csY43" fmla="*/ 739775 h 2447925"/>
                  <a:gd name="csX44" fmla="*/ 1768475 w 1971675"/>
                  <a:gd name="csY44" fmla="*/ 892175 h 2447925"/>
                  <a:gd name="csX45" fmla="*/ 1720850 w 1971675"/>
                  <a:gd name="csY45" fmla="*/ 1038225 h 2447925"/>
                  <a:gd name="csX46" fmla="*/ 1682750 w 1971675"/>
                  <a:gd name="csY46" fmla="*/ 1152525 h 2447925"/>
                  <a:gd name="csX47" fmla="*/ 1666875 w 1971675"/>
                  <a:gd name="csY47" fmla="*/ 1266825 h 2447925"/>
                  <a:gd name="csX48" fmla="*/ 1641475 w 1971675"/>
                  <a:gd name="csY48" fmla="*/ 1390650 h 2447925"/>
                  <a:gd name="csX49" fmla="*/ 1635125 w 1971675"/>
                  <a:gd name="csY49" fmla="*/ 1603375 h 2447925"/>
                  <a:gd name="csX50" fmla="*/ 1641475 w 1971675"/>
                  <a:gd name="csY50" fmla="*/ 1714500 h 2447925"/>
                  <a:gd name="csX51" fmla="*/ 1663700 w 1971675"/>
                  <a:gd name="csY51" fmla="*/ 1847850 h 2447925"/>
                  <a:gd name="csX52" fmla="*/ 1695450 w 1971675"/>
                  <a:gd name="csY52" fmla="*/ 2006600 h 2447925"/>
                  <a:gd name="csX53" fmla="*/ 1695450 w 1971675"/>
                  <a:gd name="csY53" fmla="*/ 2006600 h 2447925"/>
                  <a:gd name="csX54" fmla="*/ 1666875 w 1971675"/>
                  <a:gd name="csY54" fmla="*/ 2006600 h 2447925"/>
                  <a:gd name="csX55" fmla="*/ 1660525 w 1971675"/>
                  <a:gd name="csY55" fmla="*/ 1946275 h 2447925"/>
                  <a:gd name="csX56" fmla="*/ 1603375 w 1971675"/>
                  <a:gd name="csY56" fmla="*/ 1905000 h 2447925"/>
                  <a:gd name="csX57" fmla="*/ 1574800 w 1971675"/>
                  <a:gd name="csY57" fmla="*/ 1889125 h 2447925"/>
                  <a:gd name="csX58" fmla="*/ 1444625 w 1971675"/>
                  <a:gd name="csY58" fmla="*/ 1962150 h 2447925"/>
                  <a:gd name="csX59" fmla="*/ 1346200 w 1971675"/>
                  <a:gd name="csY59" fmla="*/ 2073275 h 2447925"/>
                  <a:gd name="csX60" fmla="*/ 1295400 w 1971675"/>
                  <a:gd name="csY60" fmla="*/ 2105025 h 2447925"/>
                  <a:gd name="csX61" fmla="*/ 1219200 w 1971675"/>
                  <a:gd name="csY61" fmla="*/ 2139950 h 2447925"/>
                  <a:gd name="csX62" fmla="*/ 1228725 w 1971675"/>
                  <a:gd name="csY62" fmla="*/ 2181225 h 2447925"/>
                  <a:gd name="csX63" fmla="*/ 1108075 w 1971675"/>
                  <a:gd name="csY63" fmla="*/ 2308225 h 2447925"/>
                  <a:gd name="csX64" fmla="*/ 1031875 w 1971675"/>
                  <a:gd name="csY64" fmla="*/ 2308225 h 2447925"/>
                  <a:gd name="csX65" fmla="*/ 1041400 w 1971675"/>
                  <a:gd name="csY65" fmla="*/ 2333625 h 2447925"/>
                  <a:gd name="csX66" fmla="*/ 1009650 w 1971675"/>
                  <a:gd name="csY66" fmla="*/ 2343150 h 2447925"/>
                  <a:gd name="csX67" fmla="*/ 977900 w 1971675"/>
                  <a:gd name="csY67" fmla="*/ 2311400 h 2447925"/>
                  <a:gd name="csX68" fmla="*/ 946150 w 1971675"/>
                  <a:gd name="csY68" fmla="*/ 2336800 h 2447925"/>
                  <a:gd name="csX69" fmla="*/ 936625 w 1971675"/>
                  <a:gd name="csY69" fmla="*/ 2317750 h 2447925"/>
                  <a:gd name="csX70" fmla="*/ 863600 w 1971675"/>
                  <a:gd name="csY70" fmla="*/ 2327275 h 2447925"/>
                  <a:gd name="csX71" fmla="*/ 679450 w 1971675"/>
                  <a:gd name="csY71" fmla="*/ 2362200 h 2447925"/>
                  <a:gd name="csX72" fmla="*/ 587375 w 1971675"/>
                  <a:gd name="csY72" fmla="*/ 2368550 h 2447925"/>
                  <a:gd name="csX73" fmla="*/ 466725 w 1971675"/>
                  <a:gd name="csY73" fmla="*/ 2447925 h 2447925"/>
                  <a:gd name="csX74" fmla="*/ 279400 w 1971675"/>
                  <a:gd name="csY74" fmla="*/ 2403475 h 2447925"/>
                  <a:gd name="csX75" fmla="*/ 190500 w 1971675"/>
                  <a:gd name="csY75" fmla="*/ 2390775 h 2447925"/>
                  <a:gd name="csX76" fmla="*/ 0 w 1971675"/>
                  <a:gd name="csY76" fmla="*/ 2174875 h 2447925"/>
                  <a:gd name="csX77" fmla="*/ 276225 w 1971675"/>
                  <a:gd name="csY77" fmla="*/ 2028825 h 2447925"/>
                  <a:gd name="csX78" fmla="*/ 295275 w 1971675"/>
                  <a:gd name="csY78" fmla="*/ 2095500 h 2447925"/>
                  <a:gd name="csX79" fmla="*/ 400050 w 1971675"/>
                  <a:gd name="csY79" fmla="*/ 2066925 h 2447925"/>
                  <a:gd name="csX80" fmla="*/ 431800 w 1971675"/>
                  <a:gd name="csY80" fmla="*/ 2114550 h 2447925"/>
                  <a:gd name="csX81" fmla="*/ 533400 w 1971675"/>
                  <a:gd name="csY81" fmla="*/ 2054225 h 2447925"/>
                  <a:gd name="csX82" fmla="*/ 546100 w 1971675"/>
                  <a:gd name="csY82" fmla="*/ 1949450 h 2447925"/>
                  <a:gd name="csX83" fmla="*/ 577850 w 1971675"/>
                  <a:gd name="csY83" fmla="*/ 1946275 h 2447925"/>
                  <a:gd name="csX84" fmla="*/ 574675 w 1971675"/>
                  <a:gd name="csY84" fmla="*/ 1892300 h 2447925"/>
                  <a:gd name="csX0" fmla="*/ 574675 w 1971675"/>
                  <a:gd name="csY0" fmla="*/ 1892300 h 2447925"/>
                  <a:gd name="csX1" fmla="*/ 542925 w 1971675"/>
                  <a:gd name="csY1" fmla="*/ 1876425 h 2447925"/>
                  <a:gd name="csX2" fmla="*/ 457200 w 1971675"/>
                  <a:gd name="csY2" fmla="*/ 1758950 h 2447925"/>
                  <a:gd name="csX3" fmla="*/ 387350 w 1971675"/>
                  <a:gd name="csY3" fmla="*/ 1670050 h 2447925"/>
                  <a:gd name="csX4" fmla="*/ 584200 w 1971675"/>
                  <a:gd name="csY4" fmla="*/ 1549400 h 2447925"/>
                  <a:gd name="csX5" fmla="*/ 619125 w 1971675"/>
                  <a:gd name="csY5" fmla="*/ 1460500 h 2447925"/>
                  <a:gd name="csX6" fmla="*/ 660400 w 1971675"/>
                  <a:gd name="csY6" fmla="*/ 1397000 h 2447925"/>
                  <a:gd name="csX7" fmla="*/ 676275 w 1971675"/>
                  <a:gd name="csY7" fmla="*/ 1374775 h 2447925"/>
                  <a:gd name="csX8" fmla="*/ 625475 w 1971675"/>
                  <a:gd name="csY8" fmla="*/ 1349375 h 2447925"/>
                  <a:gd name="csX9" fmla="*/ 685800 w 1971675"/>
                  <a:gd name="csY9" fmla="*/ 1282700 h 2447925"/>
                  <a:gd name="csX10" fmla="*/ 727075 w 1971675"/>
                  <a:gd name="csY10" fmla="*/ 1206500 h 2447925"/>
                  <a:gd name="csX11" fmla="*/ 800100 w 1971675"/>
                  <a:gd name="csY11" fmla="*/ 1155700 h 2447925"/>
                  <a:gd name="csX12" fmla="*/ 882650 w 1971675"/>
                  <a:gd name="csY12" fmla="*/ 1085850 h 2447925"/>
                  <a:gd name="csX13" fmla="*/ 908050 w 1971675"/>
                  <a:gd name="csY13" fmla="*/ 1000125 h 2447925"/>
                  <a:gd name="csX14" fmla="*/ 879475 w 1971675"/>
                  <a:gd name="csY14" fmla="*/ 965200 h 2447925"/>
                  <a:gd name="csX15" fmla="*/ 942975 w 1971675"/>
                  <a:gd name="csY15" fmla="*/ 895350 h 2447925"/>
                  <a:gd name="csX16" fmla="*/ 952500 w 1971675"/>
                  <a:gd name="csY16" fmla="*/ 850900 h 2447925"/>
                  <a:gd name="csX17" fmla="*/ 1000125 w 1971675"/>
                  <a:gd name="csY17" fmla="*/ 850900 h 2447925"/>
                  <a:gd name="csX18" fmla="*/ 1025525 w 1971675"/>
                  <a:gd name="csY18" fmla="*/ 809625 h 2447925"/>
                  <a:gd name="csX19" fmla="*/ 1016000 w 1971675"/>
                  <a:gd name="csY19" fmla="*/ 650875 h 2447925"/>
                  <a:gd name="csX20" fmla="*/ 1174750 w 1971675"/>
                  <a:gd name="csY20" fmla="*/ 488950 h 2447925"/>
                  <a:gd name="csX21" fmla="*/ 1184275 w 1971675"/>
                  <a:gd name="csY21" fmla="*/ 406400 h 2447925"/>
                  <a:gd name="csX22" fmla="*/ 1123950 w 1971675"/>
                  <a:gd name="csY22" fmla="*/ 377825 h 2447925"/>
                  <a:gd name="csX23" fmla="*/ 1143000 w 1971675"/>
                  <a:gd name="csY23" fmla="*/ 307975 h 2447925"/>
                  <a:gd name="csX24" fmla="*/ 1155700 w 1971675"/>
                  <a:gd name="csY24" fmla="*/ 260350 h 2447925"/>
                  <a:gd name="csX25" fmla="*/ 1149350 w 1971675"/>
                  <a:gd name="csY25" fmla="*/ 209550 h 2447925"/>
                  <a:gd name="csX26" fmla="*/ 1111250 w 1971675"/>
                  <a:gd name="csY26" fmla="*/ 184150 h 2447925"/>
                  <a:gd name="csX27" fmla="*/ 1073150 w 1971675"/>
                  <a:gd name="csY27" fmla="*/ 203200 h 2447925"/>
                  <a:gd name="csX28" fmla="*/ 1031875 w 1971675"/>
                  <a:gd name="csY28" fmla="*/ 152400 h 2447925"/>
                  <a:gd name="csX29" fmla="*/ 1066800 w 1971675"/>
                  <a:gd name="csY29" fmla="*/ 127000 h 2447925"/>
                  <a:gd name="csX30" fmla="*/ 1066800 w 1971675"/>
                  <a:gd name="csY30" fmla="*/ 88900 h 2447925"/>
                  <a:gd name="csX31" fmla="*/ 1098550 w 1971675"/>
                  <a:gd name="csY31" fmla="*/ 101600 h 2447925"/>
                  <a:gd name="csX32" fmla="*/ 1085850 w 1971675"/>
                  <a:gd name="csY32" fmla="*/ 53975 h 2447925"/>
                  <a:gd name="csX33" fmla="*/ 1196975 w 1971675"/>
                  <a:gd name="csY33" fmla="*/ 0 h 2447925"/>
                  <a:gd name="csX34" fmla="*/ 1308100 w 1971675"/>
                  <a:gd name="csY34" fmla="*/ 82550 h 2447925"/>
                  <a:gd name="csX35" fmla="*/ 1431925 w 1971675"/>
                  <a:gd name="csY35" fmla="*/ 146050 h 2447925"/>
                  <a:gd name="csX36" fmla="*/ 1533525 w 1971675"/>
                  <a:gd name="csY36" fmla="*/ 330200 h 2447925"/>
                  <a:gd name="csX37" fmla="*/ 1651000 w 1971675"/>
                  <a:gd name="csY37" fmla="*/ 257175 h 2447925"/>
                  <a:gd name="csX38" fmla="*/ 1803400 w 1971675"/>
                  <a:gd name="csY38" fmla="*/ 339725 h 2447925"/>
                  <a:gd name="csX39" fmla="*/ 1885950 w 1971675"/>
                  <a:gd name="csY39" fmla="*/ 377825 h 2447925"/>
                  <a:gd name="csX40" fmla="*/ 1971675 w 1971675"/>
                  <a:gd name="csY40" fmla="*/ 476250 h 2447925"/>
                  <a:gd name="csX41" fmla="*/ 1952625 w 1971675"/>
                  <a:gd name="csY41" fmla="*/ 536575 h 2447925"/>
                  <a:gd name="csX42" fmla="*/ 1936750 w 1971675"/>
                  <a:gd name="csY42" fmla="*/ 625475 h 2447925"/>
                  <a:gd name="csX43" fmla="*/ 1854200 w 1971675"/>
                  <a:gd name="csY43" fmla="*/ 739775 h 2447925"/>
                  <a:gd name="csX44" fmla="*/ 1768475 w 1971675"/>
                  <a:gd name="csY44" fmla="*/ 892175 h 2447925"/>
                  <a:gd name="csX45" fmla="*/ 1720850 w 1971675"/>
                  <a:gd name="csY45" fmla="*/ 1038225 h 2447925"/>
                  <a:gd name="csX46" fmla="*/ 1682750 w 1971675"/>
                  <a:gd name="csY46" fmla="*/ 1152525 h 2447925"/>
                  <a:gd name="csX47" fmla="*/ 1666875 w 1971675"/>
                  <a:gd name="csY47" fmla="*/ 1266825 h 2447925"/>
                  <a:gd name="csX48" fmla="*/ 1641475 w 1971675"/>
                  <a:gd name="csY48" fmla="*/ 1390650 h 2447925"/>
                  <a:gd name="csX49" fmla="*/ 1635125 w 1971675"/>
                  <a:gd name="csY49" fmla="*/ 1603375 h 2447925"/>
                  <a:gd name="csX50" fmla="*/ 1641475 w 1971675"/>
                  <a:gd name="csY50" fmla="*/ 1714500 h 2447925"/>
                  <a:gd name="csX51" fmla="*/ 1663700 w 1971675"/>
                  <a:gd name="csY51" fmla="*/ 1847850 h 2447925"/>
                  <a:gd name="csX52" fmla="*/ 1695450 w 1971675"/>
                  <a:gd name="csY52" fmla="*/ 2006600 h 2447925"/>
                  <a:gd name="csX53" fmla="*/ 1695450 w 1971675"/>
                  <a:gd name="csY53" fmla="*/ 2006600 h 2447925"/>
                  <a:gd name="csX54" fmla="*/ 1666875 w 1971675"/>
                  <a:gd name="csY54" fmla="*/ 2006600 h 2447925"/>
                  <a:gd name="csX55" fmla="*/ 1660525 w 1971675"/>
                  <a:gd name="csY55" fmla="*/ 1946275 h 2447925"/>
                  <a:gd name="csX56" fmla="*/ 1603375 w 1971675"/>
                  <a:gd name="csY56" fmla="*/ 1905000 h 2447925"/>
                  <a:gd name="csX57" fmla="*/ 1574800 w 1971675"/>
                  <a:gd name="csY57" fmla="*/ 1889125 h 2447925"/>
                  <a:gd name="csX58" fmla="*/ 1444625 w 1971675"/>
                  <a:gd name="csY58" fmla="*/ 1962150 h 2447925"/>
                  <a:gd name="csX59" fmla="*/ 1346200 w 1971675"/>
                  <a:gd name="csY59" fmla="*/ 2073275 h 2447925"/>
                  <a:gd name="csX60" fmla="*/ 1295400 w 1971675"/>
                  <a:gd name="csY60" fmla="*/ 2105025 h 2447925"/>
                  <a:gd name="csX61" fmla="*/ 1219200 w 1971675"/>
                  <a:gd name="csY61" fmla="*/ 2139950 h 2447925"/>
                  <a:gd name="csX62" fmla="*/ 1228725 w 1971675"/>
                  <a:gd name="csY62" fmla="*/ 2181225 h 2447925"/>
                  <a:gd name="csX63" fmla="*/ 1108075 w 1971675"/>
                  <a:gd name="csY63" fmla="*/ 2308225 h 2447925"/>
                  <a:gd name="csX64" fmla="*/ 1031875 w 1971675"/>
                  <a:gd name="csY64" fmla="*/ 2308225 h 2447925"/>
                  <a:gd name="csX65" fmla="*/ 1041400 w 1971675"/>
                  <a:gd name="csY65" fmla="*/ 2333625 h 2447925"/>
                  <a:gd name="csX66" fmla="*/ 1009650 w 1971675"/>
                  <a:gd name="csY66" fmla="*/ 2343150 h 2447925"/>
                  <a:gd name="csX67" fmla="*/ 977900 w 1971675"/>
                  <a:gd name="csY67" fmla="*/ 2311400 h 2447925"/>
                  <a:gd name="csX68" fmla="*/ 946150 w 1971675"/>
                  <a:gd name="csY68" fmla="*/ 2336800 h 2447925"/>
                  <a:gd name="csX69" fmla="*/ 936625 w 1971675"/>
                  <a:gd name="csY69" fmla="*/ 2317750 h 2447925"/>
                  <a:gd name="csX70" fmla="*/ 863600 w 1971675"/>
                  <a:gd name="csY70" fmla="*/ 2327275 h 2447925"/>
                  <a:gd name="csX71" fmla="*/ 679450 w 1971675"/>
                  <a:gd name="csY71" fmla="*/ 2362200 h 2447925"/>
                  <a:gd name="csX72" fmla="*/ 587375 w 1971675"/>
                  <a:gd name="csY72" fmla="*/ 2368550 h 2447925"/>
                  <a:gd name="csX73" fmla="*/ 466725 w 1971675"/>
                  <a:gd name="csY73" fmla="*/ 2447925 h 2447925"/>
                  <a:gd name="csX74" fmla="*/ 279400 w 1971675"/>
                  <a:gd name="csY74" fmla="*/ 2403475 h 2447925"/>
                  <a:gd name="csX75" fmla="*/ 190500 w 1971675"/>
                  <a:gd name="csY75" fmla="*/ 2390775 h 2447925"/>
                  <a:gd name="csX76" fmla="*/ 0 w 1971675"/>
                  <a:gd name="csY76" fmla="*/ 2174875 h 2447925"/>
                  <a:gd name="csX77" fmla="*/ 276225 w 1971675"/>
                  <a:gd name="csY77" fmla="*/ 2028825 h 2447925"/>
                  <a:gd name="csX78" fmla="*/ 295275 w 1971675"/>
                  <a:gd name="csY78" fmla="*/ 2095500 h 2447925"/>
                  <a:gd name="csX79" fmla="*/ 400050 w 1971675"/>
                  <a:gd name="csY79" fmla="*/ 2066925 h 2447925"/>
                  <a:gd name="csX80" fmla="*/ 431800 w 1971675"/>
                  <a:gd name="csY80" fmla="*/ 2114550 h 2447925"/>
                  <a:gd name="csX81" fmla="*/ 533400 w 1971675"/>
                  <a:gd name="csY81" fmla="*/ 2054225 h 2447925"/>
                  <a:gd name="csX82" fmla="*/ 546100 w 1971675"/>
                  <a:gd name="csY82" fmla="*/ 1949450 h 2447925"/>
                  <a:gd name="csX83" fmla="*/ 577850 w 1971675"/>
                  <a:gd name="csY83" fmla="*/ 1946275 h 2447925"/>
                  <a:gd name="csX84" fmla="*/ 574675 w 1971675"/>
                  <a:gd name="csY84" fmla="*/ 1892300 h 2447925"/>
                  <a:gd name="csX0" fmla="*/ 574675 w 1971675"/>
                  <a:gd name="csY0" fmla="*/ 1892300 h 2447925"/>
                  <a:gd name="csX1" fmla="*/ 542925 w 1971675"/>
                  <a:gd name="csY1" fmla="*/ 1876425 h 2447925"/>
                  <a:gd name="csX2" fmla="*/ 457200 w 1971675"/>
                  <a:gd name="csY2" fmla="*/ 1758950 h 2447925"/>
                  <a:gd name="csX3" fmla="*/ 387350 w 1971675"/>
                  <a:gd name="csY3" fmla="*/ 1670050 h 2447925"/>
                  <a:gd name="csX4" fmla="*/ 584200 w 1971675"/>
                  <a:gd name="csY4" fmla="*/ 1549400 h 2447925"/>
                  <a:gd name="csX5" fmla="*/ 619125 w 1971675"/>
                  <a:gd name="csY5" fmla="*/ 1460500 h 2447925"/>
                  <a:gd name="csX6" fmla="*/ 660400 w 1971675"/>
                  <a:gd name="csY6" fmla="*/ 1397000 h 2447925"/>
                  <a:gd name="csX7" fmla="*/ 676275 w 1971675"/>
                  <a:gd name="csY7" fmla="*/ 1374775 h 2447925"/>
                  <a:gd name="csX8" fmla="*/ 625475 w 1971675"/>
                  <a:gd name="csY8" fmla="*/ 1349375 h 2447925"/>
                  <a:gd name="csX9" fmla="*/ 685800 w 1971675"/>
                  <a:gd name="csY9" fmla="*/ 1282700 h 2447925"/>
                  <a:gd name="csX10" fmla="*/ 727075 w 1971675"/>
                  <a:gd name="csY10" fmla="*/ 1206500 h 2447925"/>
                  <a:gd name="csX11" fmla="*/ 800100 w 1971675"/>
                  <a:gd name="csY11" fmla="*/ 1155700 h 2447925"/>
                  <a:gd name="csX12" fmla="*/ 882650 w 1971675"/>
                  <a:gd name="csY12" fmla="*/ 1085850 h 2447925"/>
                  <a:gd name="csX13" fmla="*/ 908050 w 1971675"/>
                  <a:gd name="csY13" fmla="*/ 1000125 h 2447925"/>
                  <a:gd name="csX14" fmla="*/ 879475 w 1971675"/>
                  <a:gd name="csY14" fmla="*/ 965200 h 2447925"/>
                  <a:gd name="csX15" fmla="*/ 942975 w 1971675"/>
                  <a:gd name="csY15" fmla="*/ 895350 h 2447925"/>
                  <a:gd name="csX16" fmla="*/ 952500 w 1971675"/>
                  <a:gd name="csY16" fmla="*/ 850900 h 2447925"/>
                  <a:gd name="csX17" fmla="*/ 1000125 w 1971675"/>
                  <a:gd name="csY17" fmla="*/ 850900 h 2447925"/>
                  <a:gd name="csX18" fmla="*/ 1025525 w 1971675"/>
                  <a:gd name="csY18" fmla="*/ 809625 h 2447925"/>
                  <a:gd name="csX19" fmla="*/ 1016000 w 1971675"/>
                  <a:gd name="csY19" fmla="*/ 650875 h 2447925"/>
                  <a:gd name="csX20" fmla="*/ 1174750 w 1971675"/>
                  <a:gd name="csY20" fmla="*/ 488950 h 2447925"/>
                  <a:gd name="csX21" fmla="*/ 1184275 w 1971675"/>
                  <a:gd name="csY21" fmla="*/ 406400 h 2447925"/>
                  <a:gd name="csX22" fmla="*/ 1123950 w 1971675"/>
                  <a:gd name="csY22" fmla="*/ 377825 h 2447925"/>
                  <a:gd name="csX23" fmla="*/ 1143000 w 1971675"/>
                  <a:gd name="csY23" fmla="*/ 307975 h 2447925"/>
                  <a:gd name="csX24" fmla="*/ 1155700 w 1971675"/>
                  <a:gd name="csY24" fmla="*/ 260350 h 2447925"/>
                  <a:gd name="csX25" fmla="*/ 1149350 w 1971675"/>
                  <a:gd name="csY25" fmla="*/ 209550 h 2447925"/>
                  <a:gd name="csX26" fmla="*/ 1111250 w 1971675"/>
                  <a:gd name="csY26" fmla="*/ 184150 h 2447925"/>
                  <a:gd name="csX27" fmla="*/ 1073150 w 1971675"/>
                  <a:gd name="csY27" fmla="*/ 203200 h 2447925"/>
                  <a:gd name="csX28" fmla="*/ 1031875 w 1971675"/>
                  <a:gd name="csY28" fmla="*/ 152400 h 2447925"/>
                  <a:gd name="csX29" fmla="*/ 1066800 w 1971675"/>
                  <a:gd name="csY29" fmla="*/ 127000 h 2447925"/>
                  <a:gd name="csX30" fmla="*/ 1066800 w 1971675"/>
                  <a:gd name="csY30" fmla="*/ 88900 h 2447925"/>
                  <a:gd name="csX31" fmla="*/ 1098550 w 1971675"/>
                  <a:gd name="csY31" fmla="*/ 101600 h 2447925"/>
                  <a:gd name="csX32" fmla="*/ 1085850 w 1971675"/>
                  <a:gd name="csY32" fmla="*/ 53975 h 2447925"/>
                  <a:gd name="csX33" fmla="*/ 1196975 w 1971675"/>
                  <a:gd name="csY33" fmla="*/ 0 h 2447925"/>
                  <a:gd name="csX34" fmla="*/ 1308100 w 1971675"/>
                  <a:gd name="csY34" fmla="*/ 82550 h 2447925"/>
                  <a:gd name="csX35" fmla="*/ 1431925 w 1971675"/>
                  <a:gd name="csY35" fmla="*/ 146050 h 2447925"/>
                  <a:gd name="csX36" fmla="*/ 1555750 w 1971675"/>
                  <a:gd name="csY36" fmla="*/ 219075 h 2447925"/>
                  <a:gd name="csX37" fmla="*/ 1651000 w 1971675"/>
                  <a:gd name="csY37" fmla="*/ 257175 h 2447925"/>
                  <a:gd name="csX38" fmla="*/ 1803400 w 1971675"/>
                  <a:gd name="csY38" fmla="*/ 339725 h 2447925"/>
                  <a:gd name="csX39" fmla="*/ 1885950 w 1971675"/>
                  <a:gd name="csY39" fmla="*/ 377825 h 2447925"/>
                  <a:gd name="csX40" fmla="*/ 1971675 w 1971675"/>
                  <a:gd name="csY40" fmla="*/ 476250 h 2447925"/>
                  <a:gd name="csX41" fmla="*/ 1952625 w 1971675"/>
                  <a:gd name="csY41" fmla="*/ 536575 h 2447925"/>
                  <a:gd name="csX42" fmla="*/ 1936750 w 1971675"/>
                  <a:gd name="csY42" fmla="*/ 625475 h 2447925"/>
                  <a:gd name="csX43" fmla="*/ 1854200 w 1971675"/>
                  <a:gd name="csY43" fmla="*/ 739775 h 2447925"/>
                  <a:gd name="csX44" fmla="*/ 1768475 w 1971675"/>
                  <a:gd name="csY44" fmla="*/ 892175 h 2447925"/>
                  <a:gd name="csX45" fmla="*/ 1720850 w 1971675"/>
                  <a:gd name="csY45" fmla="*/ 1038225 h 2447925"/>
                  <a:gd name="csX46" fmla="*/ 1682750 w 1971675"/>
                  <a:gd name="csY46" fmla="*/ 1152525 h 2447925"/>
                  <a:gd name="csX47" fmla="*/ 1666875 w 1971675"/>
                  <a:gd name="csY47" fmla="*/ 1266825 h 2447925"/>
                  <a:gd name="csX48" fmla="*/ 1641475 w 1971675"/>
                  <a:gd name="csY48" fmla="*/ 1390650 h 2447925"/>
                  <a:gd name="csX49" fmla="*/ 1635125 w 1971675"/>
                  <a:gd name="csY49" fmla="*/ 1603375 h 2447925"/>
                  <a:gd name="csX50" fmla="*/ 1641475 w 1971675"/>
                  <a:gd name="csY50" fmla="*/ 1714500 h 2447925"/>
                  <a:gd name="csX51" fmla="*/ 1663700 w 1971675"/>
                  <a:gd name="csY51" fmla="*/ 1847850 h 2447925"/>
                  <a:gd name="csX52" fmla="*/ 1695450 w 1971675"/>
                  <a:gd name="csY52" fmla="*/ 2006600 h 2447925"/>
                  <a:gd name="csX53" fmla="*/ 1695450 w 1971675"/>
                  <a:gd name="csY53" fmla="*/ 2006600 h 2447925"/>
                  <a:gd name="csX54" fmla="*/ 1666875 w 1971675"/>
                  <a:gd name="csY54" fmla="*/ 2006600 h 2447925"/>
                  <a:gd name="csX55" fmla="*/ 1660525 w 1971675"/>
                  <a:gd name="csY55" fmla="*/ 1946275 h 2447925"/>
                  <a:gd name="csX56" fmla="*/ 1603375 w 1971675"/>
                  <a:gd name="csY56" fmla="*/ 1905000 h 2447925"/>
                  <a:gd name="csX57" fmla="*/ 1574800 w 1971675"/>
                  <a:gd name="csY57" fmla="*/ 1889125 h 2447925"/>
                  <a:gd name="csX58" fmla="*/ 1444625 w 1971675"/>
                  <a:gd name="csY58" fmla="*/ 1962150 h 2447925"/>
                  <a:gd name="csX59" fmla="*/ 1346200 w 1971675"/>
                  <a:gd name="csY59" fmla="*/ 2073275 h 2447925"/>
                  <a:gd name="csX60" fmla="*/ 1295400 w 1971675"/>
                  <a:gd name="csY60" fmla="*/ 2105025 h 2447925"/>
                  <a:gd name="csX61" fmla="*/ 1219200 w 1971675"/>
                  <a:gd name="csY61" fmla="*/ 2139950 h 2447925"/>
                  <a:gd name="csX62" fmla="*/ 1228725 w 1971675"/>
                  <a:gd name="csY62" fmla="*/ 2181225 h 2447925"/>
                  <a:gd name="csX63" fmla="*/ 1108075 w 1971675"/>
                  <a:gd name="csY63" fmla="*/ 2308225 h 2447925"/>
                  <a:gd name="csX64" fmla="*/ 1031875 w 1971675"/>
                  <a:gd name="csY64" fmla="*/ 2308225 h 2447925"/>
                  <a:gd name="csX65" fmla="*/ 1041400 w 1971675"/>
                  <a:gd name="csY65" fmla="*/ 2333625 h 2447925"/>
                  <a:gd name="csX66" fmla="*/ 1009650 w 1971675"/>
                  <a:gd name="csY66" fmla="*/ 2343150 h 2447925"/>
                  <a:gd name="csX67" fmla="*/ 977900 w 1971675"/>
                  <a:gd name="csY67" fmla="*/ 2311400 h 2447925"/>
                  <a:gd name="csX68" fmla="*/ 946150 w 1971675"/>
                  <a:gd name="csY68" fmla="*/ 2336800 h 2447925"/>
                  <a:gd name="csX69" fmla="*/ 936625 w 1971675"/>
                  <a:gd name="csY69" fmla="*/ 2317750 h 2447925"/>
                  <a:gd name="csX70" fmla="*/ 863600 w 1971675"/>
                  <a:gd name="csY70" fmla="*/ 2327275 h 2447925"/>
                  <a:gd name="csX71" fmla="*/ 679450 w 1971675"/>
                  <a:gd name="csY71" fmla="*/ 2362200 h 2447925"/>
                  <a:gd name="csX72" fmla="*/ 587375 w 1971675"/>
                  <a:gd name="csY72" fmla="*/ 2368550 h 2447925"/>
                  <a:gd name="csX73" fmla="*/ 466725 w 1971675"/>
                  <a:gd name="csY73" fmla="*/ 2447925 h 2447925"/>
                  <a:gd name="csX74" fmla="*/ 279400 w 1971675"/>
                  <a:gd name="csY74" fmla="*/ 2403475 h 2447925"/>
                  <a:gd name="csX75" fmla="*/ 190500 w 1971675"/>
                  <a:gd name="csY75" fmla="*/ 2390775 h 2447925"/>
                  <a:gd name="csX76" fmla="*/ 0 w 1971675"/>
                  <a:gd name="csY76" fmla="*/ 2174875 h 2447925"/>
                  <a:gd name="csX77" fmla="*/ 276225 w 1971675"/>
                  <a:gd name="csY77" fmla="*/ 2028825 h 2447925"/>
                  <a:gd name="csX78" fmla="*/ 295275 w 1971675"/>
                  <a:gd name="csY78" fmla="*/ 2095500 h 2447925"/>
                  <a:gd name="csX79" fmla="*/ 400050 w 1971675"/>
                  <a:gd name="csY79" fmla="*/ 2066925 h 2447925"/>
                  <a:gd name="csX80" fmla="*/ 431800 w 1971675"/>
                  <a:gd name="csY80" fmla="*/ 2114550 h 2447925"/>
                  <a:gd name="csX81" fmla="*/ 533400 w 1971675"/>
                  <a:gd name="csY81" fmla="*/ 2054225 h 2447925"/>
                  <a:gd name="csX82" fmla="*/ 546100 w 1971675"/>
                  <a:gd name="csY82" fmla="*/ 1949450 h 2447925"/>
                  <a:gd name="csX83" fmla="*/ 577850 w 1971675"/>
                  <a:gd name="csY83" fmla="*/ 1946275 h 2447925"/>
                  <a:gd name="csX84" fmla="*/ 574675 w 1971675"/>
                  <a:gd name="csY84" fmla="*/ 1892300 h 2447925"/>
                  <a:gd name="csX0" fmla="*/ 574675 w 1971675"/>
                  <a:gd name="csY0" fmla="*/ 1892300 h 2447925"/>
                  <a:gd name="csX1" fmla="*/ 542925 w 1971675"/>
                  <a:gd name="csY1" fmla="*/ 1876425 h 2447925"/>
                  <a:gd name="csX2" fmla="*/ 457200 w 1971675"/>
                  <a:gd name="csY2" fmla="*/ 1758950 h 2447925"/>
                  <a:gd name="csX3" fmla="*/ 387350 w 1971675"/>
                  <a:gd name="csY3" fmla="*/ 1670050 h 2447925"/>
                  <a:gd name="csX4" fmla="*/ 584200 w 1971675"/>
                  <a:gd name="csY4" fmla="*/ 1549400 h 2447925"/>
                  <a:gd name="csX5" fmla="*/ 619125 w 1971675"/>
                  <a:gd name="csY5" fmla="*/ 1460500 h 2447925"/>
                  <a:gd name="csX6" fmla="*/ 660400 w 1971675"/>
                  <a:gd name="csY6" fmla="*/ 1397000 h 2447925"/>
                  <a:gd name="csX7" fmla="*/ 676275 w 1971675"/>
                  <a:gd name="csY7" fmla="*/ 1374775 h 2447925"/>
                  <a:gd name="csX8" fmla="*/ 625475 w 1971675"/>
                  <a:gd name="csY8" fmla="*/ 1349375 h 2447925"/>
                  <a:gd name="csX9" fmla="*/ 685800 w 1971675"/>
                  <a:gd name="csY9" fmla="*/ 1282700 h 2447925"/>
                  <a:gd name="csX10" fmla="*/ 727075 w 1971675"/>
                  <a:gd name="csY10" fmla="*/ 1206500 h 2447925"/>
                  <a:gd name="csX11" fmla="*/ 800100 w 1971675"/>
                  <a:gd name="csY11" fmla="*/ 1155700 h 2447925"/>
                  <a:gd name="csX12" fmla="*/ 882650 w 1971675"/>
                  <a:gd name="csY12" fmla="*/ 1085850 h 2447925"/>
                  <a:gd name="csX13" fmla="*/ 908050 w 1971675"/>
                  <a:gd name="csY13" fmla="*/ 1000125 h 2447925"/>
                  <a:gd name="csX14" fmla="*/ 879475 w 1971675"/>
                  <a:gd name="csY14" fmla="*/ 965200 h 2447925"/>
                  <a:gd name="csX15" fmla="*/ 942975 w 1971675"/>
                  <a:gd name="csY15" fmla="*/ 895350 h 2447925"/>
                  <a:gd name="csX16" fmla="*/ 952500 w 1971675"/>
                  <a:gd name="csY16" fmla="*/ 850900 h 2447925"/>
                  <a:gd name="csX17" fmla="*/ 1000125 w 1971675"/>
                  <a:gd name="csY17" fmla="*/ 850900 h 2447925"/>
                  <a:gd name="csX18" fmla="*/ 1025525 w 1971675"/>
                  <a:gd name="csY18" fmla="*/ 809625 h 2447925"/>
                  <a:gd name="csX19" fmla="*/ 1016000 w 1971675"/>
                  <a:gd name="csY19" fmla="*/ 650875 h 2447925"/>
                  <a:gd name="csX20" fmla="*/ 1174750 w 1971675"/>
                  <a:gd name="csY20" fmla="*/ 488950 h 2447925"/>
                  <a:gd name="csX21" fmla="*/ 1181100 w 1971675"/>
                  <a:gd name="csY21" fmla="*/ 422275 h 2447925"/>
                  <a:gd name="csX22" fmla="*/ 1123950 w 1971675"/>
                  <a:gd name="csY22" fmla="*/ 377825 h 2447925"/>
                  <a:gd name="csX23" fmla="*/ 1143000 w 1971675"/>
                  <a:gd name="csY23" fmla="*/ 307975 h 2447925"/>
                  <a:gd name="csX24" fmla="*/ 1155700 w 1971675"/>
                  <a:gd name="csY24" fmla="*/ 260350 h 2447925"/>
                  <a:gd name="csX25" fmla="*/ 1149350 w 1971675"/>
                  <a:gd name="csY25" fmla="*/ 209550 h 2447925"/>
                  <a:gd name="csX26" fmla="*/ 1111250 w 1971675"/>
                  <a:gd name="csY26" fmla="*/ 184150 h 2447925"/>
                  <a:gd name="csX27" fmla="*/ 1073150 w 1971675"/>
                  <a:gd name="csY27" fmla="*/ 203200 h 2447925"/>
                  <a:gd name="csX28" fmla="*/ 1031875 w 1971675"/>
                  <a:gd name="csY28" fmla="*/ 152400 h 2447925"/>
                  <a:gd name="csX29" fmla="*/ 1066800 w 1971675"/>
                  <a:gd name="csY29" fmla="*/ 127000 h 2447925"/>
                  <a:gd name="csX30" fmla="*/ 1066800 w 1971675"/>
                  <a:gd name="csY30" fmla="*/ 88900 h 2447925"/>
                  <a:gd name="csX31" fmla="*/ 1098550 w 1971675"/>
                  <a:gd name="csY31" fmla="*/ 101600 h 2447925"/>
                  <a:gd name="csX32" fmla="*/ 1085850 w 1971675"/>
                  <a:gd name="csY32" fmla="*/ 53975 h 2447925"/>
                  <a:gd name="csX33" fmla="*/ 1196975 w 1971675"/>
                  <a:gd name="csY33" fmla="*/ 0 h 2447925"/>
                  <a:gd name="csX34" fmla="*/ 1308100 w 1971675"/>
                  <a:gd name="csY34" fmla="*/ 82550 h 2447925"/>
                  <a:gd name="csX35" fmla="*/ 1431925 w 1971675"/>
                  <a:gd name="csY35" fmla="*/ 146050 h 2447925"/>
                  <a:gd name="csX36" fmla="*/ 1555750 w 1971675"/>
                  <a:gd name="csY36" fmla="*/ 219075 h 2447925"/>
                  <a:gd name="csX37" fmla="*/ 1651000 w 1971675"/>
                  <a:gd name="csY37" fmla="*/ 257175 h 2447925"/>
                  <a:gd name="csX38" fmla="*/ 1803400 w 1971675"/>
                  <a:gd name="csY38" fmla="*/ 339725 h 2447925"/>
                  <a:gd name="csX39" fmla="*/ 1885950 w 1971675"/>
                  <a:gd name="csY39" fmla="*/ 377825 h 2447925"/>
                  <a:gd name="csX40" fmla="*/ 1971675 w 1971675"/>
                  <a:gd name="csY40" fmla="*/ 476250 h 2447925"/>
                  <a:gd name="csX41" fmla="*/ 1952625 w 1971675"/>
                  <a:gd name="csY41" fmla="*/ 536575 h 2447925"/>
                  <a:gd name="csX42" fmla="*/ 1936750 w 1971675"/>
                  <a:gd name="csY42" fmla="*/ 625475 h 2447925"/>
                  <a:gd name="csX43" fmla="*/ 1854200 w 1971675"/>
                  <a:gd name="csY43" fmla="*/ 739775 h 2447925"/>
                  <a:gd name="csX44" fmla="*/ 1768475 w 1971675"/>
                  <a:gd name="csY44" fmla="*/ 892175 h 2447925"/>
                  <a:gd name="csX45" fmla="*/ 1720850 w 1971675"/>
                  <a:gd name="csY45" fmla="*/ 1038225 h 2447925"/>
                  <a:gd name="csX46" fmla="*/ 1682750 w 1971675"/>
                  <a:gd name="csY46" fmla="*/ 1152525 h 2447925"/>
                  <a:gd name="csX47" fmla="*/ 1666875 w 1971675"/>
                  <a:gd name="csY47" fmla="*/ 1266825 h 2447925"/>
                  <a:gd name="csX48" fmla="*/ 1641475 w 1971675"/>
                  <a:gd name="csY48" fmla="*/ 1390650 h 2447925"/>
                  <a:gd name="csX49" fmla="*/ 1635125 w 1971675"/>
                  <a:gd name="csY49" fmla="*/ 1603375 h 2447925"/>
                  <a:gd name="csX50" fmla="*/ 1641475 w 1971675"/>
                  <a:gd name="csY50" fmla="*/ 1714500 h 2447925"/>
                  <a:gd name="csX51" fmla="*/ 1663700 w 1971675"/>
                  <a:gd name="csY51" fmla="*/ 1847850 h 2447925"/>
                  <a:gd name="csX52" fmla="*/ 1695450 w 1971675"/>
                  <a:gd name="csY52" fmla="*/ 2006600 h 2447925"/>
                  <a:gd name="csX53" fmla="*/ 1695450 w 1971675"/>
                  <a:gd name="csY53" fmla="*/ 2006600 h 2447925"/>
                  <a:gd name="csX54" fmla="*/ 1666875 w 1971675"/>
                  <a:gd name="csY54" fmla="*/ 2006600 h 2447925"/>
                  <a:gd name="csX55" fmla="*/ 1660525 w 1971675"/>
                  <a:gd name="csY55" fmla="*/ 1946275 h 2447925"/>
                  <a:gd name="csX56" fmla="*/ 1603375 w 1971675"/>
                  <a:gd name="csY56" fmla="*/ 1905000 h 2447925"/>
                  <a:gd name="csX57" fmla="*/ 1574800 w 1971675"/>
                  <a:gd name="csY57" fmla="*/ 1889125 h 2447925"/>
                  <a:gd name="csX58" fmla="*/ 1444625 w 1971675"/>
                  <a:gd name="csY58" fmla="*/ 1962150 h 2447925"/>
                  <a:gd name="csX59" fmla="*/ 1346200 w 1971675"/>
                  <a:gd name="csY59" fmla="*/ 2073275 h 2447925"/>
                  <a:gd name="csX60" fmla="*/ 1295400 w 1971675"/>
                  <a:gd name="csY60" fmla="*/ 2105025 h 2447925"/>
                  <a:gd name="csX61" fmla="*/ 1219200 w 1971675"/>
                  <a:gd name="csY61" fmla="*/ 2139950 h 2447925"/>
                  <a:gd name="csX62" fmla="*/ 1228725 w 1971675"/>
                  <a:gd name="csY62" fmla="*/ 2181225 h 2447925"/>
                  <a:gd name="csX63" fmla="*/ 1108075 w 1971675"/>
                  <a:gd name="csY63" fmla="*/ 2308225 h 2447925"/>
                  <a:gd name="csX64" fmla="*/ 1031875 w 1971675"/>
                  <a:gd name="csY64" fmla="*/ 2308225 h 2447925"/>
                  <a:gd name="csX65" fmla="*/ 1041400 w 1971675"/>
                  <a:gd name="csY65" fmla="*/ 2333625 h 2447925"/>
                  <a:gd name="csX66" fmla="*/ 1009650 w 1971675"/>
                  <a:gd name="csY66" fmla="*/ 2343150 h 2447925"/>
                  <a:gd name="csX67" fmla="*/ 977900 w 1971675"/>
                  <a:gd name="csY67" fmla="*/ 2311400 h 2447925"/>
                  <a:gd name="csX68" fmla="*/ 946150 w 1971675"/>
                  <a:gd name="csY68" fmla="*/ 2336800 h 2447925"/>
                  <a:gd name="csX69" fmla="*/ 936625 w 1971675"/>
                  <a:gd name="csY69" fmla="*/ 2317750 h 2447925"/>
                  <a:gd name="csX70" fmla="*/ 863600 w 1971675"/>
                  <a:gd name="csY70" fmla="*/ 2327275 h 2447925"/>
                  <a:gd name="csX71" fmla="*/ 679450 w 1971675"/>
                  <a:gd name="csY71" fmla="*/ 2362200 h 2447925"/>
                  <a:gd name="csX72" fmla="*/ 587375 w 1971675"/>
                  <a:gd name="csY72" fmla="*/ 2368550 h 2447925"/>
                  <a:gd name="csX73" fmla="*/ 466725 w 1971675"/>
                  <a:gd name="csY73" fmla="*/ 2447925 h 2447925"/>
                  <a:gd name="csX74" fmla="*/ 279400 w 1971675"/>
                  <a:gd name="csY74" fmla="*/ 2403475 h 2447925"/>
                  <a:gd name="csX75" fmla="*/ 190500 w 1971675"/>
                  <a:gd name="csY75" fmla="*/ 2390775 h 2447925"/>
                  <a:gd name="csX76" fmla="*/ 0 w 1971675"/>
                  <a:gd name="csY76" fmla="*/ 2174875 h 2447925"/>
                  <a:gd name="csX77" fmla="*/ 276225 w 1971675"/>
                  <a:gd name="csY77" fmla="*/ 2028825 h 2447925"/>
                  <a:gd name="csX78" fmla="*/ 295275 w 1971675"/>
                  <a:gd name="csY78" fmla="*/ 2095500 h 2447925"/>
                  <a:gd name="csX79" fmla="*/ 400050 w 1971675"/>
                  <a:gd name="csY79" fmla="*/ 2066925 h 2447925"/>
                  <a:gd name="csX80" fmla="*/ 431800 w 1971675"/>
                  <a:gd name="csY80" fmla="*/ 2114550 h 2447925"/>
                  <a:gd name="csX81" fmla="*/ 533400 w 1971675"/>
                  <a:gd name="csY81" fmla="*/ 2054225 h 2447925"/>
                  <a:gd name="csX82" fmla="*/ 546100 w 1971675"/>
                  <a:gd name="csY82" fmla="*/ 1949450 h 2447925"/>
                  <a:gd name="csX83" fmla="*/ 577850 w 1971675"/>
                  <a:gd name="csY83" fmla="*/ 1946275 h 2447925"/>
                  <a:gd name="csX84" fmla="*/ 574675 w 1971675"/>
                  <a:gd name="csY84" fmla="*/ 1892300 h 24479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Lst>
                <a:rect l="l" t="t" r="r" b="b"/>
                <a:pathLst>
                  <a:path w="1971675" h="2447925">
                    <a:moveTo>
                      <a:pt x="574675" y="1892300"/>
                    </a:moveTo>
                    <a:lnTo>
                      <a:pt x="542925" y="1876425"/>
                    </a:lnTo>
                    <a:lnTo>
                      <a:pt x="457200" y="1758950"/>
                    </a:lnTo>
                    <a:lnTo>
                      <a:pt x="387350" y="1670050"/>
                    </a:lnTo>
                    <a:lnTo>
                      <a:pt x="584200" y="1549400"/>
                    </a:lnTo>
                    <a:lnTo>
                      <a:pt x="619125" y="1460500"/>
                    </a:lnTo>
                    <a:lnTo>
                      <a:pt x="660400" y="1397000"/>
                    </a:lnTo>
                    <a:lnTo>
                      <a:pt x="676275" y="1374775"/>
                    </a:lnTo>
                    <a:lnTo>
                      <a:pt x="625475" y="1349375"/>
                    </a:lnTo>
                    <a:lnTo>
                      <a:pt x="685800" y="1282700"/>
                    </a:lnTo>
                    <a:lnTo>
                      <a:pt x="727075" y="1206500"/>
                    </a:lnTo>
                    <a:lnTo>
                      <a:pt x="800100" y="1155700"/>
                    </a:lnTo>
                    <a:lnTo>
                      <a:pt x="882650" y="1085850"/>
                    </a:lnTo>
                    <a:lnTo>
                      <a:pt x="908050" y="1000125"/>
                    </a:lnTo>
                    <a:lnTo>
                      <a:pt x="879475" y="965200"/>
                    </a:lnTo>
                    <a:lnTo>
                      <a:pt x="942975" y="895350"/>
                    </a:lnTo>
                    <a:lnTo>
                      <a:pt x="952500" y="850900"/>
                    </a:lnTo>
                    <a:lnTo>
                      <a:pt x="1000125" y="850900"/>
                    </a:lnTo>
                    <a:lnTo>
                      <a:pt x="1025525" y="809625"/>
                    </a:lnTo>
                    <a:lnTo>
                      <a:pt x="1016000" y="650875"/>
                    </a:lnTo>
                    <a:lnTo>
                      <a:pt x="1174750" y="488950"/>
                    </a:lnTo>
                    <a:lnTo>
                      <a:pt x="1181100" y="422275"/>
                    </a:lnTo>
                    <a:lnTo>
                      <a:pt x="1123950" y="377825"/>
                    </a:lnTo>
                    <a:lnTo>
                      <a:pt x="1143000" y="307975"/>
                    </a:lnTo>
                    <a:lnTo>
                      <a:pt x="1155700" y="260350"/>
                    </a:lnTo>
                    <a:lnTo>
                      <a:pt x="1149350" y="209550"/>
                    </a:lnTo>
                    <a:lnTo>
                      <a:pt x="1111250" y="184150"/>
                    </a:lnTo>
                    <a:lnTo>
                      <a:pt x="1073150" y="203200"/>
                    </a:lnTo>
                    <a:lnTo>
                      <a:pt x="1031875" y="152400"/>
                    </a:lnTo>
                    <a:lnTo>
                      <a:pt x="1066800" y="127000"/>
                    </a:lnTo>
                    <a:lnTo>
                      <a:pt x="1066800" y="88900"/>
                    </a:lnTo>
                    <a:lnTo>
                      <a:pt x="1098550" y="101600"/>
                    </a:lnTo>
                    <a:lnTo>
                      <a:pt x="1085850" y="53975"/>
                    </a:lnTo>
                    <a:lnTo>
                      <a:pt x="1196975" y="0"/>
                    </a:lnTo>
                    <a:lnTo>
                      <a:pt x="1308100" y="82550"/>
                    </a:lnTo>
                    <a:lnTo>
                      <a:pt x="1431925" y="146050"/>
                    </a:lnTo>
                    <a:lnTo>
                      <a:pt x="1555750" y="219075"/>
                    </a:lnTo>
                    <a:lnTo>
                      <a:pt x="1651000" y="257175"/>
                    </a:lnTo>
                    <a:lnTo>
                      <a:pt x="1803400" y="339725"/>
                    </a:lnTo>
                    <a:lnTo>
                      <a:pt x="1885950" y="377825"/>
                    </a:lnTo>
                    <a:lnTo>
                      <a:pt x="1971675" y="476250"/>
                    </a:lnTo>
                    <a:lnTo>
                      <a:pt x="1952625" y="536575"/>
                    </a:lnTo>
                    <a:lnTo>
                      <a:pt x="1936750" y="625475"/>
                    </a:lnTo>
                    <a:lnTo>
                      <a:pt x="1854200" y="739775"/>
                    </a:lnTo>
                    <a:lnTo>
                      <a:pt x="1768475" y="892175"/>
                    </a:lnTo>
                    <a:lnTo>
                      <a:pt x="1720850" y="1038225"/>
                    </a:lnTo>
                    <a:lnTo>
                      <a:pt x="1682750" y="1152525"/>
                    </a:lnTo>
                    <a:lnTo>
                      <a:pt x="1666875" y="1266825"/>
                    </a:lnTo>
                    <a:lnTo>
                      <a:pt x="1641475" y="1390650"/>
                    </a:lnTo>
                    <a:lnTo>
                      <a:pt x="1635125" y="1603375"/>
                    </a:lnTo>
                    <a:lnTo>
                      <a:pt x="1641475" y="1714500"/>
                    </a:lnTo>
                    <a:lnTo>
                      <a:pt x="1663700" y="1847850"/>
                    </a:lnTo>
                    <a:lnTo>
                      <a:pt x="1695450" y="2006600"/>
                    </a:lnTo>
                    <a:lnTo>
                      <a:pt x="1695450" y="2006600"/>
                    </a:lnTo>
                    <a:lnTo>
                      <a:pt x="1666875" y="2006600"/>
                    </a:lnTo>
                    <a:lnTo>
                      <a:pt x="1660525" y="1946275"/>
                    </a:lnTo>
                    <a:lnTo>
                      <a:pt x="1603375" y="1905000"/>
                    </a:lnTo>
                    <a:lnTo>
                      <a:pt x="1574800" y="1889125"/>
                    </a:lnTo>
                    <a:lnTo>
                      <a:pt x="1444625" y="1962150"/>
                    </a:lnTo>
                    <a:lnTo>
                      <a:pt x="1346200" y="2073275"/>
                    </a:lnTo>
                    <a:lnTo>
                      <a:pt x="1295400" y="2105025"/>
                    </a:lnTo>
                    <a:lnTo>
                      <a:pt x="1219200" y="2139950"/>
                    </a:lnTo>
                    <a:lnTo>
                      <a:pt x="1228725" y="2181225"/>
                    </a:lnTo>
                    <a:lnTo>
                      <a:pt x="1108075" y="2308225"/>
                    </a:lnTo>
                    <a:lnTo>
                      <a:pt x="1031875" y="2308225"/>
                    </a:lnTo>
                    <a:lnTo>
                      <a:pt x="1041400" y="2333625"/>
                    </a:lnTo>
                    <a:lnTo>
                      <a:pt x="1009650" y="2343150"/>
                    </a:lnTo>
                    <a:lnTo>
                      <a:pt x="977900" y="2311400"/>
                    </a:lnTo>
                    <a:lnTo>
                      <a:pt x="946150" y="2336800"/>
                    </a:lnTo>
                    <a:lnTo>
                      <a:pt x="936625" y="2317750"/>
                    </a:lnTo>
                    <a:lnTo>
                      <a:pt x="863600" y="2327275"/>
                    </a:lnTo>
                    <a:lnTo>
                      <a:pt x="679450" y="2362200"/>
                    </a:lnTo>
                    <a:lnTo>
                      <a:pt x="587375" y="2368550"/>
                    </a:lnTo>
                    <a:lnTo>
                      <a:pt x="466725" y="2447925"/>
                    </a:lnTo>
                    <a:lnTo>
                      <a:pt x="279400" y="2403475"/>
                    </a:lnTo>
                    <a:lnTo>
                      <a:pt x="190500" y="2390775"/>
                    </a:lnTo>
                    <a:lnTo>
                      <a:pt x="0" y="2174875"/>
                    </a:lnTo>
                    <a:lnTo>
                      <a:pt x="276225" y="2028825"/>
                    </a:lnTo>
                    <a:lnTo>
                      <a:pt x="295275" y="2095500"/>
                    </a:lnTo>
                    <a:lnTo>
                      <a:pt x="400050" y="2066925"/>
                    </a:lnTo>
                    <a:lnTo>
                      <a:pt x="431800" y="2114550"/>
                    </a:lnTo>
                    <a:lnTo>
                      <a:pt x="533400" y="2054225"/>
                    </a:lnTo>
                    <a:lnTo>
                      <a:pt x="546100" y="1949450"/>
                    </a:lnTo>
                    <a:lnTo>
                      <a:pt x="577850" y="1946275"/>
                    </a:lnTo>
                    <a:lnTo>
                      <a:pt x="574675" y="189230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7" name="Freeform 37">
                <a:extLst>
                  <a:ext uri="{FF2B5EF4-FFF2-40B4-BE49-F238E27FC236}">
                    <a16:creationId xmlns:a16="http://schemas.microsoft.com/office/drawing/2014/main" id="{66571077-AF7D-895C-BA6C-490D41F9D2A4}"/>
                  </a:ext>
                </a:extLst>
              </p:cNvPr>
              <p:cNvSpPr/>
              <p:nvPr/>
            </p:nvSpPr>
            <p:spPr>
              <a:xfrm>
                <a:off x="9929817" y="3835080"/>
                <a:ext cx="1146595" cy="991300"/>
              </a:xfrm>
              <a:custGeom>
                <a:avLst/>
                <a:gdLst>
                  <a:gd name="csX0" fmla="*/ 533400 w 1406525"/>
                  <a:gd name="csY0" fmla="*/ 0 h 1216025"/>
                  <a:gd name="csX1" fmla="*/ 641350 w 1406525"/>
                  <a:gd name="csY1" fmla="*/ 180975 h 1216025"/>
                  <a:gd name="csX2" fmla="*/ 720725 w 1406525"/>
                  <a:gd name="csY2" fmla="*/ 304800 h 1216025"/>
                  <a:gd name="csX3" fmla="*/ 882650 w 1406525"/>
                  <a:gd name="csY3" fmla="*/ 492125 h 1216025"/>
                  <a:gd name="csX4" fmla="*/ 923925 w 1406525"/>
                  <a:gd name="csY4" fmla="*/ 561975 h 1216025"/>
                  <a:gd name="csX5" fmla="*/ 993775 w 1406525"/>
                  <a:gd name="csY5" fmla="*/ 685800 h 1216025"/>
                  <a:gd name="csX6" fmla="*/ 1162050 w 1406525"/>
                  <a:gd name="csY6" fmla="*/ 860425 h 1216025"/>
                  <a:gd name="csX7" fmla="*/ 1260475 w 1406525"/>
                  <a:gd name="csY7" fmla="*/ 1003300 h 1216025"/>
                  <a:gd name="csX8" fmla="*/ 1368425 w 1406525"/>
                  <a:gd name="csY8" fmla="*/ 1165225 h 1216025"/>
                  <a:gd name="csX9" fmla="*/ 1406525 w 1406525"/>
                  <a:gd name="csY9" fmla="*/ 1216025 h 1216025"/>
                  <a:gd name="csX10" fmla="*/ 1295400 w 1406525"/>
                  <a:gd name="csY10" fmla="*/ 1196975 h 1216025"/>
                  <a:gd name="csX11" fmla="*/ 1108075 w 1406525"/>
                  <a:gd name="csY11" fmla="*/ 1165225 h 1216025"/>
                  <a:gd name="csX12" fmla="*/ 987425 w 1406525"/>
                  <a:gd name="csY12" fmla="*/ 1133475 h 1216025"/>
                  <a:gd name="csX13" fmla="*/ 749300 w 1406525"/>
                  <a:gd name="csY13" fmla="*/ 1073150 h 1216025"/>
                  <a:gd name="csX14" fmla="*/ 577850 w 1406525"/>
                  <a:gd name="csY14" fmla="*/ 1035050 h 1216025"/>
                  <a:gd name="csX15" fmla="*/ 593725 w 1406525"/>
                  <a:gd name="csY15" fmla="*/ 990600 h 1216025"/>
                  <a:gd name="csX16" fmla="*/ 536575 w 1406525"/>
                  <a:gd name="csY16" fmla="*/ 962025 h 1216025"/>
                  <a:gd name="csX17" fmla="*/ 558800 w 1406525"/>
                  <a:gd name="csY17" fmla="*/ 936625 h 1216025"/>
                  <a:gd name="csX18" fmla="*/ 603250 w 1406525"/>
                  <a:gd name="csY18" fmla="*/ 949325 h 1216025"/>
                  <a:gd name="csX19" fmla="*/ 647700 w 1406525"/>
                  <a:gd name="csY19" fmla="*/ 831850 h 1216025"/>
                  <a:gd name="csX20" fmla="*/ 682625 w 1406525"/>
                  <a:gd name="csY20" fmla="*/ 793750 h 1216025"/>
                  <a:gd name="csX21" fmla="*/ 698500 w 1406525"/>
                  <a:gd name="csY21" fmla="*/ 720725 h 1216025"/>
                  <a:gd name="csX22" fmla="*/ 650875 w 1406525"/>
                  <a:gd name="csY22" fmla="*/ 730250 h 1216025"/>
                  <a:gd name="csX23" fmla="*/ 577850 w 1406525"/>
                  <a:gd name="csY23" fmla="*/ 673100 h 1216025"/>
                  <a:gd name="csX24" fmla="*/ 546100 w 1406525"/>
                  <a:gd name="csY24" fmla="*/ 663575 h 1216025"/>
                  <a:gd name="csX25" fmla="*/ 339725 w 1406525"/>
                  <a:gd name="csY25" fmla="*/ 663575 h 1216025"/>
                  <a:gd name="csX26" fmla="*/ 212725 w 1406525"/>
                  <a:gd name="csY26" fmla="*/ 650875 h 1216025"/>
                  <a:gd name="csX27" fmla="*/ 155575 w 1406525"/>
                  <a:gd name="csY27" fmla="*/ 593725 h 1216025"/>
                  <a:gd name="csX28" fmla="*/ 117475 w 1406525"/>
                  <a:gd name="csY28" fmla="*/ 549275 h 1216025"/>
                  <a:gd name="csX29" fmla="*/ 44450 w 1406525"/>
                  <a:gd name="csY29" fmla="*/ 555625 h 1216025"/>
                  <a:gd name="csX30" fmla="*/ 12700 w 1406525"/>
                  <a:gd name="csY30" fmla="*/ 488950 h 1216025"/>
                  <a:gd name="csX31" fmla="*/ 6350 w 1406525"/>
                  <a:gd name="csY31" fmla="*/ 450850 h 1216025"/>
                  <a:gd name="csX32" fmla="*/ 38100 w 1406525"/>
                  <a:gd name="csY32" fmla="*/ 390525 h 1216025"/>
                  <a:gd name="csX33" fmla="*/ 0 w 1406525"/>
                  <a:gd name="csY33" fmla="*/ 336550 h 1216025"/>
                  <a:gd name="csX34" fmla="*/ 114300 w 1406525"/>
                  <a:gd name="csY34" fmla="*/ 273050 h 1216025"/>
                  <a:gd name="csX35" fmla="*/ 238125 w 1406525"/>
                  <a:gd name="csY35" fmla="*/ 193675 h 1216025"/>
                  <a:gd name="csX36" fmla="*/ 327025 w 1406525"/>
                  <a:gd name="csY36" fmla="*/ 117475 h 1216025"/>
                  <a:gd name="csX37" fmla="*/ 381000 w 1406525"/>
                  <a:gd name="csY37" fmla="*/ 38100 h 1216025"/>
                  <a:gd name="csX38" fmla="*/ 466725 w 1406525"/>
                  <a:gd name="csY38" fmla="*/ 22225 h 1216025"/>
                  <a:gd name="csX39" fmla="*/ 533400 w 1406525"/>
                  <a:gd name="csY39" fmla="*/ 0 h 1216025"/>
                  <a:gd name="csX0" fmla="*/ 533400 w 1406525"/>
                  <a:gd name="csY0" fmla="*/ 0 h 1216025"/>
                  <a:gd name="csX1" fmla="*/ 641350 w 1406525"/>
                  <a:gd name="csY1" fmla="*/ 180975 h 1216025"/>
                  <a:gd name="csX2" fmla="*/ 720725 w 1406525"/>
                  <a:gd name="csY2" fmla="*/ 304800 h 1216025"/>
                  <a:gd name="csX3" fmla="*/ 882650 w 1406525"/>
                  <a:gd name="csY3" fmla="*/ 492125 h 1216025"/>
                  <a:gd name="csX4" fmla="*/ 923925 w 1406525"/>
                  <a:gd name="csY4" fmla="*/ 561975 h 1216025"/>
                  <a:gd name="csX5" fmla="*/ 993775 w 1406525"/>
                  <a:gd name="csY5" fmla="*/ 685800 h 1216025"/>
                  <a:gd name="csX6" fmla="*/ 1162050 w 1406525"/>
                  <a:gd name="csY6" fmla="*/ 860425 h 1216025"/>
                  <a:gd name="csX7" fmla="*/ 1260475 w 1406525"/>
                  <a:gd name="csY7" fmla="*/ 1003300 h 1216025"/>
                  <a:gd name="csX8" fmla="*/ 1368425 w 1406525"/>
                  <a:gd name="csY8" fmla="*/ 1165225 h 1216025"/>
                  <a:gd name="csX9" fmla="*/ 1406525 w 1406525"/>
                  <a:gd name="csY9" fmla="*/ 1216025 h 1216025"/>
                  <a:gd name="csX10" fmla="*/ 1295400 w 1406525"/>
                  <a:gd name="csY10" fmla="*/ 1196975 h 1216025"/>
                  <a:gd name="csX11" fmla="*/ 1108075 w 1406525"/>
                  <a:gd name="csY11" fmla="*/ 1165225 h 1216025"/>
                  <a:gd name="csX12" fmla="*/ 987425 w 1406525"/>
                  <a:gd name="csY12" fmla="*/ 1133475 h 1216025"/>
                  <a:gd name="csX13" fmla="*/ 749300 w 1406525"/>
                  <a:gd name="csY13" fmla="*/ 1073150 h 1216025"/>
                  <a:gd name="csX14" fmla="*/ 577850 w 1406525"/>
                  <a:gd name="csY14" fmla="*/ 1035050 h 1216025"/>
                  <a:gd name="csX15" fmla="*/ 593725 w 1406525"/>
                  <a:gd name="csY15" fmla="*/ 990600 h 1216025"/>
                  <a:gd name="csX16" fmla="*/ 536575 w 1406525"/>
                  <a:gd name="csY16" fmla="*/ 962025 h 1216025"/>
                  <a:gd name="csX17" fmla="*/ 558800 w 1406525"/>
                  <a:gd name="csY17" fmla="*/ 936625 h 1216025"/>
                  <a:gd name="csX18" fmla="*/ 603250 w 1406525"/>
                  <a:gd name="csY18" fmla="*/ 949325 h 1216025"/>
                  <a:gd name="csX19" fmla="*/ 647700 w 1406525"/>
                  <a:gd name="csY19" fmla="*/ 831850 h 1216025"/>
                  <a:gd name="csX20" fmla="*/ 682625 w 1406525"/>
                  <a:gd name="csY20" fmla="*/ 793750 h 1216025"/>
                  <a:gd name="csX21" fmla="*/ 698500 w 1406525"/>
                  <a:gd name="csY21" fmla="*/ 720725 h 1216025"/>
                  <a:gd name="csX22" fmla="*/ 650875 w 1406525"/>
                  <a:gd name="csY22" fmla="*/ 730250 h 1216025"/>
                  <a:gd name="csX23" fmla="*/ 577850 w 1406525"/>
                  <a:gd name="csY23" fmla="*/ 673100 h 1216025"/>
                  <a:gd name="csX24" fmla="*/ 546100 w 1406525"/>
                  <a:gd name="csY24" fmla="*/ 663575 h 1216025"/>
                  <a:gd name="csX25" fmla="*/ 339725 w 1406525"/>
                  <a:gd name="csY25" fmla="*/ 663575 h 1216025"/>
                  <a:gd name="csX26" fmla="*/ 212725 w 1406525"/>
                  <a:gd name="csY26" fmla="*/ 650875 h 1216025"/>
                  <a:gd name="csX27" fmla="*/ 155575 w 1406525"/>
                  <a:gd name="csY27" fmla="*/ 593725 h 1216025"/>
                  <a:gd name="csX28" fmla="*/ 117475 w 1406525"/>
                  <a:gd name="csY28" fmla="*/ 549275 h 1216025"/>
                  <a:gd name="csX29" fmla="*/ 44450 w 1406525"/>
                  <a:gd name="csY29" fmla="*/ 555625 h 1216025"/>
                  <a:gd name="csX30" fmla="*/ 12700 w 1406525"/>
                  <a:gd name="csY30" fmla="*/ 488950 h 1216025"/>
                  <a:gd name="csX31" fmla="*/ 6350 w 1406525"/>
                  <a:gd name="csY31" fmla="*/ 450850 h 1216025"/>
                  <a:gd name="csX32" fmla="*/ 38100 w 1406525"/>
                  <a:gd name="csY32" fmla="*/ 390525 h 1216025"/>
                  <a:gd name="csX33" fmla="*/ 0 w 1406525"/>
                  <a:gd name="csY33" fmla="*/ 336550 h 1216025"/>
                  <a:gd name="csX34" fmla="*/ 114300 w 1406525"/>
                  <a:gd name="csY34" fmla="*/ 273050 h 1216025"/>
                  <a:gd name="csX35" fmla="*/ 263525 w 1406525"/>
                  <a:gd name="csY35" fmla="*/ 247650 h 1216025"/>
                  <a:gd name="csX36" fmla="*/ 327025 w 1406525"/>
                  <a:gd name="csY36" fmla="*/ 117475 h 1216025"/>
                  <a:gd name="csX37" fmla="*/ 381000 w 1406525"/>
                  <a:gd name="csY37" fmla="*/ 38100 h 1216025"/>
                  <a:gd name="csX38" fmla="*/ 466725 w 1406525"/>
                  <a:gd name="csY38" fmla="*/ 22225 h 1216025"/>
                  <a:gd name="csX39" fmla="*/ 533400 w 1406525"/>
                  <a:gd name="csY39" fmla="*/ 0 h 1216025"/>
                  <a:gd name="csX0" fmla="*/ 533400 w 1406525"/>
                  <a:gd name="csY0" fmla="*/ 0 h 1216025"/>
                  <a:gd name="csX1" fmla="*/ 641350 w 1406525"/>
                  <a:gd name="csY1" fmla="*/ 180975 h 1216025"/>
                  <a:gd name="csX2" fmla="*/ 720725 w 1406525"/>
                  <a:gd name="csY2" fmla="*/ 304800 h 1216025"/>
                  <a:gd name="csX3" fmla="*/ 882650 w 1406525"/>
                  <a:gd name="csY3" fmla="*/ 492125 h 1216025"/>
                  <a:gd name="csX4" fmla="*/ 923925 w 1406525"/>
                  <a:gd name="csY4" fmla="*/ 561975 h 1216025"/>
                  <a:gd name="csX5" fmla="*/ 993775 w 1406525"/>
                  <a:gd name="csY5" fmla="*/ 685800 h 1216025"/>
                  <a:gd name="csX6" fmla="*/ 1162050 w 1406525"/>
                  <a:gd name="csY6" fmla="*/ 860425 h 1216025"/>
                  <a:gd name="csX7" fmla="*/ 1260475 w 1406525"/>
                  <a:gd name="csY7" fmla="*/ 1003300 h 1216025"/>
                  <a:gd name="csX8" fmla="*/ 1368425 w 1406525"/>
                  <a:gd name="csY8" fmla="*/ 1165225 h 1216025"/>
                  <a:gd name="csX9" fmla="*/ 1406525 w 1406525"/>
                  <a:gd name="csY9" fmla="*/ 1216025 h 1216025"/>
                  <a:gd name="csX10" fmla="*/ 1295400 w 1406525"/>
                  <a:gd name="csY10" fmla="*/ 1196975 h 1216025"/>
                  <a:gd name="csX11" fmla="*/ 1108075 w 1406525"/>
                  <a:gd name="csY11" fmla="*/ 1165225 h 1216025"/>
                  <a:gd name="csX12" fmla="*/ 987425 w 1406525"/>
                  <a:gd name="csY12" fmla="*/ 1133475 h 1216025"/>
                  <a:gd name="csX13" fmla="*/ 749300 w 1406525"/>
                  <a:gd name="csY13" fmla="*/ 1073150 h 1216025"/>
                  <a:gd name="csX14" fmla="*/ 577850 w 1406525"/>
                  <a:gd name="csY14" fmla="*/ 1035050 h 1216025"/>
                  <a:gd name="csX15" fmla="*/ 593725 w 1406525"/>
                  <a:gd name="csY15" fmla="*/ 990600 h 1216025"/>
                  <a:gd name="csX16" fmla="*/ 536575 w 1406525"/>
                  <a:gd name="csY16" fmla="*/ 962025 h 1216025"/>
                  <a:gd name="csX17" fmla="*/ 558800 w 1406525"/>
                  <a:gd name="csY17" fmla="*/ 936625 h 1216025"/>
                  <a:gd name="csX18" fmla="*/ 603250 w 1406525"/>
                  <a:gd name="csY18" fmla="*/ 949325 h 1216025"/>
                  <a:gd name="csX19" fmla="*/ 647700 w 1406525"/>
                  <a:gd name="csY19" fmla="*/ 831850 h 1216025"/>
                  <a:gd name="csX20" fmla="*/ 682625 w 1406525"/>
                  <a:gd name="csY20" fmla="*/ 793750 h 1216025"/>
                  <a:gd name="csX21" fmla="*/ 698500 w 1406525"/>
                  <a:gd name="csY21" fmla="*/ 720725 h 1216025"/>
                  <a:gd name="csX22" fmla="*/ 650875 w 1406525"/>
                  <a:gd name="csY22" fmla="*/ 730250 h 1216025"/>
                  <a:gd name="csX23" fmla="*/ 577850 w 1406525"/>
                  <a:gd name="csY23" fmla="*/ 673100 h 1216025"/>
                  <a:gd name="csX24" fmla="*/ 546100 w 1406525"/>
                  <a:gd name="csY24" fmla="*/ 663575 h 1216025"/>
                  <a:gd name="csX25" fmla="*/ 339725 w 1406525"/>
                  <a:gd name="csY25" fmla="*/ 663575 h 1216025"/>
                  <a:gd name="csX26" fmla="*/ 212725 w 1406525"/>
                  <a:gd name="csY26" fmla="*/ 650875 h 1216025"/>
                  <a:gd name="csX27" fmla="*/ 155575 w 1406525"/>
                  <a:gd name="csY27" fmla="*/ 593725 h 1216025"/>
                  <a:gd name="csX28" fmla="*/ 117475 w 1406525"/>
                  <a:gd name="csY28" fmla="*/ 549275 h 1216025"/>
                  <a:gd name="csX29" fmla="*/ 44450 w 1406525"/>
                  <a:gd name="csY29" fmla="*/ 555625 h 1216025"/>
                  <a:gd name="csX30" fmla="*/ 12700 w 1406525"/>
                  <a:gd name="csY30" fmla="*/ 488950 h 1216025"/>
                  <a:gd name="csX31" fmla="*/ 6350 w 1406525"/>
                  <a:gd name="csY31" fmla="*/ 450850 h 1216025"/>
                  <a:gd name="csX32" fmla="*/ 38100 w 1406525"/>
                  <a:gd name="csY32" fmla="*/ 390525 h 1216025"/>
                  <a:gd name="csX33" fmla="*/ 0 w 1406525"/>
                  <a:gd name="csY33" fmla="*/ 336550 h 1216025"/>
                  <a:gd name="csX34" fmla="*/ 114300 w 1406525"/>
                  <a:gd name="csY34" fmla="*/ 273050 h 1216025"/>
                  <a:gd name="csX35" fmla="*/ 231775 w 1406525"/>
                  <a:gd name="csY35" fmla="*/ 187325 h 1216025"/>
                  <a:gd name="csX36" fmla="*/ 327025 w 1406525"/>
                  <a:gd name="csY36" fmla="*/ 117475 h 1216025"/>
                  <a:gd name="csX37" fmla="*/ 381000 w 1406525"/>
                  <a:gd name="csY37" fmla="*/ 38100 h 1216025"/>
                  <a:gd name="csX38" fmla="*/ 466725 w 1406525"/>
                  <a:gd name="csY38" fmla="*/ 22225 h 1216025"/>
                  <a:gd name="csX39" fmla="*/ 533400 w 1406525"/>
                  <a:gd name="csY39" fmla="*/ 0 h 1216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406525" h="1216025">
                    <a:moveTo>
                      <a:pt x="533400" y="0"/>
                    </a:moveTo>
                    <a:lnTo>
                      <a:pt x="641350" y="180975"/>
                    </a:lnTo>
                    <a:lnTo>
                      <a:pt x="720725" y="304800"/>
                    </a:lnTo>
                    <a:lnTo>
                      <a:pt x="882650" y="492125"/>
                    </a:lnTo>
                    <a:lnTo>
                      <a:pt x="923925" y="561975"/>
                    </a:lnTo>
                    <a:lnTo>
                      <a:pt x="993775" y="685800"/>
                    </a:lnTo>
                    <a:lnTo>
                      <a:pt x="1162050" y="860425"/>
                    </a:lnTo>
                    <a:lnTo>
                      <a:pt x="1260475" y="1003300"/>
                    </a:lnTo>
                    <a:lnTo>
                      <a:pt x="1368425" y="1165225"/>
                    </a:lnTo>
                    <a:lnTo>
                      <a:pt x="1406525" y="1216025"/>
                    </a:lnTo>
                    <a:lnTo>
                      <a:pt x="1295400" y="1196975"/>
                    </a:lnTo>
                    <a:lnTo>
                      <a:pt x="1108075" y="1165225"/>
                    </a:lnTo>
                    <a:lnTo>
                      <a:pt x="987425" y="1133475"/>
                    </a:lnTo>
                    <a:lnTo>
                      <a:pt x="749300" y="1073150"/>
                    </a:lnTo>
                    <a:lnTo>
                      <a:pt x="577850" y="1035050"/>
                    </a:lnTo>
                    <a:lnTo>
                      <a:pt x="593725" y="990600"/>
                    </a:lnTo>
                    <a:lnTo>
                      <a:pt x="536575" y="962025"/>
                    </a:lnTo>
                    <a:lnTo>
                      <a:pt x="558800" y="936625"/>
                    </a:lnTo>
                    <a:lnTo>
                      <a:pt x="603250" y="949325"/>
                    </a:lnTo>
                    <a:lnTo>
                      <a:pt x="647700" y="831850"/>
                    </a:lnTo>
                    <a:lnTo>
                      <a:pt x="682625" y="793750"/>
                    </a:lnTo>
                    <a:lnTo>
                      <a:pt x="698500" y="720725"/>
                    </a:lnTo>
                    <a:lnTo>
                      <a:pt x="650875" y="730250"/>
                    </a:lnTo>
                    <a:lnTo>
                      <a:pt x="577850" y="673100"/>
                    </a:lnTo>
                    <a:lnTo>
                      <a:pt x="546100" y="663575"/>
                    </a:lnTo>
                    <a:lnTo>
                      <a:pt x="339725" y="663575"/>
                    </a:lnTo>
                    <a:lnTo>
                      <a:pt x="212725" y="650875"/>
                    </a:lnTo>
                    <a:lnTo>
                      <a:pt x="155575" y="593725"/>
                    </a:lnTo>
                    <a:lnTo>
                      <a:pt x="117475" y="549275"/>
                    </a:lnTo>
                    <a:lnTo>
                      <a:pt x="44450" y="555625"/>
                    </a:lnTo>
                    <a:lnTo>
                      <a:pt x="12700" y="488950"/>
                    </a:lnTo>
                    <a:lnTo>
                      <a:pt x="6350" y="450850"/>
                    </a:lnTo>
                    <a:lnTo>
                      <a:pt x="38100" y="390525"/>
                    </a:lnTo>
                    <a:lnTo>
                      <a:pt x="0" y="336550"/>
                    </a:lnTo>
                    <a:lnTo>
                      <a:pt x="114300" y="273050"/>
                    </a:lnTo>
                    <a:lnTo>
                      <a:pt x="231775" y="187325"/>
                    </a:lnTo>
                    <a:lnTo>
                      <a:pt x="327025" y="117475"/>
                    </a:lnTo>
                    <a:lnTo>
                      <a:pt x="381000" y="38100"/>
                    </a:lnTo>
                    <a:lnTo>
                      <a:pt x="466725" y="22225"/>
                    </a:lnTo>
                    <a:lnTo>
                      <a:pt x="533400" y="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8" name="Freeform 39">
                <a:extLst>
                  <a:ext uri="{FF2B5EF4-FFF2-40B4-BE49-F238E27FC236}">
                    <a16:creationId xmlns:a16="http://schemas.microsoft.com/office/drawing/2014/main" id="{ADEFCF4F-9C3F-45E1-4E1A-EE099E9D0A71}"/>
                  </a:ext>
                </a:extLst>
              </p:cNvPr>
              <p:cNvSpPr/>
              <p:nvPr/>
            </p:nvSpPr>
            <p:spPr>
              <a:xfrm>
                <a:off x="9282754" y="4109434"/>
                <a:ext cx="1221655" cy="781652"/>
              </a:xfrm>
              <a:custGeom>
                <a:avLst/>
                <a:gdLst>
                  <a:gd name="csX0" fmla="*/ 219075 w 1495425"/>
                  <a:gd name="csY0" fmla="*/ 406400 h 958850"/>
                  <a:gd name="csX1" fmla="*/ 127000 w 1495425"/>
                  <a:gd name="csY1" fmla="*/ 377825 h 958850"/>
                  <a:gd name="csX2" fmla="*/ 0 w 1495425"/>
                  <a:gd name="csY2" fmla="*/ 352425 h 958850"/>
                  <a:gd name="csX3" fmla="*/ 95250 w 1495425"/>
                  <a:gd name="csY3" fmla="*/ 263525 h 958850"/>
                  <a:gd name="csX4" fmla="*/ 254000 w 1495425"/>
                  <a:gd name="csY4" fmla="*/ 190500 h 958850"/>
                  <a:gd name="csX5" fmla="*/ 495300 w 1495425"/>
                  <a:gd name="csY5" fmla="*/ 104775 h 958850"/>
                  <a:gd name="csX6" fmla="*/ 685800 w 1495425"/>
                  <a:gd name="csY6" fmla="*/ 50800 h 958850"/>
                  <a:gd name="csX7" fmla="*/ 781050 w 1495425"/>
                  <a:gd name="csY7" fmla="*/ 15875 h 958850"/>
                  <a:gd name="csX8" fmla="*/ 796925 w 1495425"/>
                  <a:gd name="csY8" fmla="*/ 0 h 958850"/>
                  <a:gd name="csX9" fmla="*/ 831850 w 1495425"/>
                  <a:gd name="csY9" fmla="*/ 53975 h 958850"/>
                  <a:gd name="csX10" fmla="*/ 803275 w 1495425"/>
                  <a:gd name="csY10" fmla="*/ 117475 h 958850"/>
                  <a:gd name="csX11" fmla="*/ 806450 w 1495425"/>
                  <a:gd name="csY11" fmla="*/ 149225 h 958850"/>
                  <a:gd name="csX12" fmla="*/ 835025 w 1495425"/>
                  <a:gd name="csY12" fmla="*/ 225425 h 958850"/>
                  <a:gd name="csX13" fmla="*/ 914400 w 1495425"/>
                  <a:gd name="csY13" fmla="*/ 209550 h 958850"/>
                  <a:gd name="csX14" fmla="*/ 965200 w 1495425"/>
                  <a:gd name="csY14" fmla="*/ 276225 h 958850"/>
                  <a:gd name="csX15" fmla="*/ 1012825 w 1495425"/>
                  <a:gd name="csY15" fmla="*/ 323850 h 958850"/>
                  <a:gd name="csX16" fmla="*/ 1127125 w 1495425"/>
                  <a:gd name="csY16" fmla="*/ 330200 h 958850"/>
                  <a:gd name="csX17" fmla="*/ 1314450 w 1495425"/>
                  <a:gd name="csY17" fmla="*/ 327025 h 958850"/>
                  <a:gd name="csX18" fmla="*/ 1371600 w 1495425"/>
                  <a:gd name="csY18" fmla="*/ 333375 h 958850"/>
                  <a:gd name="csX19" fmla="*/ 1438275 w 1495425"/>
                  <a:gd name="csY19" fmla="*/ 396875 h 958850"/>
                  <a:gd name="csX20" fmla="*/ 1495425 w 1495425"/>
                  <a:gd name="csY20" fmla="*/ 384175 h 958850"/>
                  <a:gd name="csX21" fmla="*/ 1479550 w 1495425"/>
                  <a:gd name="csY21" fmla="*/ 450850 h 958850"/>
                  <a:gd name="csX22" fmla="*/ 1457325 w 1495425"/>
                  <a:gd name="csY22" fmla="*/ 476250 h 958850"/>
                  <a:gd name="csX23" fmla="*/ 1435100 w 1495425"/>
                  <a:gd name="csY23" fmla="*/ 504825 h 958850"/>
                  <a:gd name="csX24" fmla="*/ 1397000 w 1495425"/>
                  <a:gd name="csY24" fmla="*/ 612775 h 958850"/>
                  <a:gd name="csX25" fmla="*/ 1349375 w 1495425"/>
                  <a:gd name="csY25" fmla="*/ 600075 h 958850"/>
                  <a:gd name="csX26" fmla="*/ 1333500 w 1495425"/>
                  <a:gd name="csY26" fmla="*/ 625475 h 958850"/>
                  <a:gd name="csX27" fmla="*/ 1384300 w 1495425"/>
                  <a:gd name="csY27" fmla="*/ 657225 h 958850"/>
                  <a:gd name="csX28" fmla="*/ 1374775 w 1495425"/>
                  <a:gd name="csY28" fmla="*/ 698500 h 958850"/>
                  <a:gd name="csX29" fmla="*/ 1428750 w 1495425"/>
                  <a:gd name="csY29" fmla="*/ 711200 h 958850"/>
                  <a:gd name="csX30" fmla="*/ 1368425 w 1495425"/>
                  <a:gd name="csY30" fmla="*/ 765175 h 958850"/>
                  <a:gd name="csX31" fmla="*/ 1336675 w 1495425"/>
                  <a:gd name="csY31" fmla="*/ 815975 h 958850"/>
                  <a:gd name="csX32" fmla="*/ 1292225 w 1495425"/>
                  <a:gd name="csY32" fmla="*/ 879475 h 958850"/>
                  <a:gd name="csX33" fmla="*/ 1225550 w 1495425"/>
                  <a:gd name="csY33" fmla="*/ 882650 h 958850"/>
                  <a:gd name="csX34" fmla="*/ 1149350 w 1495425"/>
                  <a:gd name="csY34" fmla="*/ 908050 h 958850"/>
                  <a:gd name="csX35" fmla="*/ 1114425 w 1495425"/>
                  <a:gd name="csY35" fmla="*/ 885825 h 958850"/>
                  <a:gd name="csX36" fmla="*/ 1089025 w 1495425"/>
                  <a:gd name="csY36" fmla="*/ 904875 h 958850"/>
                  <a:gd name="csX37" fmla="*/ 1019175 w 1495425"/>
                  <a:gd name="csY37" fmla="*/ 873125 h 958850"/>
                  <a:gd name="csX38" fmla="*/ 942975 w 1495425"/>
                  <a:gd name="csY38" fmla="*/ 850900 h 958850"/>
                  <a:gd name="csX39" fmla="*/ 923925 w 1495425"/>
                  <a:gd name="csY39" fmla="*/ 857250 h 958850"/>
                  <a:gd name="csX40" fmla="*/ 930275 w 1495425"/>
                  <a:gd name="csY40" fmla="*/ 882650 h 958850"/>
                  <a:gd name="csX41" fmla="*/ 898525 w 1495425"/>
                  <a:gd name="csY41" fmla="*/ 879475 h 958850"/>
                  <a:gd name="csX42" fmla="*/ 885825 w 1495425"/>
                  <a:gd name="csY42" fmla="*/ 958850 h 958850"/>
                  <a:gd name="csX43" fmla="*/ 777875 w 1495425"/>
                  <a:gd name="csY43" fmla="*/ 952500 h 958850"/>
                  <a:gd name="csX44" fmla="*/ 736600 w 1495425"/>
                  <a:gd name="csY44" fmla="*/ 952500 h 958850"/>
                  <a:gd name="csX45" fmla="*/ 708025 w 1495425"/>
                  <a:gd name="csY45" fmla="*/ 920750 h 958850"/>
                  <a:gd name="csX46" fmla="*/ 752475 w 1495425"/>
                  <a:gd name="csY46" fmla="*/ 860425 h 958850"/>
                  <a:gd name="csX47" fmla="*/ 730250 w 1495425"/>
                  <a:gd name="csY47" fmla="*/ 841375 h 958850"/>
                  <a:gd name="csX48" fmla="*/ 641350 w 1495425"/>
                  <a:gd name="csY48" fmla="*/ 847725 h 958850"/>
                  <a:gd name="csX49" fmla="*/ 596900 w 1495425"/>
                  <a:gd name="csY49" fmla="*/ 819150 h 958850"/>
                  <a:gd name="csX50" fmla="*/ 549275 w 1495425"/>
                  <a:gd name="csY50" fmla="*/ 815975 h 958850"/>
                  <a:gd name="csX51" fmla="*/ 495300 w 1495425"/>
                  <a:gd name="csY51" fmla="*/ 784225 h 958850"/>
                  <a:gd name="csX52" fmla="*/ 454025 w 1495425"/>
                  <a:gd name="csY52" fmla="*/ 755650 h 958850"/>
                  <a:gd name="csX53" fmla="*/ 438150 w 1495425"/>
                  <a:gd name="csY53" fmla="*/ 787400 h 958850"/>
                  <a:gd name="csX54" fmla="*/ 384175 w 1495425"/>
                  <a:gd name="csY54" fmla="*/ 828675 h 958850"/>
                  <a:gd name="csX55" fmla="*/ 336550 w 1495425"/>
                  <a:gd name="csY55" fmla="*/ 765175 h 958850"/>
                  <a:gd name="csX56" fmla="*/ 336550 w 1495425"/>
                  <a:gd name="csY56" fmla="*/ 765175 h 958850"/>
                  <a:gd name="csX57" fmla="*/ 317500 w 1495425"/>
                  <a:gd name="csY57" fmla="*/ 739775 h 958850"/>
                  <a:gd name="csX58" fmla="*/ 361950 w 1495425"/>
                  <a:gd name="csY58" fmla="*/ 704850 h 958850"/>
                  <a:gd name="csX59" fmla="*/ 412750 w 1495425"/>
                  <a:gd name="csY59" fmla="*/ 701675 h 958850"/>
                  <a:gd name="csX60" fmla="*/ 387350 w 1495425"/>
                  <a:gd name="csY60" fmla="*/ 660400 h 958850"/>
                  <a:gd name="csX61" fmla="*/ 346075 w 1495425"/>
                  <a:gd name="csY61" fmla="*/ 615950 h 958850"/>
                  <a:gd name="csX62" fmla="*/ 339725 w 1495425"/>
                  <a:gd name="csY62" fmla="*/ 584200 h 958850"/>
                  <a:gd name="csX63" fmla="*/ 295275 w 1495425"/>
                  <a:gd name="csY63" fmla="*/ 536575 h 958850"/>
                  <a:gd name="csX64" fmla="*/ 266700 w 1495425"/>
                  <a:gd name="csY64" fmla="*/ 533400 h 958850"/>
                  <a:gd name="csX65" fmla="*/ 250825 w 1495425"/>
                  <a:gd name="csY65" fmla="*/ 476250 h 958850"/>
                  <a:gd name="csX66" fmla="*/ 219075 w 1495425"/>
                  <a:gd name="csY66" fmla="*/ 406400 h 958850"/>
                  <a:gd name="csX0" fmla="*/ 219075 w 1495425"/>
                  <a:gd name="csY0" fmla="*/ 406400 h 958850"/>
                  <a:gd name="csX1" fmla="*/ 127000 w 1495425"/>
                  <a:gd name="csY1" fmla="*/ 377825 h 958850"/>
                  <a:gd name="csX2" fmla="*/ 0 w 1495425"/>
                  <a:gd name="csY2" fmla="*/ 352425 h 958850"/>
                  <a:gd name="csX3" fmla="*/ 95250 w 1495425"/>
                  <a:gd name="csY3" fmla="*/ 263525 h 958850"/>
                  <a:gd name="csX4" fmla="*/ 254000 w 1495425"/>
                  <a:gd name="csY4" fmla="*/ 190500 h 958850"/>
                  <a:gd name="csX5" fmla="*/ 495300 w 1495425"/>
                  <a:gd name="csY5" fmla="*/ 104775 h 958850"/>
                  <a:gd name="csX6" fmla="*/ 685800 w 1495425"/>
                  <a:gd name="csY6" fmla="*/ 50800 h 958850"/>
                  <a:gd name="csX7" fmla="*/ 781050 w 1495425"/>
                  <a:gd name="csY7" fmla="*/ 15875 h 958850"/>
                  <a:gd name="csX8" fmla="*/ 796925 w 1495425"/>
                  <a:gd name="csY8" fmla="*/ 0 h 958850"/>
                  <a:gd name="csX9" fmla="*/ 831850 w 1495425"/>
                  <a:gd name="csY9" fmla="*/ 53975 h 958850"/>
                  <a:gd name="csX10" fmla="*/ 803275 w 1495425"/>
                  <a:gd name="csY10" fmla="*/ 117475 h 958850"/>
                  <a:gd name="csX11" fmla="*/ 806450 w 1495425"/>
                  <a:gd name="csY11" fmla="*/ 149225 h 958850"/>
                  <a:gd name="csX12" fmla="*/ 835025 w 1495425"/>
                  <a:gd name="csY12" fmla="*/ 225425 h 958850"/>
                  <a:gd name="csX13" fmla="*/ 914400 w 1495425"/>
                  <a:gd name="csY13" fmla="*/ 209550 h 958850"/>
                  <a:gd name="csX14" fmla="*/ 965200 w 1495425"/>
                  <a:gd name="csY14" fmla="*/ 276225 h 958850"/>
                  <a:gd name="csX15" fmla="*/ 996950 w 1495425"/>
                  <a:gd name="csY15" fmla="*/ 428625 h 958850"/>
                  <a:gd name="csX16" fmla="*/ 1127125 w 1495425"/>
                  <a:gd name="csY16" fmla="*/ 330200 h 958850"/>
                  <a:gd name="csX17" fmla="*/ 1314450 w 1495425"/>
                  <a:gd name="csY17" fmla="*/ 327025 h 958850"/>
                  <a:gd name="csX18" fmla="*/ 1371600 w 1495425"/>
                  <a:gd name="csY18" fmla="*/ 333375 h 958850"/>
                  <a:gd name="csX19" fmla="*/ 1438275 w 1495425"/>
                  <a:gd name="csY19" fmla="*/ 396875 h 958850"/>
                  <a:gd name="csX20" fmla="*/ 1495425 w 1495425"/>
                  <a:gd name="csY20" fmla="*/ 384175 h 958850"/>
                  <a:gd name="csX21" fmla="*/ 1479550 w 1495425"/>
                  <a:gd name="csY21" fmla="*/ 450850 h 958850"/>
                  <a:gd name="csX22" fmla="*/ 1457325 w 1495425"/>
                  <a:gd name="csY22" fmla="*/ 476250 h 958850"/>
                  <a:gd name="csX23" fmla="*/ 1435100 w 1495425"/>
                  <a:gd name="csY23" fmla="*/ 504825 h 958850"/>
                  <a:gd name="csX24" fmla="*/ 1397000 w 1495425"/>
                  <a:gd name="csY24" fmla="*/ 612775 h 958850"/>
                  <a:gd name="csX25" fmla="*/ 1349375 w 1495425"/>
                  <a:gd name="csY25" fmla="*/ 600075 h 958850"/>
                  <a:gd name="csX26" fmla="*/ 1333500 w 1495425"/>
                  <a:gd name="csY26" fmla="*/ 625475 h 958850"/>
                  <a:gd name="csX27" fmla="*/ 1384300 w 1495425"/>
                  <a:gd name="csY27" fmla="*/ 657225 h 958850"/>
                  <a:gd name="csX28" fmla="*/ 1374775 w 1495425"/>
                  <a:gd name="csY28" fmla="*/ 698500 h 958850"/>
                  <a:gd name="csX29" fmla="*/ 1428750 w 1495425"/>
                  <a:gd name="csY29" fmla="*/ 711200 h 958850"/>
                  <a:gd name="csX30" fmla="*/ 1368425 w 1495425"/>
                  <a:gd name="csY30" fmla="*/ 765175 h 958850"/>
                  <a:gd name="csX31" fmla="*/ 1336675 w 1495425"/>
                  <a:gd name="csY31" fmla="*/ 815975 h 958850"/>
                  <a:gd name="csX32" fmla="*/ 1292225 w 1495425"/>
                  <a:gd name="csY32" fmla="*/ 879475 h 958850"/>
                  <a:gd name="csX33" fmla="*/ 1225550 w 1495425"/>
                  <a:gd name="csY33" fmla="*/ 882650 h 958850"/>
                  <a:gd name="csX34" fmla="*/ 1149350 w 1495425"/>
                  <a:gd name="csY34" fmla="*/ 908050 h 958850"/>
                  <a:gd name="csX35" fmla="*/ 1114425 w 1495425"/>
                  <a:gd name="csY35" fmla="*/ 885825 h 958850"/>
                  <a:gd name="csX36" fmla="*/ 1089025 w 1495425"/>
                  <a:gd name="csY36" fmla="*/ 904875 h 958850"/>
                  <a:gd name="csX37" fmla="*/ 1019175 w 1495425"/>
                  <a:gd name="csY37" fmla="*/ 873125 h 958850"/>
                  <a:gd name="csX38" fmla="*/ 942975 w 1495425"/>
                  <a:gd name="csY38" fmla="*/ 850900 h 958850"/>
                  <a:gd name="csX39" fmla="*/ 923925 w 1495425"/>
                  <a:gd name="csY39" fmla="*/ 857250 h 958850"/>
                  <a:gd name="csX40" fmla="*/ 930275 w 1495425"/>
                  <a:gd name="csY40" fmla="*/ 882650 h 958850"/>
                  <a:gd name="csX41" fmla="*/ 898525 w 1495425"/>
                  <a:gd name="csY41" fmla="*/ 879475 h 958850"/>
                  <a:gd name="csX42" fmla="*/ 885825 w 1495425"/>
                  <a:gd name="csY42" fmla="*/ 958850 h 958850"/>
                  <a:gd name="csX43" fmla="*/ 777875 w 1495425"/>
                  <a:gd name="csY43" fmla="*/ 952500 h 958850"/>
                  <a:gd name="csX44" fmla="*/ 736600 w 1495425"/>
                  <a:gd name="csY44" fmla="*/ 952500 h 958850"/>
                  <a:gd name="csX45" fmla="*/ 708025 w 1495425"/>
                  <a:gd name="csY45" fmla="*/ 920750 h 958850"/>
                  <a:gd name="csX46" fmla="*/ 752475 w 1495425"/>
                  <a:gd name="csY46" fmla="*/ 860425 h 958850"/>
                  <a:gd name="csX47" fmla="*/ 730250 w 1495425"/>
                  <a:gd name="csY47" fmla="*/ 841375 h 958850"/>
                  <a:gd name="csX48" fmla="*/ 641350 w 1495425"/>
                  <a:gd name="csY48" fmla="*/ 847725 h 958850"/>
                  <a:gd name="csX49" fmla="*/ 596900 w 1495425"/>
                  <a:gd name="csY49" fmla="*/ 819150 h 958850"/>
                  <a:gd name="csX50" fmla="*/ 549275 w 1495425"/>
                  <a:gd name="csY50" fmla="*/ 815975 h 958850"/>
                  <a:gd name="csX51" fmla="*/ 495300 w 1495425"/>
                  <a:gd name="csY51" fmla="*/ 784225 h 958850"/>
                  <a:gd name="csX52" fmla="*/ 454025 w 1495425"/>
                  <a:gd name="csY52" fmla="*/ 755650 h 958850"/>
                  <a:gd name="csX53" fmla="*/ 438150 w 1495425"/>
                  <a:gd name="csY53" fmla="*/ 787400 h 958850"/>
                  <a:gd name="csX54" fmla="*/ 384175 w 1495425"/>
                  <a:gd name="csY54" fmla="*/ 828675 h 958850"/>
                  <a:gd name="csX55" fmla="*/ 336550 w 1495425"/>
                  <a:gd name="csY55" fmla="*/ 765175 h 958850"/>
                  <a:gd name="csX56" fmla="*/ 336550 w 1495425"/>
                  <a:gd name="csY56" fmla="*/ 765175 h 958850"/>
                  <a:gd name="csX57" fmla="*/ 317500 w 1495425"/>
                  <a:gd name="csY57" fmla="*/ 739775 h 958850"/>
                  <a:gd name="csX58" fmla="*/ 361950 w 1495425"/>
                  <a:gd name="csY58" fmla="*/ 704850 h 958850"/>
                  <a:gd name="csX59" fmla="*/ 412750 w 1495425"/>
                  <a:gd name="csY59" fmla="*/ 701675 h 958850"/>
                  <a:gd name="csX60" fmla="*/ 387350 w 1495425"/>
                  <a:gd name="csY60" fmla="*/ 660400 h 958850"/>
                  <a:gd name="csX61" fmla="*/ 346075 w 1495425"/>
                  <a:gd name="csY61" fmla="*/ 615950 h 958850"/>
                  <a:gd name="csX62" fmla="*/ 339725 w 1495425"/>
                  <a:gd name="csY62" fmla="*/ 584200 h 958850"/>
                  <a:gd name="csX63" fmla="*/ 295275 w 1495425"/>
                  <a:gd name="csY63" fmla="*/ 536575 h 958850"/>
                  <a:gd name="csX64" fmla="*/ 266700 w 1495425"/>
                  <a:gd name="csY64" fmla="*/ 533400 h 958850"/>
                  <a:gd name="csX65" fmla="*/ 250825 w 1495425"/>
                  <a:gd name="csY65" fmla="*/ 476250 h 958850"/>
                  <a:gd name="csX66" fmla="*/ 219075 w 1495425"/>
                  <a:gd name="csY66" fmla="*/ 406400 h 958850"/>
                  <a:gd name="csX0" fmla="*/ 219075 w 1495425"/>
                  <a:gd name="csY0" fmla="*/ 406400 h 958850"/>
                  <a:gd name="csX1" fmla="*/ 127000 w 1495425"/>
                  <a:gd name="csY1" fmla="*/ 377825 h 958850"/>
                  <a:gd name="csX2" fmla="*/ 0 w 1495425"/>
                  <a:gd name="csY2" fmla="*/ 352425 h 958850"/>
                  <a:gd name="csX3" fmla="*/ 95250 w 1495425"/>
                  <a:gd name="csY3" fmla="*/ 263525 h 958850"/>
                  <a:gd name="csX4" fmla="*/ 254000 w 1495425"/>
                  <a:gd name="csY4" fmla="*/ 190500 h 958850"/>
                  <a:gd name="csX5" fmla="*/ 495300 w 1495425"/>
                  <a:gd name="csY5" fmla="*/ 104775 h 958850"/>
                  <a:gd name="csX6" fmla="*/ 685800 w 1495425"/>
                  <a:gd name="csY6" fmla="*/ 50800 h 958850"/>
                  <a:gd name="csX7" fmla="*/ 781050 w 1495425"/>
                  <a:gd name="csY7" fmla="*/ 15875 h 958850"/>
                  <a:gd name="csX8" fmla="*/ 796925 w 1495425"/>
                  <a:gd name="csY8" fmla="*/ 0 h 958850"/>
                  <a:gd name="csX9" fmla="*/ 831850 w 1495425"/>
                  <a:gd name="csY9" fmla="*/ 53975 h 958850"/>
                  <a:gd name="csX10" fmla="*/ 803275 w 1495425"/>
                  <a:gd name="csY10" fmla="*/ 117475 h 958850"/>
                  <a:gd name="csX11" fmla="*/ 806450 w 1495425"/>
                  <a:gd name="csY11" fmla="*/ 149225 h 958850"/>
                  <a:gd name="csX12" fmla="*/ 835025 w 1495425"/>
                  <a:gd name="csY12" fmla="*/ 225425 h 958850"/>
                  <a:gd name="csX13" fmla="*/ 914400 w 1495425"/>
                  <a:gd name="csY13" fmla="*/ 209550 h 958850"/>
                  <a:gd name="csX14" fmla="*/ 965200 w 1495425"/>
                  <a:gd name="csY14" fmla="*/ 276225 h 958850"/>
                  <a:gd name="csX15" fmla="*/ 1006475 w 1495425"/>
                  <a:gd name="csY15" fmla="*/ 317500 h 958850"/>
                  <a:gd name="csX16" fmla="*/ 1127125 w 1495425"/>
                  <a:gd name="csY16" fmla="*/ 330200 h 958850"/>
                  <a:gd name="csX17" fmla="*/ 1314450 w 1495425"/>
                  <a:gd name="csY17" fmla="*/ 327025 h 958850"/>
                  <a:gd name="csX18" fmla="*/ 1371600 w 1495425"/>
                  <a:gd name="csY18" fmla="*/ 333375 h 958850"/>
                  <a:gd name="csX19" fmla="*/ 1438275 w 1495425"/>
                  <a:gd name="csY19" fmla="*/ 396875 h 958850"/>
                  <a:gd name="csX20" fmla="*/ 1495425 w 1495425"/>
                  <a:gd name="csY20" fmla="*/ 384175 h 958850"/>
                  <a:gd name="csX21" fmla="*/ 1479550 w 1495425"/>
                  <a:gd name="csY21" fmla="*/ 450850 h 958850"/>
                  <a:gd name="csX22" fmla="*/ 1457325 w 1495425"/>
                  <a:gd name="csY22" fmla="*/ 476250 h 958850"/>
                  <a:gd name="csX23" fmla="*/ 1435100 w 1495425"/>
                  <a:gd name="csY23" fmla="*/ 504825 h 958850"/>
                  <a:gd name="csX24" fmla="*/ 1397000 w 1495425"/>
                  <a:gd name="csY24" fmla="*/ 612775 h 958850"/>
                  <a:gd name="csX25" fmla="*/ 1349375 w 1495425"/>
                  <a:gd name="csY25" fmla="*/ 600075 h 958850"/>
                  <a:gd name="csX26" fmla="*/ 1333500 w 1495425"/>
                  <a:gd name="csY26" fmla="*/ 625475 h 958850"/>
                  <a:gd name="csX27" fmla="*/ 1384300 w 1495425"/>
                  <a:gd name="csY27" fmla="*/ 657225 h 958850"/>
                  <a:gd name="csX28" fmla="*/ 1374775 w 1495425"/>
                  <a:gd name="csY28" fmla="*/ 698500 h 958850"/>
                  <a:gd name="csX29" fmla="*/ 1428750 w 1495425"/>
                  <a:gd name="csY29" fmla="*/ 711200 h 958850"/>
                  <a:gd name="csX30" fmla="*/ 1368425 w 1495425"/>
                  <a:gd name="csY30" fmla="*/ 765175 h 958850"/>
                  <a:gd name="csX31" fmla="*/ 1336675 w 1495425"/>
                  <a:gd name="csY31" fmla="*/ 815975 h 958850"/>
                  <a:gd name="csX32" fmla="*/ 1292225 w 1495425"/>
                  <a:gd name="csY32" fmla="*/ 879475 h 958850"/>
                  <a:gd name="csX33" fmla="*/ 1225550 w 1495425"/>
                  <a:gd name="csY33" fmla="*/ 882650 h 958850"/>
                  <a:gd name="csX34" fmla="*/ 1149350 w 1495425"/>
                  <a:gd name="csY34" fmla="*/ 908050 h 958850"/>
                  <a:gd name="csX35" fmla="*/ 1114425 w 1495425"/>
                  <a:gd name="csY35" fmla="*/ 885825 h 958850"/>
                  <a:gd name="csX36" fmla="*/ 1089025 w 1495425"/>
                  <a:gd name="csY36" fmla="*/ 904875 h 958850"/>
                  <a:gd name="csX37" fmla="*/ 1019175 w 1495425"/>
                  <a:gd name="csY37" fmla="*/ 873125 h 958850"/>
                  <a:gd name="csX38" fmla="*/ 942975 w 1495425"/>
                  <a:gd name="csY38" fmla="*/ 850900 h 958850"/>
                  <a:gd name="csX39" fmla="*/ 923925 w 1495425"/>
                  <a:gd name="csY39" fmla="*/ 857250 h 958850"/>
                  <a:gd name="csX40" fmla="*/ 930275 w 1495425"/>
                  <a:gd name="csY40" fmla="*/ 882650 h 958850"/>
                  <a:gd name="csX41" fmla="*/ 898525 w 1495425"/>
                  <a:gd name="csY41" fmla="*/ 879475 h 958850"/>
                  <a:gd name="csX42" fmla="*/ 885825 w 1495425"/>
                  <a:gd name="csY42" fmla="*/ 958850 h 958850"/>
                  <a:gd name="csX43" fmla="*/ 777875 w 1495425"/>
                  <a:gd name="csY43" fmla="*/ 952500 h 958850"/>
                  <a:gd name="csX44" fmla="*/ 736600 w 1495425"/>
                  <a:gd name="csY44" fmla="*/ 952500 h 958850"/>
                  <a:gd name="csX45" fmla="*/ 708025 w 1495425"/>
                  <a:gd name="csY45" fmla="*/ 920750 h 958850"/>
                  <a:gd name="csX46" fmla="*/ 752475 w 1495425"/>
                  <a:gd name="csY46" fmla="*/ 860425 h 958850"/>
                  <a:gd name="csX47" fmla="*/ 730250 w 1495425"/>
                  <a:gd name="csY47" fmla="*/ 841375 h 958850"/>
                  <a:gd name="csX48" fmla="*/ 641350 w 1495425"/>
                  <a:gd name="csY48" fmla="*/ 847725 h 958850"/>
                  <a:gd name="csX49" fmla="*/ 596900 w 1495425"/>
                  <a:gd name="csY49" fmla="*/ 819150 h 958850"/>
                  <a:gd name="csX50" fmla="*/ 549275 w 1495425"/>
                  <a:gd name="csY50" fmla="*/ 815975 h 958850"/>
                  <a:gd name="csX51" fmla="*/ 495300 w 1495425"/>
                  <a:gd name="csY51" fmla="*/ 784225 h 958850"/>
                  <a:gd name="csX52" fmla="*/ 454025 w 1495425"/>
                  <a:gd name="csY52" fmla="*/ 755650 h 958850"/>
                  <a:gd name="csX53" fmla="*/ 438150 w 1495425"/>
                  <a:gd name="csY53" fmla="*/ 787400 h 958850"/>
                  <a:gd name="csX54" fmla="*/ 384175 w 1495425"/>
                  <a:gd name="csY54" fmla="*/ 828675 h 958850"/>
                  <a:gd name="csX55" fmla="*/ 336550 w 1495425"/>
                  <a:gd name="csY55" fmla="*/ 765175 h 958850"/>
                  <a:gd name="csX56" fmla="*/ 336550 w 1495425"/>
                  <a:gd name="csY56" fmla="*/ 765175 h 958850"/>
                  <a:gd name="csX57" fmla="*/ 317500 w 1495425"/>
                  <a:gd name="csY57" fmla="*/ 739775 h 958850"/>
                  <a:gd name="csX58" fmla="*/ 361950 w 1495425"/>
                  <a:gd name="csY58" fmla="*/ 704850 h 958850"/>
                  <a:gd name="csX59" fmla="*/ 412750 w 1495425"/>
                  <a:gd name="csY59" fmla="*/ 701675 h 958850"/>
                  <a:gd name="csX60" fmla="*/ 387350 w 1495425"/>
                  <a:gd name="csY60" fmla="*/ 660400 h 958850"/>
                  <a:gd name="csX61" fmla="*/ 346075 w 1495425"/>
                  <a:gd name="csY61" fmla="*/ 615950 h 958850"/>
                  <a:gd name="csX62" fmla="*/ 339725 w 1495425"/>
                  <a:gd name="csY62" fmla="*/ 584200 h 958850"/>
                  <a:gd name="csX63" fmla="*/ 295275 w 1495425"/>
                  <a:gd name="csY63" fmla="*/ 536575 h 958850"/>
                  <a:gd name="csX64" fmla="*/ 266700 w 1495425"/>
                  <a:gd name="csY64" fmla="*/ 533400 h 958850"/>
                  <a:gd name="csX65" fmla="*/ 250825 w 1495425"/>
                  <a:gd name="csY65" fmla="*/ 476250 h 958850"/>
                  <a:gd name="csX66" fmla="*/ 219075 w 1495425"/>
                  <a:gd name="csY66" fmla="*/ 406400 h 958850"/>
                  <a:gd name="csX0" fmla="*/ 219075 w 1495425"/>
                  <a:gd name="csY0" fmla="*/ 406400 h 958850"/>
                  <a:gd name="csX1" fmla="*/ 127000 w 1495425"/>
                  <a:gd name="csY1" fmla="*/ 377825 h 958850"/>
                  <a:gd name="csX2" fmla="*/ 0 w 1495425"/>
                  <a:gd name="csY2" fmla="*/ 352425 h 958850"/>
                  <a:gd name="csX3" fmla="*/ 95250 w 1495425"/>
                  <a:gd name="csY3" fmla="*/ 263525 h 958850"/>
                  <a:gd name="csX4" fmla="*/ 254000 w 1495425"/>
                  <a:gd name="csY4" fmla="*/ 190500 h 958850"/>
                  <a:gd name="csX5" fmla="*/ 495300 w 1495425"/>
                  <a:gd name="csY5" fmla="*/ 104775 h 958850"/>
                  <a:gd name="csX6" fmla="*/ 679450 w 1495425"/>
                  <a:gd name="csY6" fmla="*/ 117475 h 958850"/>
                  <a:gd name="csX7" fmla="*/ 781050 w 1495425"/>
                  <a:gd name="csY7" fmla="*/ 15875 h 958850"/>
                  <a:gd name="csX8" fmla="*/ 796925 w 1495425"/>
                  <a:gd name="csY8" fmla="*/ 0 h 958850"/>
                  <a:gd name="csX9" fmla="*/ 831850 w 1495425"/>
                  <a:gd name="csY9" fmla="*/ 53975 h 958850"/>
                  <a:gd name="csX10" fmla="*/ 803275 w 1495425"/>
                  <a:gd name="csY10" fmla="*/ 117475 h 958850"/>
                  <a:gd name="csX11" fmla="*/ 806450 w 1495425"/>
                  <a:gd name="csY11" fmla="*/ 149225 h 958850"/>
                  <a:gd name="csX12" fmla="*/ 835025 w 1495425"/>
                  <a:gd name="csY12" fmla="*/ 225425 h 958850"/>
                  <a:gd name="csX13" fmla="*/ 914400 w 1495425"/>
                  <a:gd name="csY13" fmla="*/ 209550 h 958850"/>
                  <a:gd name="csX14" fmla="*/ 965200 w 1495425"/>
                  <a:gd name="csY14" fmla="*/ 276225 h 958850"/>
                  <a:gd name="csX15" fmla="*/ 1006475 w 1495425"/>
                  <a:gd name="csY15" fmla="*/ 317500 h 958850"/>
                  <a:gd name="csX16" fmla="*/ 1127125 w 1495425"/>
                  <a:gd name="csY16" fmla="*/ 330200 h 958850"/>
                  <a:gd name="csX17" fmla="*/ 1314450 w 1495425"/>
                  <a:gd name="csY17" fmla="*/ 327025 h 958850"/>
                  <a:gd name="csX18" fmla="*/ 1371600 w 1495425"/>
                  <a:gd name="csY18" fmla="*/ 333375 h 958850"/>
                  <a:gd name="csX19" fmla="*/ 1438275 w 1495425"/>
                  <a:gd name="csY19" fmla="*/ 396875 h 958850"/>
                  <a:gd name="csX20" fmla="*/ 1495425 w 1495425"/>
                  <a:gd name="csY20" fmla="*/ 384175 h 958850"/>
                  <a:gd name="csX21" fmla="*/ 1479550 w 1495425"/>
                  <a:gd name="csY21" fmla="*/ 450850 h 958850"/>
                  <a:gd name="csX22" fmla="*/ 1457325 w 1495425"/>
                  <a:gd name="csY22" fmla="*/ 476250 h 958850"/>
                  <a:gd name="csX23" fmla="*/ 1435100 w 1495425"/>
                  <a:gd name="csY23" fmla="*/ 504825 h 958850"/>
                  <a:gd name="csX24" fmla="*/ 1397000 w 1495425"/>
                  <a:gd name="csY24" fmla="*/ 612775 h 958850"/>
                  <a:gd name="csX25" fmla="*/ 1349375 w 1495425"/>
                  <a:gd name="csY25" fmla="*/ 600075 h 958850"/>
                  <a:gd name="csX26" fmla="*/ 1333500 w 1495425"/>
                  <a:gd name="csY26" fmla="*/ 625475 h 958850"/>
                  <a:gd name="csX27" fmla="*/ 1384300 w 1495425"/>
                  <a:gd name="csY27" fmla="*/ 657225 h 958850"/>
                  <a:gd name="csX28" fmla="*/ 1374775 w 1495425"/>
                  <a:gd name="csY28" fmla="*/ 698500 h 958850"/>
                  <a:gd name="csX29" fmla="*/ 1428750 w 1495425"/>
                  <a:gd name="csY29" fmla="*/ 711200 h 958850"/>
                  <a:gd name="csX30" fmla="*/ 1368425 w 1495425"/>
                  <a:gd name="csY30" fmla="*/ 765175 h 958850"/>
                  <a:gd name="csX31" fmla="*/ 1336675 w 1495425"/>
                  <a:gd name="csY31" fmla="*/ 815975 h 958850"/>
                  <a:gd name="csX32" fmla="*/ 1292225 w 1495425"/>
                  <a:gd name="csY32" fmla="*/ 879475 h 958850"/>
                  <a:gd name="csX33" fmla="*/ 1225550 w 1495425"/>
                  <a:gd name="csY33" fmla="*/ 882650 h 958850"/>
                  <a:gd name="csX34" fmla="*/ 1149350 w 1495425"/>
                  <a:gd name="csY34" fmla="*/ 908050 h 958850"/>
                  <a:gd name="csX35" fmla="*/ 1114425 w 1495425"/>
                  <a:gd name="csY35" fmla="*/ 885825 h 958850"/>
                  <a:gd name="csX36" fmla="*/ 1089025 w 1495425"/>
                  <a:gd name="csY36" fmla="*/ 904875 h 958850"/>
                  <a:gd name="csX37" fmla="*/ 1019175 w 1495425"/>
                  <a:gd name="csY37" fmla="*/ 873125 h 958850"/>
                  <a:gd name="csX38" fmla="*/ 942975 w 1495425"/>
                  <a:gd name="csY38" fmla="*/ 850900 h 958850"/>
                  <a:gd name="csX39" fmla="*/ 923925 w 1495425"/>
                  <a:gd name="csY39" fmla="*/ 857250 h 958850"/>
                  <a:gd name="csX40" fmla="*/ 930275 w 1495425"/>
                  <a:gd name="csY40" fmla="*/ 882650 h 958850"/>
                  <a:gd name="csX41" fmla="*/ 898525 w 1495425"/>
                  <a:gd name="csY41" fmla="*/ 879475 h 958850"/>
                  <a:gd name="csX42" fmla="*/ 885825 w 1495425"/>
                  <a:gd name="csY42" fmla="*/ 958850 h 958850"/>
                  <a:gd name="csX43" fmla="*/ 777875 w 1495425"/>
                  <a:gd name="csY43" fmla="*/ 952500 h 958850"/>
                  <a:gd name="csX44" fmla="*/ 736600 w 1495425"/>
                  <a:gd name="csY44" fmla="*/ 952500 h 958850"/>
                  <a:gd name="csX45" fmla="*/ 708025 w 1495425"/>
                  <a:gd name="csY45" fmla="*/ 920750 h 958850"/>
                  <a:gd name="csX46" fmla="*/ 752475 w 1495425"/>
                  <a:gd name="csY46" fmla="*/ 860425 h 958850"/>
                  <a:gd name="csX47" fmla="*/ 730250 w 1495425"/>
                  <a:gd name="csY47" fmla="*/ 841375 h 958850"/>
                  <a:gd name="csX48" fmla="*/ 641350 w 1495425"/>
                  <a:gd name="csY48" fmla="*/ 847725 h 958850"/>
                  <a:gd name="csX49" fmla="*/ 596900 w 1495425"/>
                  <a:gd name="csY49" fmla="*/ 819150 h 958850"/>
                  <a:gd name="csX50" fmla="*/ 549275 w 1495425"/>
                  <a:gd name="csY50" fmla="*/ 815975 h 958850"/>
                  <a:gd name="csX51" fmla="*/ 495300 w 1495425"/>
                  <a:gd name="csY51" fmla="*/ 784225 h 958850"/>
                  <a:gd name="csX52" fmla="*/ 454025 w 1495425"/>
                  <a:gd name="csY52" fmla="*/ 755650 h 958850"/>
                  <a:gd name="csX53" fmla="*/ 438150 w 1495425"/>
                  <a:gd name="csY53" fmla="*/ 787400 h 958850"/>
                  <a:gd name="csX54" fmla="*/ 384175 w 1495425"/>
                  <a:gd name="csY54" fmla="*/ 828675 h 958850"/>
                  <a:gd name="csX55" fmla="*/ 336550 w 1495425"/>
                  <a:gd name="csY55" fmla="*/ 765175 h 958850"/>
                  <a:gd name="csX56" fmla="*/ 336550 w 1495425"/>
                  <a:gd name="csY56" fmla="*/ 765175 h 958850"/>
                  <a:gd name="csX57" fmla="*/ 317500 w 1495425"/>
                  <a:gd name="csY57" fmla="*/ 739775 h 958850"/>
                  <a:gd name="csX58" fmla="*/ 361950 w 1495425"/>
                  <a:gd name="csY58" fmla="*/ 704850 h 958850"/>
                  <a:gd name="csX59" fmla="*/ 412750 w 1495425"/>
                  <a:gd name="csY59" fmla="*/ 701675 h 958850"/>
                  <a:gd name="csX60" fmla="*/ 387350 w 1495425"/>
                  <a:gd name="csY60" fmla="*/ 660400 h 958850"/>
                  <a:gd name="csX61" fmla="*/ 346075 w 1495425"/>
                  <a:gd name="csY61" fmla="*/ 615950 h 958850"/>
                  <a:gd name="csX62" fmla="*/ 339725 w 1495425"/>
                  <a:gd name="csY62" fmla="*/ 584200 h 958850"/>
                  <a:gd name="csX63" fmla="*/ 295275 w 1495425"/>
                  <a:gd name="csY63" fmla="*/ 536575 h 958850"/>
                  <a:gd name="csX64" fmla="*/ 266700 w 1495425"/>
                  <a:gd name="csY64" fmla="*/ 533400 h 958850"/>
                  <a:gd name="csX65" fmla="*/ 250825 w 1495425"/>
                  <a:gd name="csY65" fmla="*/ 476250 h 958850"/>
                  <a:gd name="csX66" fmla="*/ 219075 w 1495425"/>
                  <a:gd name="csY66" fmla="*/ 406400 h 958850"/>
                  <a:gd name="csX0" fmla="*/ 219075 w 1495425"/>
                  <a:gd name="csY0" fmla="*/ 406400 h 958850"/>
                  <a:gd name="csX1" fmla="*/ 127000 w 1495425"/>
                  <a:gd name="csY1" fmla="*/ 377825 h 958850"/>
                  <a:gd name="csX2" fmla="*/ 0 w 1495425"/>
                  <a:gd name="csY2" fmla="*/ 352425 h 958850"/>
                  <a:gd name="csX3" fmla="*/ 95250 w 1495425"/>
                  <a:gd name="csY3" fmla="*/ 263525 h 958850"/>
                  <a:gd name="csX4" fmla="*/ 254000 w 1495425"/>
                  <a:gd name="csY4" fmla="*/ 190500 h 958850"/>
                  <a:gd name="csX5" fmla="*/ 495300 w 1495425"/>
                  <a:gd name="csY5" fmla="*/ 104775 h 958850"/>
                  <a:gd name="csX6" fmla="*/ 666750 w 1495425"/>
                  <a:gd name="csY6" fmla="*/ 50800 h 958850"/>
                  <a:gd name="csX7" fmla="*/ 781050 w 1495425"/>
                  <a:gd name="csY7" fmla="*/ 15875 h 958850"/>
                  <a:gd name="csX8" fmla="*/ 796925 w 1495425"/>
                  <a:gd name="csY8" fmla="*/ 0 h 958850"/>
                  <a:gd name="csX9" fmla="*/ 831850 w 1495425"/>
                  <a:gd name="csY9" fmla="*/ 53975 h 958850"/>
                  <a:gd name="csX10" fmla="*/ 803275 w 1495425"/>
                  <a:gd name="csY10" fmla="*/ 117475 h 958850"/>
                  <a:gd name="csX11" fmla="*/ 806450 w 1495425"/>
                  <a:gd name="csY11" fmla="*/ 149225 h 958850"/>
                  <a:gd name="csX12" fmla="*/ 835025 w 1495425"/>
                  <a:gd name="csY12" fmla="*/ 225425 h 958850"/>
                  <a:gd name="csX13" fmla="*/ 914400 w 1495425"/>
                  <a:gd name="csY13" fmla="*/ 209550 h 958850"/>
                  <a:gd name="csX14" fmla="*/ 965200 w 1495425"/>
                  <a:gd name="csY14" fmla="*/ 276225 h 958850"/>
                  <a:gd name="csX15" fmla="*/ 1006475 w 1495425"/>
                  <a:gd name="csY15" fmla="*/ 317500 h 958850"/>
                  <a:gd name="csX16" fmla="*/ 1127125 w 1495425"/>
                  <a:gd name="csY16" fmla="*/ 330200 h 958850"/>
                  <a:gd name="csX17" fmla="*/ 1314450 w 1495425"/>
                  <a:gd name="csY17" fmla="*/ 327025 h 958850"/>
                  <a:gd name="csX18" fmla="*/ 1371600 w 1495425"/>
                  <a:gd name="csY18" fmla="*/ 333375 h 958850"/>
                  <a:gd name="csX19" fmla="*/ 1438275 w 1495425"/>
                  <a:gd name="csY19" fmla="*/ 396875 h 958850"/>
                  <a:gd name="csX20" fmla="*/ 1495425 w 1495425"/>
                  <a:gd name="csY20" fmla="*/ 384175 h 958850"/>
                  <a:gd name="csX21" fmla="*/ 1479550 w 1495425"/>
                  <a:gd name="csY21" fmla="*/ 450850 h 958850"/>
                  <a:gd name="csX22" fmla="*/ 1457325 w 1495425"/>
                  <a:gd name="csY22" fmla="*/ 476250 h 958850"/>
                  <a:gd name="csX23" fmla="*/ 1435100 w 1495425"/>
                  <a:gd name="csY23" fmla="*/ 504825 h 958850"/>
                  <a:gd name="csX24" fmla="*/ 1397000 w 1495425"/>
                  <a:gd name="csY24" fmla="*/ 612775 h 958850"/>
                  <a:gd name="csX25" fmla="*/ 1349375 w 1495425"/>
                  <a:gd name="csY25" fmla="*/ 600075 h 958850"/>
                  <a:gd name="csX26" fmla="*/ 1333500 w 1495425"/>
                  <a:gd name="csY26" fmla="*/ 625475 h 958850"/>
                  <a:gd name="csX27" fmla="*/ 1384300 w 1495425"/>
                  <a:gd name="csY27" fmla="*/ 657225 h 958850"/>
                  <a:gd name="csX28" fmla="*/ 1374775 w 1495425"/>
                  <a:gd name="csY28" fmla="*/ 698500 h 958850"/>
                  <a:gd name="csX29" fmla="*/ 1428750 w 1495425"/>
                  <a:gd name="csY29" fmla="*/ 711200 h 958850"/>
                  <a:gd name="csX30" fmla="*/ 1368425 w 1495425"/>
                  <a:gd name="csY30" fmla="*/ 765175 h 958850"/>
                  <a:gd name="csX31" fmla="*/ 1336675 w 1495425"/>
                  <a:gd name="csY31" fmla="*/ 815975 h 958850"/>
                  <a:gd name="csX32" fmla="*/ 1292225 w 1495425"/>
                  <a:gd name="csY32" fmla="*/ 879475 h 958850"/>
                  <a:gd name="csX33" fmla="*/ 1225550 w 1495425"/>
                  <a:gd name="csY33" fmla="*/ 882650 h 958850"/>
                  <a:gd name="csX34" fmla="*/ 1149350 w 1495425"/>
                  <a:gd name="csY34" fmla="*/ 908050 h 958850"/>
                  <a:gd name="csX35" fmla="*/ 1114425 w 1495425"/>
                  <a:gd name="csY35" fmla="*/ 885825 h 958850"/>
                  <a:gd name="csX36" fmla="*/ 1089025 w 1495425"/>
                  <a:gd name="csY36" fmla="*/ 904875 h 958850"/>
                  <a:gd name="csX37" fmla="*/ 1019175 w 1495425"/>
                  <a:gd name="csY37" fmla="*/ 873125 h 958850"/>
                  <a:gd name="csX38" fmla="*/ 942975 w 1495425"/>
                  <a:gd name="csY38" fmla="*/ 850900 h 958850"/>
                  <a:gd name="csX39" fmla="*/ 923925 w 1495425"/>
                  <a:gd name="csY39" fmla="*/ 857250 h 958850"/>
                  <a:gd name="csX40" fmla="*/ 930275 w 1495425"/>
                  <a:gd name="csY40" fmla="*/ 882650 h 958850"/>
                  <a:gd name="csX41" fmla="*/ 898525 w 1495425"/>
                  <a:gd name="csY41" fmla="*/ 879475 h 958850"/>
                  <a:gd name="csX42" fmla="*/ 885825 w 1495425"/>
                  <a:gd name="csY42" fmla="*/ 958850 h 958850"/>
                  <a:gd name="csX43" fmla="*/ 777875 w 1495425"/>
                  <a:gd name="csY43" fmla="*/ 952500 h 958850"/>
                  <a:gd name="csX44" fmla="*/ 736600 w 1495425"/>
                  <a:gd name="csY44" fmla="*/ 952500 h 958850"/>
                  <a:gd name="csX45" fmla="*/ 708025 w 1495425"/>
                  <a:gd name="csY45" fmla="*/ 920750 h 958850"/>
                  <a:gd name="csX46" fmla="*/ 752475 w 1495425"/>
                  <a:gd name="csY46" fmla="*/ 860425 h 958850"/>
                  <a:gd name="csX47" fmla="*/ 730250 w 1495425"/>
                  <a:gd name="csY47" fmla="*/ 841375 h 958850"/>
                  <a:gd name="csX48" fmla="*/ 641350 w 1495425"/>
                  <a:gd name="csY48" fmla="*/ 847725 h 958850"/>
                  <a:gd name="csX49" fmla="*/ 596900 w 1495425"/>
                  <a:gd name="csY49" fmla="*/ 819150 h 958850"/>
                  <a:gd name="csX50" fmla="*/ 549275 w 1495425"/>
                  <a:gd name="csY50" fmla="*/ 815975 h 958850"/>
                  <a:gd name="csX51" fmla="*/ 495300 w 1495425"/>
                  <a:gd name="csY51" fmla="*/ 784225 h 958850"/>
                  <a:gd name="csX52" fmla="*/ 454025 w 1495425"/>
                  <a:gd name="csY52" fmla="*/ 755650 h 958850"/>
                  <a:gd name="csX53" fmla="*/ 438150 w 1495425"/>
                  <a:gd name="csY53" fmla="*/ 787400 h 958850"/>
                  <a:gd name="csX54" fmla="*/ 384175 w 1495425"/>
                  <a:gd name="csY54" fmla="*/ 828675 h 958850"/>
                  <a:gd name="csX55" fmla="*/ 336550 w 1495425"/>
                  <a:gd name="csY55" fmla="*/ 765175 h 958850"/>
                  <a:gd name="csX56" fmla="*/ 336550 w 1495425"/>
                  <a:gd name="csY56" fmla="*/ 765175 h 958850"/>
                  <a:gd name="csX57" fmla="*/ 317500 w 1495425"/>
                  <a:gd name="csY57" fmla="*/ 739775 h 958850"/>
                  <a:gd name="csX58" fmla="*/ 361950 w 1495425"/>
                  <a:gd name="csY58" fmla="*/ 704850 h 958850"/>
                  <a:gd name="csX59" fmla="*/ 412750 w 1495425"/>
                  <a:gd name="csY59" fmla="*/ 701675 h 958850"/>
                  <a:gd name="csX60" fmla="*/ 387350 w 1495425"/>
                  <a:gd name="csY60" fmla="*/ 660400 h 958850"/>
                  <a:gd name="csX61" fmla="*/ 346075 w 1495425"/>
                  <a:gd name="csY61" fmla="*/ 615950 h 958850"/>
                  <a:gd name="csX62" fmla="*/ 339725 w 1495425"/>
                  <a:gd name="csY62" fmla="*/ 584200 h 958850"/>
                  <a:gd name="csX63" fmla="*/ 295275 w 1495425"/>
                  <a:gd name="csY63" fmla="*/ 536575 h 958850"/>
                  <a:gd name="csX64" fmla="*/ 266700 w 1495425"/>
                  <a:gd name="csY64" fmla="*/ 533400 h 958850"/>
                  <a:gd name="csX65" fmla="*/ 250825 w 1495425"/>
                  <a:gd name="csY65" fmla="*/ 476250 h 958850"/>
                  <a:gd name="csX66" fmla="*/ 219075 w 1495425"/>
                  <a:gd name="csY66" fmla="*/ 406400 h 958850"/>
                  <a:gd name="csX0" fmla="*/ 187325 w 1463675"/>
                  <a:gd name="csY0" fmla="*/ 406400 h 958850"/>
                  <a:gd name="csX1" fmla="*/ 95250 w 1463675"/>
                  <a:gd name="csY1" fmla="*/ 377825 h 958850"/>
                  <a:gd name="csX2" fmla="*/ 0 w 1463675"/>
                  <a:gd name="csY2" fmla="*/ 419100 h 958850"/>
                  <a:gd name="csX3" fmla="*/ 63500 w 1463675"/>
                  <a:gd name="csY3" fmla="*/ 263525 h 958850"/>
                  <a:gd name="csX4" fmla="*/ 222250 w 1463675"/>
                  <a:gd name="csY4" fmla="*/ 190500 h 958850"/>
                  <a:gd name="csX5" fmla="*/ 463550 w 1463675"/>
                  <a:gd name="csY5" fmla="*/ 104775 h 958850"/>
                  <a:gd name="csX6" fmla="*/ 635000 w 1463675"/>
                  <a:gd name="csY6" fmla="*/ 50800 h 958850"/>
                  <a:gd name="csX7" fmla="*/ 749300 w 1463675"/>
                  <a:gd name="csY7" fmla="*/ 15875 h 958850"/>
                  <a:gd name="csX8" fmla="*/ 765175 w 1463675"/>
                  <a:gd name="csY8" fmla="*/ 0 h 958850"/>
                  <a:gd name="csX9" fmla="*/ 800100 w 1463675"/>
                  <a:gd name="csY9" fmla="*/ 53975 h 958850"/>
                  <a:gd name="csX10" fmla="*/ 771525 w 1463675"/>
                  <a:gd name="csY10" fmla="*/ 117475 h 958850"/>
                  <a:gd name="csX11" fmla="*/ 774700 w 1463675"/>
                  <a:gd name="csY11" fmla="*/ 149225 h 958850"/>
                  <a:gd name="csX12" fmla="*/ 803275 w 1463675"/>
                  <a:gd name="csY12" fmla="*/ 225425 h 958850"/>
                  <a:gd name="csX13" fmla="*/ 882650 w 1463675"/>
                  <a:gd name="csY13" fmla="*/ 209550 h 958850"/>
                  <a:gd name="csX14" fmla="*/ 933450 w 1463675"/>
                  <a:gd name="csY14" fmla="*/ 276225 h 958850"/>
                  <a:gd name="csX15" fmla="*/ 974725 w 1463675"/>
                  <a:gd name="csY15" fmla="*/ 317500 h 958850"/>
                  <a:gd name="csX16" fmla="*/ 1095375 w 1463675"/>
                  <a:gd name="csY16" fmla="*/ 330200 h 958850"/>
                  <a:gd name="csX17" fmla="*/ 1282700 w 1463675"/>
                  <a:gd name="csY17" fmla="*/ 327025 h 958850"/>
                  <a:gd name="csX18" fmla="*/ 1339850 w 1463675"/>
                  <a:gd name="csY18" fmla="*/ 333375 h 958850"/>
                  <a:gd name="csX19" fmla="*/ 1406525 w 1463675"/>
                  <a:gd name="csY19" fmla="*/ 396875 h 958850"/>
                  <a:gd name="csX20" fmla="*/ 1463675 w 1463675"/>
                  <a:gd name="csY20" fmla="*/ 384175 h 958850"/>
                  <a:gd name="csX21" fmla="*/ 1447800 w 1463675"/>
                  <a:gd name="csY21" fmla="*/ 450850 h 958850"/>
                  <a:gd name="csX22" fmla="*/ 1425575 w 1463675"/>
                  <a:gd name="csY22" fmla="*/ 476250 h 958850"/>
                  <a:gd name="csX23" fmla="*/ 1403350 w 1463675"/>
                  <a:gd name="csY23" fmla="*/ 504825 h 958850"/>
                  <a:gd name="csX24" fmla="*/ 1365250 w 1463675"/>
                  <a:gd name="csY24" fmla="*/ 612775 h 958850"/>
                  <a:gd name="csX25" fmla="*/ 1317625 w 1463675"/>
                  <a:gd name="csY25" fmla="*/ 600075 h 958850"/>
                  <a:gd name="csX26" fmla="*/ 1301750 w 1463675"/>
                  <a:gd name="csY26" fmla="*/ 625475 h 958850"/>
                  <a:gd name="csX27" fmla="*/ 1352550 w 1463675"/>
                  <a:gd name="csY27" fmla="*/ 657225 h 958850"/>
                  <a:gd name="csX28" fmla="*/ 1343025 w 1463675"/>
                  <a:gd name="csY28" fmla="*/ 698500 h 958850"/>
                  <a:gd name="csX29" fmla="*/ 1397000 w 1463675"/>
                  <a:gd name="csY29" fmla="*/ 711200 h 958850"/>
                  <a:gd name="csX30" fmla="*/ 1336675 w 1463675"/>
                  <a:gd name="csY30" fmla="*/ 765175 h 958850"/>
                  <a:gd name="csX31" fmla="*/ 1304925 w 1463675"/>
                  <a:gd name="csY31" fmla="*/ 815975 h 958850"/>
                  <a:gd name="csX32" fmla="*/ 1260475 w 1463675"/>
                  <a:gd name="csY32" fmla="*/ 879475 h 958850"/>
                  <a:gd name="csX33" fmla="*/ 1193800 w 1463675"/>
                  <a:gd name="csY33" fmla="*/ 882650 h 958850"/>
                  <a:gd name="csX34" fmla="*/ 1117600 w 1463675"/>
                  <a:gd name="csY34" fmla="*/ 908050 h 958850"/>
                  <a:gd name="csX35" fmla="*/ 1082675 w 1463675"/>
                  <a:gd name="csY35" fmla="*/ 885825 h 958850"/>
                  <a:gd name="csX36" fmla="*/ 1057275 w 1463675"/>
                  <a:gd name="csY36" fmla="*/ 904875 h 958850"/>
                  <a:gd name="csX37" fmla="*/ 987425 w 1463675"/>
                  <a:gd name="csY37" fmla="*/ 873125 h 958850"/>
                  <a:gd name="csX38" fmla="*/ 911225 w 1463675"/>
                  <a:gd name="csY38" fmla="*/ 850900 h 958850"/>
                  <a:gd name="csX39" fmla="*/ 892175 w 1463675"/>
                  <a:gd name="csY39" fmla="*/ 857250 h 958850"/>
                  <a:gd name="csX40" fmla="*/ 898525 w 1463675"/>
                  <a:gd name="csY40" fmla="*/ 882650 h 958850"/>
                  <a:gd name="csX41" fmla="*/ 866775 w 1463675"/>
                  <a:gd name="csY41" fmla="*/ 879475 h 958850"/>
                  <a:gd name="csX42" fmla="*/ 854075 w 1463675"/>
                  <a:gd name="csY42" fmla="*/ 958850 h 958850"/>
                  <a:gd name="csX43" fmla="*/ 746125 w 1463675"/>
                  <a:gd name="csY43" fmla="*/ 952500 h 958850"/>
                  <a:gd name="csX44" fmla="*/ 704850 w 1463675"/>
                  <a:gd name="csY44" fmla="*/ 952500 h 958850"/>
                  <a:gd name="csX45" fmla="*/ 676275 w 1463675"/>
                  <a:gd name="csY45" fmla="*/ 920750 h 958850"/>
                  <a:gd name="csX46" fmla="*/ 720725 w 1463675"/>
                  <a:gd name="csY46" fmla="*/ 860425 h 958850"/>
                  <a:gd name="csX47" fmla="*/ 698500 w 1463675"/>
                  <a:gd name="csY47" fmla="*/ 841375 h 958850"/>
                  <a:gd name="csX48" fmla="*/ 609600 w 1463675"/>
                  <a:gd name="csY48" fmla="*/ 847725 h 958850"/>
                  <a:gd name="csX49" fmla="*/ 565150 w 1463675"/>
                  <a:gd name="csY49" fmla="*/ 819150 h 958850"/>
                  <a:gd name="csX50" fmla="*/ 517525 w 1463675"/>
                  <a:gd name="csY50" fmla="*/ 815975 h 958850"/>
                  <a:gd name="csX51" fmla="*/ 463550 w 1463675"/>
                  <a:gd name="csY51" fmla="*/ 784225 h 958850"/>
                  <a:gd name="csX52" fmla="*/ 422275 w 1463675"/>
                  <a:gd name="csY52" fmla="*/ 755650 h 958850"/>
                  <a:gd name="csX53" fmla="*/ 406400 w 1463675"/>
                  <a:gd name="csY53" fmla="*/ 787400 h 958850"/>
                  <a:gd name="csX54" fmla="*/ 352425 w 1463675"/>
                  <a:gd name="csY54" fmla="*/ 828675 h 958850"/>
                  <a:gd name="csX55" fmla="*/ 304800 w 1463675"/>
                  <a:gd name="csY55" fmla="*/ 765175 h 958850"/>
                  <a:gd name="csX56" fmla="*/ 304800 w 1463675"/>
                  <a:gd name="csY56" fmla="*/ 765175 h 958850"/>
                  <a:gd name="csX57" fmla="*/ 285750 w 1463675"/>
                  <a:gd name="csY57" fmla="*/ 739775 h 958850"/>
                  <a:gd name="csX58" fmla="*/ 330200 w 1463675"/>
                  <a:gd name="csY58" fmla="*/ 704850 h 958850"/>
                  <a:gd name="csX59" fmla="*/ 381000 w 1463675"/>
                  <a:gd name="csY59" fmla="*/ 701675 h 958850"/>
                  <a:gd name="csX60" fmla="*/ 355600 w 1463675"/>
                  <a:gd name="csY60" fmla="*/ 660400 h 958850"/>
                  <a:gd name="csX61" fmla="*/ 314325 w 1463675"/>
                  <a:gd name="csY61" fmla="*/ 615950 h 958850"/>
                  <a:gd name="csX62" fmla="*/ 307975 w 1463675"/>
                  <a:gd name="csY62" fmla="*/ 584200 h 958850"/>
                  <a:gd name="csX63" fmla="*/ 263525 w 1463675"/>
                  <a:gd name="csY63" fmla="*/ 536575 h 958850"/>
                  <a:gd name="csX64" fmla="*/ 234950 w 1463675"/>
                  <a:gd name="csY64" fmla="*/ 533400 h 958850"/>
                  <a:gd name="csX65" fmla="*/ 219075 w 1463675"/>
                  <a:gd name="csY65" fmla="*/ 476250 h 958850"/>
                  <a:gd name="csX66" fmla="*/ 187325 w 1463675"/>
                  <a:gd name="csY66" fmla="*/ 406400 h 958850"/>
                  <a:gd name="csX0" fmla="*/ 222250 w 1498600"/>
                  <a:gd name="csY0" fmla="*/ 406400 h 958850"/>
                  <a:gd name="csX1" fmla="*/ 130175 w 1498600"/>
                  <a:gd name="csY1" fmla="*/ 377825 h 958850"/>
                  <a:gd name="csX2" fmla="*/ 0 w 1498600"/>
                  <a:gd name="csY2" fmla="*/ 339725 h 958850"/>
                  <a:gd name="csX3" fmla="*/ 98425 w 1498600"/>
                  <a:gd name="csY3" fmla="*/ 263525 h 958850"/>
                  <a:gd name="csX4" fmla="*/ 257175 w 1498600"/>
                  <a:gd name="csY4" fmla="*/ 190500 h 958850"/>
                  <a:gd name="csX5" fmla="*/ 498475 w 1498600"/>
                  <a:gd name="csY5" fmla="*/ 104775 h 958850"/>
                  <a:gd name="csX6" fmla="*/ 669925 w 1498600"/>
                  <a:gd name="csY6" fmla="*/ 50800 h 958850"/>
                  <a:gd name="csX7" fmla="*/ 784225 w 1498600"/>
                  <a:gd name="csY7" fmla="*/ 15875 h 958850"/>
                  <a:gd name="csX8" fmla="*/ 800100 w 1498600"/>
                  <a:gd name="csY8" fmla="*/ 0 h 958850"/>
                  <a:gd name="csX9" fmla="*/ 835025 w 1498600"/>
                  <a:gd name="csY9" fmla="*/ 53975 h 958850"/>
                  <a:gd name="csX10" fmla="*/ 806450 w 1498600"/>
                  <a:gd name="csY10" fmla="*/ 117475 h 958850"/>
                  <a:gd name="csX11" fmla="*/ 809625 w 1498600"/>
                  <a:gd name="csY11" fmla="*/ 149225 h 958850"/>
                  <a:gd name="csX12" fmla="*/ 838200 w 1498600"/>
                  <a:gd name="csY12" fmla="*/ 225425 h 958850"/>
                  <a:gd name="csX13" fmla="*/ 917575 w 1498600"/>
                  <a:gd name="csY13" fmla="*/ 209550 h 958850"/>
                  <a:gd name="csX14" fmla="*/ 968375 w 1498600"/>
                  <a:gd name="csY14" fmla="*/ 276225 h 958850"/>
                  <a:gd name="csX15" fmla="*/ 1009650 w 1498600"/>
                  <a:gd name="csY15" fmla="*/ 317500 h 958850"/>
                  <a:gd name="csX16" fmla="*/ 1130300 w 1498600"/>
                  <a:gd name="csY16" fmla="*/ 330200 h 958850"/>
                  <a:gd name="csX17" fmla="*/ 1317625 w 1498600"/>
                  <a:gd name="csY17" fmla="*/ 327025 h 958850"/>
                  <a:gd name="csX18" fmla="*/ 1374775 w 1498600"/>
                  <a:gd name="csY18" fmla="*/ 333375 h 958850"/>
                  <a:gd name="csX19" fmla="*/ 1441450 w 1498600"/>
                  <a:gd name="csY19" fmla="*/ 396875 h 958850"/>
                  <a:gd name="csX20" fmla="*/ 1498600 w 1498600"/>
                  <a:gd name="csY20" fmla="*/ 384175 h 958850"/>
                  <a:gd name="csX21" fmla="*/ 1482725 w 1498600"/>
                  <a:gd name="csY21" fmla="*/ 450850 h 958850"/>
                  <a:gd name="csX22" fmla="*/ 1460500 w 1498600"/>
                  <a:gd name="csY22" fmla="*/ 476250 h 958850"/>
                  <a:gd name="csX23" fmla="*/ 1438275 w 1498600"/>
                  <a:gd name="csY23" fmla="*/ 504825 h 958850"/>
                  <a:gd name="csX24" fmla="*/ 1400175 w 1498600"/>
                  <a:gd name="csY24" fmla="*/ 612775 h 958850"/>
                  <a:gd name="csX25" fmla="*/ 1352550 w 1498600"/>
                  <a:gd name="csY25" fmla="*/ 600075 h 958850"/>
                  <a:gd name="csX26" fmla="*/ 1336675 w 1498600"/>
                  <a:gd name="csY26" fmla="*/ 625475 h 958850"/>
                  <a:gd name="csX27" fmla="*/ 1387475 w 1498600"/>
                  <a:gd name="csY27" fmla="*/ 657225 h 958850"/>
                  <a:gd name="csX28" fmla="*/ 1377950 w 1498600"/>
                  <a:gd name="csY28" fmla="*/ 698500 h 958850"/>
                  <a:gd name="csX29" fmla="*/ 1431925 w 1498600"/>
                  <a:gd name="csY29" fmla="*/ 711200 h 958850"/>
                  <a:gd name="csX30" fmla="*/ 1371600 w 1498600"/>
                  <a:gd name="csY30" fmla="*/ 765175 h 958850"/>
                  <a:gd name="csX31" fmla="*/ 1339850 w 1498600"/>
                  <a:gd name="csY31" fmla="*/ 815975 h 958850"/>
                  <a:gd name="csX32" fmla="*/ 1295400 w 1498600"/>
                  <a:gd name="csY32" fmla="*/ 879475 h 958850"/>
                  <a:gd name="csX33" fmla="*/ 1228725 w 1498600"/>
                  <a:gd name="csY33" fmla="*/ 882650 h 958850"/>
                  <a:gd name="csX34" fmla="*/ 1152525 w 1498600"/>
                  <a:gd name="csY34" fmla="*/ 908050 h 958850"/>
                  <a:gd name="csX35" fmla="*/ 1117600 w 1498600"/>
                  <a:gd name="csY35" fmla="*/ 885825 h 958850"/>
                  <a:gd name="csX36" fmla="*/ 1092200 w 1498600"/>
                  <a:gd name="csY36" fmla="*/ 904875 h 958850"/>
                  <a:gd name="csX37" fmla="*/ 1022350 w 1498600"/>
                  <a:gd name="csY37" fmla="*/ 873125 h 958850"/>
                  <a:gd name="csX38" fmla="*/ 946150 w 1498600"/>
                  <a:gd name="csY38" fmla="*/ 850900 h 958850"/>
                  <a:gd name="csX39" fmla="*/ 927100 w 1498600"/>
                  <a:gd name="csY39" fmla="*/ 857250 h 958850"/>
                  <a:gd name="csX40" fmla="*/ 933450 w 1498600"/>
                  <a:gd name="csY40" fmla="*/ 882650 h 958850"/>
                  <a:gd name="csX41" fmla="*/ 901700 w 1498600"/>
                  <a:gd name="csY41" fmla="*/ 879475 h 958850"/>
                  <a:gd name="csX42" fmla="*/ 889000 w 1498600"/>
                  <a:gd name="csY42" fmla="*/ 958850 h 958850"/>
                  <a:gd name="csX43" fmla="*/ 781050 w 1498600"/>
                  <a:gd name="csY43" fmla="*/ 952500 h 958850"/>
                  <a:gd name="csX44" fmla="*/ 739775 w 1498600"/>
                  <a:gd name="csY44" fmla="*/ 952500 h 958850"/>
                  <a:gd name="csX45" fmla="*/ 711200 w 1498600"/>
                  <a:gd name="csY45" fmla="*/ 920750 h 958850"/>
                  <a:gd name="csX46" fmla="*/ 755650 w 1498600"/>
                  <a:gd name="csY46" fmla="*/ 860425 h 958850"/>
                  <a:gd name="csX47" fmla="*/ 733425 w 1498600"/>
                  <a:gd name="csY47" fmla="*/ 841375 h 958850"/>
                  <a:gd name="csX48" fmla="*/ 644525 w 1498600"/>
                  <a:gd name="csY48" fmla="*/ 847725 h 958850"/>
                  <a:gd name="csX49" fmla="*/ 600075 w 1498600"/>
                  <a:gd name="csY49" fmla="*/ 819150 h 958850"/>
                  <a:gd name="csX50" fmla="*/ 552450 w 1498600"/>
                  <a:gd name="csY50" fmla="*/ 815975 h 958850"/>
                  <a:gd name="csX51" fmla="*/ 498475 w 1498600"/>
                  <a:gd name="csY51" fmla="*/ 784225 h 958850"/>
                  <a:gd name="csX52" fmla="*/ 457200 w 1498600"/>
                  <a:gd name="csY52" fmla="*/ 755650 h 958850"/>
                  <a:gd name="csX53" fmla="*/ 441325 w 1498600"/>
                  <a:gd name="csY53" fmla="*/ 787400 h 958850"/>
                  <a:gd name="csX54" fmla="*/ 387350 w 1498600"/>
                  <a:gd name="csY54" fmla="*/ 828675 h 958850"/>
                  <a:gd name="csX55" fmla="*/ 339725 w 1498600"/>
                  <a:gd name="csY55" fmla="*/ 765175 h 958850"/>
                  <a:gd name="csX56" fmla="*/ 339725 w 1498600"/>
                  <a:gd name="csY56" fmla="*/ 765175 h 958850"/>
                  <a:gd name="csX57" fmla="*/ 320675 w 1498600"/>
                  <a:gd name="csY57" fmla="*/ 739775 h 958850"/>
                  <a:gd name="csX58" fmla="*/ 365125 w 1498600"/>
                  <a:gd name="csY58" fmla="*/ 704850 h 958850"/>
                  <a:gd name="csX59" fmla="*/ 415925 w 1498600"/>
                  <a:gd name="csY59" fmla="*/ 701675 h 958850"/>
                  <a:gd name="csX60" fmla="*/ 390525 w 1498600"/>
                  <a:gd name="csY60" fmla="*/ 660400 h 958850"/>
                  <a:gd name="csX61" fmla="*/ 349250 w 1498600"/>
                  <a:gd name="csY61" fmla="*/ 615950 h 958850"/>
                  <a:gd name="csX62" fmla="*/ 342900 w 1498600"/>
                  <a:gd name="csY62" fmla="*/ 584200 h 958850"/>
                  <a:gd name="csX63" fmla="*/ 298450 w 1498600"/>
                  <a:gd name="csY63" fmla="*/ 536575 h 958850"/>
                  <a:gd name="csX64" fmla="*/ 269875 w 1498600"/>
                  <a:gd name="csY64" fmla="*/ 533400 h 958850"/>
                  <a:gd name="csX65" fmla="*/ 254000 w 1498600"/>
                  <a:gd name="csY65" fmla="*/ 476250 h 958850"/>
                  <a:gd name="csX66" fmla="*/ 222250 w 1498600"/>
                  <a:gd name="csY66" fmla="*/ 406400 h 958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Lst>
                <a:rect l="l" t="t" r="r" b="b"/>
                <a:pathLst>
                  <a:path w="1498600" h="958850">
                    <a:moveTo>
                      <a:pt x="222250" y="406400"/>
                    </a:moveTo>
                    <a:lnTo>
                      <a:pt x="130175" y="377825"/>
                    </a:lnTo>
                    <a:lnTo>
                      <a:pt x="0" y="339725"/>
                    </a:lnTo>
                    <a:lnTo>
                      <a:pt x="98425" y="263525"/>
                    </a:lnTo>
                    <a:lnTo>
                      <a:pt x="257175" y="190500"/>
                    </a:lnTo>
                    <a:lnTo>
                      <a:pt x="498475" y="104775"/>
                    </a:lnTo>
                    <a:lnTo>
                      <a:pt x="669925" y="50800"/>
                    </a:lnTo>
                    <a:lnTo>
                      <a:pt x="784225" y="15875"/>
                    </a:lnTo>
                    <a:lnTo>
                      <a:pt x="800100" y="0"/>
                    </a:lnTo>
                    <a:lnTo>
                      <a:pt x="835025" y="53975"/>
                    </a:lnTo>
                    <a:lnTo>
                      <a:pt x="806450" y="117475"/>
                    </a:lnTo>
                    <a:lnTo>
                      <a:pt x="809625" y="149225"/>
                    </a:lnTo>
                    <a:lnTo>
                      <a:pt x="838200" y="225425"/>
                    </a:lnTo>
                    <a:lnTo>
                      <a:pt x="917575" y="209550"/>
                    </a:lnTo>
                    <a:lnTo>
                      <a:pt x="968375" y="276225"/>
                    </a:lnTo>
                    <a:lnTo>
                      <a:pt x="1009650" y="317500"/>
                    </a:lnTo>
                    <a:lnTo>
                      <a:pt x="1130300" y="330200"/>
                    </a:lnTo>
                    <a:lnTo>
                      <a:pt x="1317625" y="327025"/>
                    </a:lnTo>
                    <a:lnTo>
                      <a:pt x="1374775" y="333375"/>
                    </a:lnTo>
                    <a:lnTo>
                      <a:pt x="1441450" y="396875"/>
                    </a:lnTo>
                    <a:lnTo>
                      <a:pt x="1498600" y="384175"/>
                    </a:lnTo>
                    <a:lnTo>
                      <a:pt x="1482725" y="450850"/>
                    </a:lnTo>
                    <a:lnTo>
                      <a:pt x="1460500" y="476250"/>
                    </a:lnTo>
                    <a:lnTo>
                      <a:pt x="1438275" y="504825"/>
                    </a:lnTo>
                    <a:lnTo>
                      <a:pt x="1400175" y="612775"/>
                    </a:lnTo>
                    <a:lnTo>
                      <a:pt x="1352550" y="600075"/>
                    </a:lnTo>
                    <a:lnTo>
                      <a:pt x="1336675" y="625475"/>
                    </a:lnTo>
                    <a:lnTo>
                      <a:pt x="1387475" y="657225"/>
                    </a:lnTo>
                    <a:lnTo>
                      <a:pt x="1377950" y="698500"/>
                    </a:lnTo>
                    <a:lnTo>
                      <a:pt x="1431925" y="711200"/>
                    </a:lnTo>
                    <a:lnTo>
                      <a:pt x="1371600" y="765175"/>
                    </a:lnTo>
                    <a:lnTo>
                      <a:pt x="1339850" y="815975"/>
                    </a:lnTo>
                    <a:lnTo>
                      <a:pt x="1295400" y="879475"/>
                    </a:lnTo>
                    <a:lnTo>
                      <a:pt x="1228725" y="882650"/>
                    </a:lnTo>
                    <a:lnTo>
                      <a:pt x="1152525" y="908050"/>
                    </a:lnTo>
                    <a:lnTo>
                      <a:pt x="1117600" y="885825"/>
                    </a:lnTo>
                    <a:lnTo>
                      <a:pt x="1092200" y="904875"/>
                    </a:lnTo>
                    <a:lnTo>
                      <a:pt x="1022350" y="873125"/>
                    </a:lnTo>
                    <a:lnTo>
                      <a:pt x="946150" y="850900"/>
                    </a:lnTo>
                    <a:lnTo>
                      <a:pt x="927100" y="857250"/>
                    </a:lnTo>
                    <a:lnTo>
                      <a:pt x="933450" y="882650"/>
                    </a:lnTo>
                    <a:lnTo>
                      <a:pt x="901700" y="879475"/>
                    </a:lnTo>
                    <a:lnTo>
                      <a:pt x="889000" y="958850"/>
                    </a:lnTo>
                    <a:lnTo>
                      <a:pt x="781050" y="952500"/>
                    </a:lnTo>
                    <a:lnTo>
                      <a:pt x="739775" y="952500"/>
                    </a:lnTo>
                    <a:lnTo>
                      <a:pt x="711200" y="920750"/>
                    </a:lnTo>
                    <a:lnTo>
                      <a:pt x="755650" y="860425"/>
                    </a:lnTo>
                    <a:lnTo>
                      <a:pt x="733425" y="841375"/>
                    </a:lnTo>
                    <a:lnTo>
                      <a:pt x="644525" y="847725"/>
                    </a:lnTo>
                    <a:lnTo>
                      <a:pt x="600075" y="819150"/>
                    </a:lnTo>
                    <a:lnTo>
                      <a:pt x="552450" y="815975"/>
                    </a:lnTo>
                    <a:lnTo>
                      <a:pt x="498475" y="784225"/>
                    </a:lnTo>
                    <a:lnTo>
                      <a:pt x="457200" y="755650"/>
                    </a:lnTo>
                    <a:lnTo>
                      <a:pt x="441325" y="787400"/>
                    </a:lnTo>
                    <a:lnTo>
                      <a:pt x="387350" y="828675"/>
                    </a:lnTo>
                    <a:lnTo>
                      <a:pt x="339725" y="765175"/>
                    </a:lnTo>
                    <a:lnTo>
                      <a:pt x="339725" y="765175"/>
                    </a:lnTo>
                    <a:lnTo>
                      <a:pt x="320675" y="739775"/>
                    </a:lnTo>
                    <a:lnTo>
                      <a:pt x="365125" y="704850"/>
                    </a:lnTo>
                    <a:lnTo>
                      <a:pt x="415925" y="701675"/>
                    </a:lnTo>
                    <a:lnTo>
                      <a:pt x="390525" y="660400"/>
                    </a:lnTo>
                    <a:lnTo>
                      <a:pt x="349250" y="615950"/>
                    </a:lnTo>
                    <a:lnTo>
                      <a:pt x="342900" y="584200"/>
                    </a:lnTo>
                    <a:lnTo>
                      <a:pt x="298450" y="536575"/>
                    </a:lnTo>
                    <a:lnTo>
                      <a:pt x="269875" y="533400"/>
                    </a:lnTo>
                    <a:lnTo>
                      <a:pt x="254000" y="476250"/>
                    </a:lnTo>
                    <a:lnTo>
                      <a:pt x="222250" y="40640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9" name="Freeform 41">
                <a:extLst>
                  <a:ext uri="{FF2B5EF4-FFF2-40B4-BE49-F238E27FC236}">
                    <a16:creationId xmlns:a16="http://schemas.microsoft.com/office/drawing/2014/main" id="{F52DCFE1-A154-28F0-8385-B9B7BAB6BC37}"/>
                  </a:ext>
                </a:extLst>
              </p:cNvPr>
              <p:cNvSpPr/>
              <p:nvPr/>
            </p:nvSpPr>
            <p:spPr>
              <a:xfrm>
                <a:off x="8894516" y="4386377"/>
                <a:ext cx="1206125" cy="1084477"/>
              </a:xfrm>
              <a:custGeom>
                <a:avLst/>
                <a:gdLst>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53975 w 1479550"/>
                  <a:gd name="csY7" fmla="*/ 71120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57250 w 1479550"/>
                  <a:gd name="csY29" fmla="*/ 488950 h 1330325"/>
                  <a:gd name="csX30" fmla="*/ 917575 w 1479550"/>
                  <a:gd name="csY30" fmla="*/ 454025 h 1330325"/>
                  <a:gd name="csX31" fmla="*/ 930275 w 1479550"/>
                  <a:gd name="csY31" fmla="*/ 412750 h 1330325"/>
                  <a:gd name="csX32" fmla="*/ 1012825 w 1479550"/>
                  <a:gd name="csY32" fmla="*/ 473075 h 1330325"/>
                  <a:gd name="csX33" fmla="*/ 1047750 w 1479550"/>
                  <a:gd name="csY33" fmla="*/ 488950 h 1330325"/>
                  <a:gd name="csX34" fmla="*/ 1079500 w 1479550"/>
                  <a:gd name="csY34" fmla="*/ 476250 h 1330325"/>
                  <a:gd name="csX35" fmla="*/ 1133475 w 1479550"/>
                  <a:gd name="csY35" fmla="*/ 520700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53975 w 1479550"/>
                  <a:gd name="csY7" fmla="*/ 71120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57250 w 1479550"/>
                  <a:gd name="csY29" fmla="*/ 488950 h 1330325"/>
                  <a:gd name="csX30" fmla="*/ 917575 w 1479550"/>
                  <a:gd name="csY30" fmla="*/ 454025 h 1330325"/>
                  <a:gd name="csX31" fmla="*/ 930275 w 1479550"/>
                  <a:gd name="csY31" fmla="*/ 412750 h 1330325"/>
                  <a:gd name="csX32" fmla="*/ 1012825 w 1479550"/>
                  <a:gd name="csY32" fmla="*/ 473075 h 1330325"/>
                  <a:gd name="csX33" fmla="*/ 1047750 w 1479550"/>
                  <a:gd name="csY33" fmla="*/ 488950 h 1330325"/>
                  <a:gd name="csX34" fmla="*/ 1079500 w 1479550"/>
                  <a:gd name="csY34" fmla="*/ 476250 h 1330325"/>
                  <a:gd name="csX35" fmla="*/ 1117600 w 1479550"/>
                  <a:gd name="csY35" fmla="*/ 615950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53975 w 1479550"/>
                  <a:gd name="csY7" fmla="*/ 71120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57250 w 1479550"/>
                  <a:gd name="csY29" fmla="*/ 488950 h 1330325"/>
                  <a:gd name="csX30" fmla="*/ 917575 w 1479550"/>
                  <a:gd name="csY30" fmla="*/ 454025 h 1330325"/>
                  <a:gd name="csX31" fmla="*/ 930275 w 1479550"/>
                  <a:gd name="csY31" fmla="*/ 412750 h 1330325"/>
                  <a:gd name="csX32" fmla="*/ 1012825 w 1479550"/>
                  <a:gd name="csY32" fmla="*/ 473075 h 1330325"/>
                  <a:gd name="csX33" fmla="*/ 1047750 w 1479550"/>
                  <a:gd name="csY33" fmla="*/ 488950 h 1330325"/>
                  <a:gd name="csX34" fmla="*/ 1079500 w 1479550"/>
                  <a:gd name="csY34" fmla="*/ 476250 h 1330325"/>
                  <a:gd name="csX35" fmla="*/ 1120775 w 1479550"/>
                  <a:gd name="csY35" fmla="*/ 517525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53975 w 1479550"/>
                  <a:gd name="csY7" fmla="*/ 71120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19150 w 1479550"/>
                  <a:gd name="csY29" fmla="*/ 558800 h 1330325"/>
                  <a:gd name="csX30" fmla="*/ 917575 w 1479550"/>
                  <a:gd name="csY30" fmla="*/ 454025 h 1330325"/>
                  <a:gd name="csX31" fmla="*/ 930275 w 1479550"/>
                  <a:gd name="csY31" fmla="*/ 412750 h 1330325"/>
                  <a:gd name="csX32" fmla="*/ 1012825 w 1479550"/>
                  <a:gd name="csY32" fmla="*/ 473075 h 1330325"/>
                  <a:gd name="csX33" fmla="*/ 1047750 w 1479550"/>
                  <a:gd name="csY33" fmla="*/ 488950 h 1330325"/>
                  <a:gd name="csX34" fmla="*/ 1079500 w 1479550"/>
                  <a:gd name="csY34" fmla="*/ 476250 h 1330325"/>
                  <a:gd name="csX35" fmla="*/ 1120775 w 1479550"/>
                  <a:gd name="csY35" fmla="*/ 517525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53975 w 1479550"/>
                  <a:gd name="csY7" fmla="*/ 71120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69950 w 1479550"/>
                  <a:gd name="csY29" fmla="*/ 488950 h 1330325"/>
                  <a:gd name="csX30" fmla="*/ 917575 w 1479550"/>
                  <a:gd name="csY30" fmla="*/ 454025 h 1330325"/>
                  <a:gd name="csX31" fmla="*/ 930275 w 1479550"/>
                  <a:gd name="csY31" fmla="*/ 412750 h 1330325"/>
                  <a:gd name="csX32" fmla="*/ 1012825 w 1479550"/>
                  <a:gd name="csY32" fmla="*/ 473075 h 1330325"/>
                  <a:gd name="csX33" fmla="*/ 1047750 w 1479550"/>
                  <a:gd name="csY33" fmla="*/ 488950 h 1330325"/>
                  <a:gd name="csX34" fmla="*/ 1079500 w 1479550"/>
                  <a:gd name="csY34" fmla="*/ 476250 h 1330325"/>
                  <a:gd name="csX35" fmla="*/ 1120775 w 1479550"/>
                  <a:gd name="csY35" fmla="*/ 517525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53975 w 1479550"/>
                  <a:gd name="csY7" fmla="*/ 71120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69950 w 1479550"/>
                  <a:gd name="csY29" fmla="*/ 488950 h 1330325"/>
                  <a:gd name="csX30" fmla="*/ 917575 w 1479550"/>
                  <a:gd name="csY30" fmla="*/ 454025 h 1330325"/>
                  <a:gd name="csX31" fmla="*/ 930275 w 1479550"/>
                  <a:gd name="csY31" fmla="*/ 412750 h 1330325"/>
                  <a:gd name="csX32" fmla="*/ 984250 w 1479550"/>
                  <a:gd name="csY32" fmla="*/ 447675 h 1330325"/>
                  <a:gd name="csX33" fmla="*/ 1047750 w 1479550"/>
                  <a:gd name="csY33" fmla="*/ 488950 h 1330325"/>
                  <a:gd name="csX34" fmla="*/ 1079500 w 1479550"/>
                  <a:gd name="csY34" fmla="*/ 476250 h 1330325"/>
                  <a:gd name="csX35" fmla="*/ 1120775 w 1479550"/>
                  <a:gd name="csY35" fmla="*/ 517525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53975 w 1479550"/>
                  <a:gd name="csY7" fmla="*/ 71120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69950 w 1479550"/>
                  <a:gd name="csY29" fmla="*/ 488950 h 1330325"/>
                  <a:gd name="csX30" fmla="*/ 917575 w 1479550"/>
                  <a:gd name="csY30" fmla="*/ 454025 h 1330325"/>
                  <a:gd name="csX31" fmla="*/ 930275 w 1479550"/>
                  <a:gd name="csY31" fmla="*/ 412750 h 1330325"/>
                  <a:gd name="csX32" fmla="*/ 984250 w 1479550"/>
                  <a:gd name="csY32" fmla="*/ 447675 h 1330325"/>
                  <a:gd name="csX33" fmla="*/ 1028700 w 1479550"/>
                  <a:gd name="csY33" fmla="*/ 479425 h 1330325"/>
                  <a:gd name="csX34" fmla="*/ 1079500 w 1479550"/>
                  <a:gd name="csY34" fmla="*/ 476250 h 1330325"/>
                  <a:gd name="csX35" fmla="*/ 1120775 w 1479550"/>
                  <a:gd name="csY35" fmla="*/ 517525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53975 w 1479550"/>
                  <a:gd name="csY7" fmla="*/ 71120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69950 w 1479550"/>
                  <a:gd name="csY29" fmla="*/ 488950 h 1330325"/>
                  <a:gd name="csX30" fmla="*/ 917575 w 1479550"/>
                  <a:gd name="csY30" fmla="*/ 454025 h 1330325"/>
                  <a:gd name="csX31" fmla="*/ 930275 w 1479550"/>
                  <a:gd name="csY31" fmla="*/ 412750 h 1330325"/>
                  <a:gd name="csX32" fmla="*/ 984250 w 1479550"/>
                  <a:gd name="csY32" fmla="*/ 447675 h 1330325"/>
                  <a:gd name="csX33" fmla="*/ 1028700 w 1479550"/>
                  <a:gd name="csY33" fmla="*/ 479425 h 1330325"/>
                  <a:gd name="csX34" fmla="*/ 1079500 w 1479550"/>
                  <a:gd name="csY34" fmla="*/ 476250 h 1330325"/>
                  <a:gd name="csX35" fmla="*/ 1120775 w 1479550"/>
                  <a:gd name="csY35" fmla="*/ 504825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98425 w 1479550"/>
                  <a:gd name="csY7" fmla="*/ 76835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69950 w 1479550"/>
                  <a:gd name="csY29" fmla="*/ 488950 h 1330325"/>
                  <a:gd name="csX30" fmla="*/ 917575 w 1479550"/>
                  <a:gd name="csY30" fmla="*/ 454025 h 1330325"/>
                  <a:gd name="csX31" fmla="*/ 930275 w 1479550"/>
                  <a:gd name="csY31" fmla="*/ 412750 h 1330325"/>
                  <a:gd name="csX32" fmla="*/ 984250 w 1479550"/>
                  <a:gd name="csY32" fmla="*/ 447675 h 1330325"/>
                  <a:gd name="csX33" fmla="*/ 1028700 w 1479550"/>
                  <a:gd name="csY33" fmla="*/ 479425 h 1330325"/>
                  <a:gd name="csX34" fmla="*/ 1079500 w 1479550"/>
                  <a:gd name="csY34" fmla="*/ 476250 h 1330325"/>
                  <a:gd name="csX35" fmla="*/ 1120775 w 1479550"/>
                  <a:gd name="csY35" fmla="*/ 504825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 name="csX0" fmla="*/ 250825 w 1479550"/>
                  <a:gd name="csY0" fmla="*/ 1050925 h 1330325"/>
                  <a:gd name="csX1" fmla="*/ 228600 w 1479550"/>
                  <a:gd name="csY1" fmla="*/ 1117600 h 1330325"/>
                  <a:gd name="csX2" fmla="*/ 161925 w 1479550"/>
                  <a:gd name="csY2" fmla="*/ 1066800 h 1330325"/>
                  <a:gd name="csX3" fmla="*/ 44450 w 1479550"/>
                  <a:gd name="csY3" fmla="*/ 1006475 h 1330325"/>
                  <a:gd name="csX4" fmla="*/ 0 w 1479550"/>
                  <a:gd name="csY4" fmla="*/ 971550 h 1330325"/>
                  <a:gd name="csX5" fmla="*/ 12700 w 1479550"/>
                  <a:gd name="csY5" fmla="*/ 914400 h 1330325"/>
                  <a:gd name="csX6" fmla="*/ 34925 w 1479550"/>
                  <a:gd name="csY6" fmla="*/ 822325 h 1330325"/>
                  <a:gd name="csX7" fmla="*/ 41275 w 1479550"/>
                  <a:gd name="csY7" fmla="*/ 717550 h 1330325"/>
                  <a:gd name="csX8" fmla="*/ 69850 w 1479550"/>
                  <a:gd name="csY8" fmla="*/ 635000 h 1330325"/>
                  <a:gd name="csX9" fmla="*/ 117475 w 1479550"/>
                  <a:gd name="csY9" fmla="*/ 482600 h 1330325"/>
                  <a:gd name="csX10" fmla="*/ 149225 w 1479550"/>
                  <a:gd name="csY10" fmla="*/ 422275 h 1330325"/>
                  <a:gd name="csX11" fmla="*/ 222250 w 1479550"/>
                  <a:gd name="csY11" fmla="*/ 295275 h 1330325"/>
                  <a:gd name="csX12" fmla="*/ 314325 w 1479550"/>
                  <a:gd name="csY12" fmla="*/ 171450 h 1330325"/>
                  <a:gd name="csX13" fmla="*/ 349250 w 1479550"/>
                  <a:gd name="csY13" fmla="*/ 117475 h 1330325"/>
                  <a:gd name="csX14" fmla="*/ 438150 w 1479550"/>
                  <a:gd name="csY14" fmla="*/ 28575 h 1330325"/>
                  <a:gd name="csX15" fmla="*/ 495300 w 1479550"/>
                  <a:gd name="csY15" fmla="*/ 0 h 1330325"/>
                  <a:gd name="csX16" fmla="*/ 708025 w 1479550"/>
                  <a:gd name="csY16" fmla="*/ 66675 h 1330325"/>
                  <a:gd name="csX17" fmla="*/ 727075 w 1479550"/>
                  <a:gd name="csY17" fmla="*/ 120650 h 1330325"/>
                  <a:gd name="csX18" fmla="*/ 739775 w 1479550"/>
                  <a:gd name="csY18" fmla="*/ 177800 h 1330325"/>
                  <a:gd name="csX19" fmla="*/ 739775 w 1479550"/>
                  <a:gd name="csY19" fmla="*/ 200025 h 1330325"/>
                  <a:gd name="csX20" fmla="*/ 771525 w 1479550"/>
                  <a:gd name="csY20" fmla="*/ 196850 h 1330325"/>
                  <a:gd name="csX21" fmla="*/ 822325 w 1479550"/>
                  <a:gd name="csY21" fmla="*/ 238125 h 1330325"/>
                  <a:gd name="csX22" fmla="*/ 828675 w 1479550"/>
                  <a:gd name="csY22" fmla="*/ 273050 h 1330325"/>
                  <a:gd name="csX23" fmla="*/ 863600 w 1479550"/>
                  <a:gd name="csY23" fmla="*/ 320675 h 1330325"/>
                  <a:gd name="csX24" fmla="*/ 895350 w 1479550"/>
                  <a:gd name="csY24" fmla="*/ 361950 h 1330325"/>
                  <a:gd name="csX25" fmla="*/ 854075 w 1479550"/>
                  <a:gd name="csY25" fmla="*/ 368300 h 1330325"/>
                  <a:gd name="csX26" fmla="*/ 854075 w 1479550"/>
                  <a:gd name="csY26" fmla="*/ 368300 h 1330325"/>
                  <a:gd name="csX27" fmla="*/ 819150 w 1479550"/>
                  <a:gd name="csY27" fmla="*/ 381000 h 1330325"/>
                  <a:gd name="csX28" fmla="*/ 793750 w 1479550"/>
                  <a:gd name="csY28" fmla="*/ 403225 h 1330325"/>
                  <a:gd name="csX29" fmla="*/ 869950 w 1479550"/>
                  <a:gd name="csY29" fmla="*/ 488950 h 1330325"/>
                  <a:gd name="csX30" fmla="*/ 917575 w 1479550"/>
                  <a:gd name="csY30" fmla="*/ 454025 h 1330325"/>
                  <a:gd name="csX31" fmla="*/ 930275 w 1479550"/>
                  <a:gd name="csY31" fmla="*/ 412750 h 1330325"/>
                  <a:gd name="csX32" fmla="*/ 984250 w 1479550"/>
                  <a:gd name="csY32" fmla="*/ 447675 h 1330325"/>
                  <a:gd name="csX33" fmla="*/ 1028700 w 1479550"/>
                  <a:gd name="csY33" fmla="*/ 479425 h 1330325"/>
                  <a:gd name="csX34" fmla="*/ 1079500 w 1479550"/>
                  <a:gd name="csY34" fmla="*/ 476250 h 1330325"/>
                  <a:gd name="csX35" fmla="*/ 1120775 w 1479550"/>
                  <a:gd name="csY35" fmla="*/ 504825 h 1330325"/>
                  <a:gd name="csX36" fmla="*/ 1209675 w 1479550"/>
                  <a:gd name="csY36" fmla="*/ 501650 h 1330325"/>
                  <a:gd name="csX37" fmla="*/ 1235075 w 1479550"/>
                  <a:gd name="csY37" fmla="*/ 523875 h 1330325"/>
                  <a:gd name="csX38" fmla="*/ 1187450 w 1479550"/>
                  <a:gd name="csY38" fmla="*/ 581025 h 1330325"/>
                  <a:gd name="csX39" fmla="*/ 1219200 w 1479550"/>
                  <a:gd name="csY39" fmla="*/ 612775 h 1330325"/>
                  <a:gd name="csX40" fmla="*/ 1241425 w 1479550"/>
                  <a:gd name="csY40" fmla="*/ 673100 h 1330325"/>
                  <a:gd name="csX41" fmla="*/ 1241425 w 1479550"/>
                  <a:gd name="csY41" fmla="*/ 739775 h 1330325"/>
                  <a:gd name="csX42" fmla="*/ 1206500 w 1479550"/>
                  <a:gd name="csY42" fmla="*/ 758825 h 1330325"/>
                  <a:gd name="csX43" fmla="*/ 1222375 w 1479550"/>
                  <a:gd name="csY43" fmla="*/ 844550 h 1330325"/>
                  <a:gd name="csX44" fmla="*/ 1209675 w 1479550"/>
                  <a:gd name="csY44" fmla="*/ 885825 h 1330325"/>
                  <a:gd name="csX45" fmla="*/ 1181100 w 1479550"/>
                  <a:gd name="csY45" fmla="*/ 920750 h 1330325"/>
                  <a:gd name="csX46" fmla="*/ 1311275 w 1479550"/>
                  <a:gd name="csY46" fmla="*/ 958850 h 1330325"/>
                  <a:gd name="csX47" fmla="*/ 1444625 w 1479550"/>
                  <a:gd name="csY47" fmla="*/ 958850 h 1330325"/>
                  <a:gd name="csX48" fmla="*/ 1479550 w 1479550"/>
                  <a:gd name="csY48" fmla="*/ 990600 h 1330325"/>
                  <a:gd name="csX49" fmla="*/ 1419225 w 1479550"/>
                  <a:gd name="csY49" fmla="*/ 1082675 h 1330325"/>
                  <a:gd name="csX50" fmla="*/ 1358900 w 1479550"/>
                  <a:gd name="csY50" fmla="*/ 1196975 h 1330325"/>
                  <a:gd name="csX51" fmla="*/ 1282700 w 1479550"/>
                  <a:gd name="csY51" fmla="*/ 1330325 h 1330325"/>
                  <a:gd name="csX52" fmla="*/ 1228725 w 1479550"/>
                  <a:gd name="csY52" fmla="*/ 1298575 h 1330325"/>
                  <a:gd name="csX53" fmla="*/ 1127125 w 1479550"/>
                  <a:gd name="csY53" fmla="*/ 1200150 h 1330325"/>
                  <a:gd name="csX54" fmla="*/ 1063625 w 1479550"/>
                  <a:gd name="csY54" fmla="*/ 1136650 h 1330325"/>
                  <a:gd name="csX55" fmla="*/ 1019175 w 1479550"/>
                  <a:gd name="csY55" fmla="*/ 1111250 h 1330325"/>
                  <a:gd name="csX56" fmla="*/ 930275 w 1479550"/>
                  <a:gd name="csY56" fmla="*/ 1079500 h 1330325"/>
                  <a:gd name="csX57" fmla="*/ 923925 w 1479550"/>
                  <a:gd name="csY57" fmla="*/ 1130300 h 1330325"/>
                  <a:gd name="csX58" fmla="*/ 885825 w 1479550"/>
                  <a:gd name="csY58" fmla="*/ 1133475 h 1330325"/>
                  <a:gd name="csX59" fmla="*/ 850900 w 1479550"/>
                  <a:gd name="csY59" fmla="*/ 1127125 h 1330325"/>
                  <a:gd name="csX60" fmla="*/ 806450 w 1479550"/>
                  <a:gd name="csY60" fmla="*/ 1165225 h 1330325"/>
                  <a:gd name="csX61" fmla="*/ 796925 w 1479550"/>
                  <a:gd name="csY61" fmla="*/ 1136650 h 1330325"/>
                  <a:gd name="csX62" fmla="*/ 755650 w 1479550"/>
                  <a:gd name="csY62" fmla="*/ 1152525 h 1330325"/>
                  <a:gd name="csX63" fmla="*/ 736600 w 1479550"/>
                  <a:gd name="csY63" fmla="*/ 1082675 h 1330325"/>
                  <a:gd name="csX64" fmla="*/ 701675 w 1479550"/>
                  <a:gd name="csY64" fmla="*/ 1044575 h 1330325"/>
                  <a:gd name="csX65" fmla="*/ 663575 w 1479550"/>
                  <a:gd name="csY65" fmla="*/ 1035050 h 1330325"/>
                  <a:gd name="csX66" fmla="*/ 657225 w 1479550"/>
                  <a:gd name="csY66" fmla="*/ 977900 h 1330325"/>
                  <a:gd name="csX67" fmla="*/ 622300 w 1479550"/>
                  <a:gd name="csY67" fmla="*/ 939800 h 1330325"/>
                  <a:gd name="csX68" fmla="*/ 561975 w 1479550"/>
                  <a:gd name="csY68" fmla="*/ 939800 h 1330325"/>
                  <a:gd name="csX69" fmla="*/ 546100 w 1479550"/>
                  <a:gd name="csY69" fmla="*/ 787400 h 1330325"/>
                  <a:gd name="csX70" fmla="*/ 473075 w 1479550"/>
                  <a:gd name="csY70" fmla="*/ 787400 h 1330325"/>
                  <a:gd name="csX71" fmla="*/ 444500 w 1479550"/>
                  <a:gd name="csY71" fmla="*/ 835025 h 1330325"/>
                  <a:gd name="csX72" fmla="*/ 441325 w 1479550"/>
                  <a:gd name="csY72" fmla="*/ 876300 h 1330325"/>
                  <a:gd name="csX73" fmla="*/ 415925 w 1479550"/>
                  <a:gd name="csY73" fmla="*/ 911225 h 1330325"/>
                  <a:gd name="csX74" fmla="*/ 352425 w 1479550"/>
                  <a:gd name="csY74" fmla="*/ 942975 h 1330325"/>
                  <a:gd name="csX75" fmla="*/ 282575 w 1479550"/>
                  <a:gd name="csY75" fmla="*/ 962025 h 1330325"/>
                  <a:gd name="csX76" fmla="*/ 266700 w 1479550"/>
                  <a:gd name="csY76" fmla="*/ 993775 h 1330325"/>
                  <a:gd name="csX77" fmla="*/ 250825 w 1479550"/>
                  <a:gd name="csY77" fmla="*/ 1050925 h 1330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Lst>
                <a:rect l="l" t="t" r="r" b="b"/>
                <a:pathLst>
                  <a:path w="1479550" h="1330325">
                    <a:moveTo>
                      <a:pt x="250825" y="1050925"/>
                    </a:moveTo>
                    <a:lnTo>
                      <a:pt x="228600" y="1117600"/>
                    </a:lnTo>
                    <a:lnTo>
                      <a:pt x="161925" y="1066800"/>
                    </a:lnTo>
                    <a:lnTo>
                      <a:pt x="44450" y="1006475"/>
                    </a:lnTo>
                    <a:lnTo>
                      <a:pt x="0" y="971550"/>
                    </a:lnTo>
                    <a:lnTo>
                      <a:pt x="12700" y="914400"/>
                    </a:lnTo>
                    <a:lnTo>
                      <a:pt x="34925" y="822325"/>
                    </a:lnTo>
                    <a:lnTo>
                      <a:pt x="41275" y="717550"/>
                    </a:lnTo>
                    <a:lnTo>
                      <a:pt x="69850" y="635000"/>
                    </a:lnTo>
                    <a:lnTo>
                      <a:pt x="117475" y="482600"/>
                    </a:lnTo>
                    <a:lnTo>
                      <a:pt x="149225" y="422275"/>
                    </a:lnTo>
                    <a:lnTo>
                      <a:pt x="222250" y="295275"/>
                    </a:lnTo>
                    <a:lnTo>
                      <a:pt x="314325" y="171450"/>
                    </a:lnTo>
                    <a:lnTo>
                      <a:pt x="349250" y="117475"/>
                    </a:lnTo>
                    <a:lnTo>
                      <a:pt x="438150" y="28575"/>
                    </a:lnTo>
                    <a:lnTo>
                      <a:pt x="495300" y="0"/>
                    </a:lnTo>
                    <a:lnTo>
                      <a:pt x="708025" y="66675"/>
                    </a:lnTo>
                    <a:lnTo>
                      <a:pt x="727075" y="120650"/>
                    </a:lnTo>
                    <a:lnTo>
                      <a:pt x="739775" y="177800"/>
                    </a:lnTo>
                    <a:lnTo>
                      <a:pt x="739775" y="200025"/>
                    </a:lnTo>
                    <a:lnTo>
                      <a:pt x="771525" y="196850"/>
                    </a:lnTo>
                    <a:lnTo>
                      <a:pt x="822325" y="238125"/>
                    </a:lnTo>
                    <a:lnTo>
                      <a:pt x="828675" y="273050"/>
                    </a:lnTo>
                    <a:lnTo>
                      <a:pt x="863600" y="320675"/>
                    </a:lnTo>
                    <a:lnTo>
                      <a:pt x="895350" y="361950"/>
                    </a:lnTo>
                    <a:lnTo>
                      <a:pt x="854075" y="368300"/>
                    </a:lnTo>
                    <a:lnTo>
                      <a:pt x="854075" y="368300"/>
                    </a:lnTo>
                    <a:lnTo>
                      <a:pt x="819150" y="381000"/>
                    </a:lnTo>
                    <a:lnTo>
                      <a:pt x="793750" y="403225"/>
                    </a:lnTo>
                    <a:lnTo>
                      <a:pt x="869950" y="488950"/>
                    </a:lnTo>
                    <a:lnTo>
                      <a:pt x="917575" y="454025"/>
                    </a:lnTo>
                    <a:lnTo>
                      <a:pt x="930275" y="412750"/>
                    </a:lnTo>
                    <a:lnTo>
                      <a:pt x="984250" y="447675"/>
                    </a:lnTo>
                    <a:lnTo>
                      <a:pt x="1028700" y="479425"/>
                    </a:lnTo>
                    <a:lnTo>
                      <a:pt x="1079500" y="476250"/>
                    </a:lnTo>
                    <a:lnTo>
                      <a:pt x="1120775" y="504825"/>
                    </a:lnTo>
                    <a:lnTo>
                      <a:pt x="1209675" y="501650"/>
                    </a:lnTo>
                    <a:lnTo>
                      <a:pt x="1235075" y="523875"/>
                    </a:lnTo>
                    <a:lnTo>
                      <a:pt x="1187450" y="581025"/>
                    </a:lnTo>
                    <a:lnTo>
                      <a:pt x="1219200" y="612775"/>
                    </a:lnTo>
                    <a:lnTo>
                      <a:pt x="1241425" y="673100"/>
                    </a:lnTo>
                    <a:lnTo>
                      <a:pt x="1241425" y="739775"/>
                    </a:lnTo>
                    <a:lnTo>
                      <a:pt x="1206500" y="758825"/>
                    </a:lnTo>
                    <a:lnTo>
                      <a:pt x="1222375" y="844550"/>
                    </a:lnTo>
                    <a:lnTo>
                      <a:pt x="1209675" y="885825"/>
                    </a:lnTo>
                    <a:lnTo>
                      <a:pt x="1181100" y="920750"/>
                    </a:lnTo>
                    <a:lnTo>
                      <a:pt x="1311275" y="958850"/>
                    </a:lnTo>
                    <a:lnTo>
                      <a:pt x="1444625" y="958850"/>
                    </a:lnTo>
                    <a:lnTo>
                      <a:pt x="1479550" y="990600"/>
                    </a:lnTo>
                    <a:lnTo>
                      <a:pt x="1419225" y="1082675"/>
                    </a:lnTo>
                    <a:lnTo>
                      <a:pt x="1358900" y="1196975"/>
                    </a:lnTo>
                    <a:lnTo>
                      <a:pt x="1282700" y="1330325"/>
                    </a:lnTo>
                    <a:lnTo>
                      <a:pt x="1228725" y="1298575"/>
                    </a:lnTo>
                    <a:lnTo>
                      <a:pt x="1127125" y="1200150"/>
                    </a:lnTo>
                    <a:lnTo>
                      <a:pt x="1063625" y="1136650"/>
                    </a:lnTo>
                    <a:lnTo>
                      <a:pt x="1019175" y="1111250"/>
                    </a:lnTo>
                    <a:lnTo>
                      <a:pt x="930275" y="1079500"/>
                    </a:lnTo>
                    <a:lnTo>
                      <a:pt x="923925" y="1130300"/>
                    </a:lnTo>
                    <a:lnTo>
                      <a:pt x="885825" y="1133475"/>
                    </a:lnTo>
                    <a:lnTo>
                      <a:pt x="850900" y="1127125"/>
                    </a:lnTo>
                    <a:lnTo>
                      <a:pt x="806450" y="1165225"/>
                    </a:lnTo>
                    <a:lnTo>
                      <a:pt x="796925" y="1136650"/>
                    </a:lnTo>
                    <a:lnTo>
                      <a:pt x="755650" y="1152525"/>
                    </a:lnTo>
                    <a:lnTo>
                      <a:pt x="736600" y="1082675"/>
                    </a:lnTo>
                    <a:lnTo>
                      <a:pt x="701675" y="1044575"/>
                    </a:lnTo>
                    <a:lnTo>
                      <a:pt x="663575" y="1035050"/>
                    </a:lnTo>
                    <a:lnTo>
                      <a:pt x="657225" y="977900"/>
                    </a:lnTo>
                    <a:lnTo>
                      <a:pt x="622300" y="939800"/>
                    </a:lnTo>
                    <a:lnTo>
                      <a:pt x="561975" y="939800"/>
                    </a:lnTo>
                    <a:lnTo>
                      <a:pt x="546100" y="787400"/>
                    </a:lnTo>
                    <a:lnTo>
                      <a:pt x="473075" y="787400"/>
                    </a:lnTo>
                    <a:lnTo>
                      <a:pt x="444500" y="835025"/>
                    </a:lnTo>
                    <a:lnTo>
                      <a:pt x="441325" y="876300"/>
                    </a:lnTo>
                    <a:lnTo>
                      <a:pt x="415925" y="911225"/>
                    </a:lnTo>
                    <a:lnTo>
                      <a:pt x="352425" y="942975"/>
                    </a:lnTo>
                    <a:lnTo>
                      <a:pt x="282575" y="962025"/>
                    </a:lnTo>
                    <a:lnTo>
                      <a:pt x="266700" y="993775"/>
                    </a:lnTo>
                    <a:lnTo>
                      <a:pt x="250825" y="1050925"/>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0" name="Freeform 43">
                <a:extLst>
                  <a:ext uri="{FF2B5EF4-FFF2-40B4-BE49-F238E27FC236}">
                    <a16:creationId xmlns:a16="http://schemas.microsoft.com/office/drawing/2014/main" id="{96EC51B0-F98D-C724-1EE2-94C3A19E63C9}"/>
                  </a:ext>
                </a:extLst>
              </p:cNvPr>
              <p:cNvSpPr/>
              <p:nvPr/>
            </p:nvSpPr>
            <p:spPr>
              <a:xfrm>
                <a:off x="8894516" y="5025675"/>
                <a:ext cx="1273420" cy="768711"/>
              </a:xfrm>
              <a:custGeom>
                <a:avLst/>
                <a:gdLst>
                  <a:gd name="csX0" fmla="*/ 60325 w 1562100"/>
                  <a:gd name="csY0" fmla="*/ 771525 h 942975"/>
                  <a:gd name="csX1" fmla="*/ 31750 w 1562100"/>
                  <a:gd name="csY1" fmla="*/ 628650 h 942975"/>
                  <a:gd name="csX2" fmla="*/ 12700 w 1562100"/>
                  <a:gd name="csY2" fmla="*/ 514350 h 942975"/>
                  <a:gd name="csX3" fmla="*/ 3175 w 1562100"/>
                  <a:gd name="csY3" fmla="*/ 434975 h 942975"/>
                  <a:gd name="csX4" fmla="*/ 3175 w 1562100"/>
                  <a:gd name="csY4" fmla="*/ 295275 h 942975"/>
                  <a:gd name="csX5" fmla="*/ 0 w 1562100"/>
                  <a:gd name="csY5" fmla="*/ 184150 h 942975"/>
                  <a:gd name="csX6" fmla="*/ 82550 w 1562100"/>
                  <a:gd name="csY6" fmla="*/ 247650 h 942975"/>
                  <a:gd name="csX7" fmla="*/ 165100 w 1562100"/>
                  <a:gd name="csY7" fmla="*/ 292100 h 942975"/>
                  <a:gd name="csX8" fmla="*/ 234950 w 1562100"/>
                  <a:gd name="csY8" fmla="*/ 336550 h 942975"/>
                  <a:gd name="csX9" fmla="*/ 254000 w 1562100"/>
                  <a:gd name="csY9" fmla="*/ 263525 h 942975"/>
                  <a:gd name="csX10" fmla="*/ 279400 w 1562100"/>
                  <a:gd name="csY10" fmla="*/ 174625 h 942975"/>
                  <a:gd name="csX11" fmla="*/ 365125 w 1562100"/>
                  <a:gd name="csY11" fmla="*/ 155575 h 942975"/>
                  <a:gd name="csX12" fmla="*/ 415925 w 1562100"/>
                  <a:gd name="csY12" fmla="*/ 133350 h 942975"/>
                  <a:gd name="csX13" fmla="*/ 441325 w 1562100"/>
                  <a:gd name="csY13" fmla="*/ 98425 h 942975"/>
                  <a:gd name="csX14" fmla="*/ 438150 w 1562100"/>
                  <a:gd name="csY14" fmla="*/ 63500 h 942975"/>
                  <a:gd name="csX15" fmla="*/ 447675 w 1562100"/>
                  <a:gd name="csY15" fmla="*/ 28575 h 942975"/>
                  <a:gd name="csX16" fmla="*/ 473075 w 1562100"/>
                  <a:gd name="csY16" fmla="*/ 0 h 942975"/>
                  <a:gd name="csX17" fmla="*/ 549275 w 1562100"/>
                  <a:gd name="csY17" fmla="*/ 3175 h 942975"/>
                  <a:gd name="csX18" fmla="*/ 558800 w 1562100"/>
                  <a:gd name="csY18" fmla="*/ 158750 h 942975"/>
                  <a:gd name="csX19" fmla="*/ 609600 w 1562100"/>
                  <a:gd name="csY19" fmla="*/ 155575 h 942975"/>
                  <a:gd name="csX20" fmla="*/ 647700 w 1562100"/>
                  <a:gd name="csY20" fmla="*/ 187325 h 942975"/>
                  <a:gd name="csX21" fmla="*/ 647700 w 1562100"/>
                  <a:gd name="csY21" fmla="*/ 187325 h 942975"/>
                  <a:gd name="csX22" fmla="*/ 663575 w 1562100"/>
                  <a:gd name="csY22" fmla="*/ 250825 h 942975"/>
                  <a:gd name="csX23" fmla="*/ 714375 w 1562100"/>
                  <a:gd name="csY23" fmla="*/ 269875 h 942975"/>
                  <a:gd name="csX24" fmla="*/ 739775 w 1562100"/>
                  <a:gd name="csY24" fmla="*/ 304800 h 942975"/>
                  <a:gd name="csX25" fmla="*/ 755650 w 1562100"/>
                  <a:gd name="csY25" fmla="*/ 374650 h 942975"/>
                  <a:gd name="csX26" fmla="*/ 793750 w 1562100"/>
                  <a:gd name="csY26" fmla="*/ 355600 h 942975"/>
                  <a:gd name="csX27" fmla="*/ 806450 w 1562100"/>
                  <a:gd name="csY27" fmla="*/ 387350 h 942975"/>
                  <a:gd name="csX28" fmla="*/ 854075 w 1562100"/>
                  <a:gd name="csY28" fmla="*/ 342900 h 942975"/>
                  <a:gd name="csX29" fmla="*/ 917575 w 1562100"/>
                  <a:gd name="csY29" fmla="*/ 349250 h 942975"/>
                  <a:gd name="csX30" fmla="*/ 930275 w 1562100"/>
                  <a:gd name="csY30" fmla="*/ 304800 h 942975"/>
                  <a:gd name="csX31" fmla="*/ 939800 w 1562100"/>
                  <a:gd name="csY31" fmla="*/ 298450 h 942975"/>
                  <a:gd name="csX32" fmla="*/ 1047750 w 1562100"/>
                  <a:gd name="csY32" fmla="*/ 342900 h 942975"/>
                  <a:gd name="csX33" fmla="*/ 1111250 w 1562100"/>
                  <a:gd name="csY33" fmla="*/ 396875 h 942975"/>
                  <a:gd name="csX34" fmla="*/ 1152525 w 1562100"/>
                  <a:gd name="csY34" fmla="*/ 438150 h 942975"/>
                  <a:gd name="csX35" fmla="*/ 1203325 w 1562100"/>
                  <a:gd name="csY35" fmla="*/ 485775 h 942975"/>
                  <a:gd name="csX36" fmla="*/ 1247775 w 1562100"/>
                  <a:gd name="csY36" fmla="*/ 536575 h 942975"/>
                  <a:gd name="csX37" fmla="*/ 1285875 w 1562100"/>
                  <a:gd name="csY37" fmla="*/ 552450 h 942975"/>
                  <a:gd name="csX38" fmla="*/ 1320800 w 1562100"/>
                  <a:gd name="csY38" fmla="*/ 514350 h 942975"/>
                  <a:gd name="csX39" fmla="*/ 1368425 w 1562100"/>
                  <a:gd name="csY39" fmla="*/ 542925 h 942975"/>
                  <a:gd name="csX40" fmla="*/ 1352550 w 1562100"/>
                  <a:gd name="csY40" fmla="*/ 574675 h 942975"/>
                  <a:gd name="csX41" fmla="*/ 1381125 w 1562100"/>
                  <a:gd name="csY41" fmla="*/ 593725 h 942975"/>
                  <a:gd name="csX42" fmla="*/ 1447800 w 1562100"/>
                  <a:gd name="csY42" fmla="*/ 603250 h 942975"/>
                  <a:gd name="csX43" fmla="*/ 1470025 w 1562100"/>
                  <a:gd name="csY43" fmla="*/ 587375 h 942975"/>
                  <a:gd name="csX44" fmla="*/ 1470025 w 1562100"/>
                  <a:gd name="csY44" fmla="*/ 555625 h 942975"/>
                  <a:gd name="csX45" fmla="*/ 1482725 w 1562100"/>
                  <a:gd name="csY45" fmla="*/ 552450 h 942975"/>
                  <a:gd name="csX46" fmla="*/ 1511300 w 1562100"/>
                  <a:gd name="csY46" fmla="*/ 638175 h 942975"/>
                  <a:gd name="csX47" fmla="*/ 1562100 w 1562100"/>
                  <a:gd name="csY47" fmla="*/ 822325 h 942975"/>
                  <a:gd name="csX48" fmla="*/ 1508125 w 1562100"/>
                  <a:gd name="csY48" fmla="*/ 835025 h 942975"/>
                  <a:gd name="csX49" fmla="*/ 1390650 w 1562100"/>
                  <a:gd name="csY49" fmla="*/ 838200 h 942975"/>
                  <a:gd name="csX50" fmla="*/ 1250950 w 1562100"/>
                  <a:gd name="csY50" fmla="*/ 844550 h 942975"/>
                  <a:gd name="csX51" fmla="*/ 1155700 w 1562100"/>
                  <a:gd name="csY51" fmla="*/ 844550 h 942975"/>
                  <a:gd name="csX52" fmla="*/ 1168400 w 1562100"/>
                  <a:gd name="csY52" fmla="*/ 869950 h 942975"/>
                  <a:gd name="csX53" fmla="*/ 1149350 w 1562100"/>
                  <a:gd name="csY53" fmla="*/ 904875 h 942975"/>
                  <a:gd name="csX54" fmla="*/ 1111250 w 1562100"/>
                  <a:gd name="csY54" fmla="*/ 876300 h 942975"/>
                  <a:gd name="csX55" fmla="*/ 977900 w 1562100"/>
                  <a:gd name="csY55" fmla="*/ 930275 h 942975"/>
                  <a:gd name="csX56" fmla="*/ 841375 w 1562100"/>
                  <a:gd name="csY56" fmla="*/ 933450 h 942975"/>
                  <a:gd name="csX57" fmla="*/ 730250 w 1562100"/>
                  <a:gd name="csY57" fmla="*/ 942975 h 942975"/>
                  <a:gd name="csX58" fmla="*/ 644525 w 1562100"/>
                  <a:gd name="csY58" fmla="*/ 939800 h 942975"/>
                  <a:gd name="csX59" fmla="*/ 520700 w 1562100"/>
                  <a:gd name="csY59" fmla="*/ 876300 h 942975"/>
                  <a:gd name="csX60" fmla="*/ 466725 w 1562100"/>
                  <a:gd name="csY60" fmla="*/ 800100 h 942975"/>
                  <a:gd name="csX61" fmla="*/ 298450 w 1562100"/>
                  <a:gd name="csY61" fmla="*/ 742950 h 942975"/>
                  <a:gd name="csX62" fmla="*/ 273050 w 1562100"/>
                  <a:gd name="csY62" fmla="*/ 774700 h 942975"/>
                  <a:gd name="csX63" fmla="*/ 196850 w 1562100"/>
                  <a:gd name="csY63" fmla="*/ 746125 h 942975"/>
                  <a:gd name="csX64" fmla="*/ 117475 w 1562100"/>
                  <a:gd name="csY64" fmla="*/ 755650 h 942975"/>
                  <a:gd name="csX65" fmla="*/ 60325 w 1562100"/>
                  <a:gd name="csY65" fmla="*/ 771525 h 942975"/>
                  <a:gd name="csX0" fmla="*/ 60325 w 1562100"/>
                  <a:gd name="csY0" fmla="*/ 771525 h 942975"/>
                  <a:gd name="csX1" fmla="*/ 31750 w 1562100"/>
                  <a:gd name="csY1" fmla="*/ 628650 h 942975"/>
                  <a:gd name="csX2" fmla="*/ 12700 w 1562100"/>
                  <a:gd name="csY2" fmla="*/ 514350 h 942975"/>
                  <a:gd name="csX3" fmla="*/ 3175 w 1562100"/>
                  <a:gd name="csY3" fmla="*/ 434975 h 942975"/>
                  <a:gd name="csX4" fmla="*/ 3175 w 1562100"/>
                  <a:gd name="csY4" fmla="*/ 295275 h 942975"/>
                  <a:gd name="csX5" fmla="*/ 0 w 1562100"/>
                  <a:gd name="csY5" fmla="*/ 184150 h 942975"/>
                  <a:gd name="csX6" fmla="*/ 82550 w 1562100"/>
                  <a:gd name="csY6" fmla="*/ 247650 h 942975"/>
                  <a:gd name="csX7" fmla="*/ 149225 w 1562100"/>
                  <a:gd name="csY7" fmla="*/ 273050 h 942975"/>
                  <a:gd name="csX8" fmla="*/ 234950 w 1562100"/>
                  <a:gd name="csY8" fmla="*/ 336550 h 942975"/>
                  <a:gd name="csX9" fmla="*/ 254000 w 1562100"/>
                  <a:gd name="csY9" fmla="*/ 263525 h 942975"/>
                  <a:gd name="csX10" fmla="*/ 279400 w 1562100"/>
                  <a:gd name="csY10" fmla="*/ 174625 h 942975"/>
                  <a:gd name="csX11" fmla="*/ 365125 w 1562100"/>
                  <a:gd name="csY11" fmla="*/ 155575 h 942975"/>
                  <a:gd name="csX12" fmla="*/ 415925 w 1562100"/>
                  <a:gd name="csY12" fmla="*/ 133350 h 942975"/>
                  <a:gd name="csX13" fmla="*/ 441325 w 1562100"/>
                  <a:gd name="csY13" fmla="*/ 98425 h 942975"/>
                  <a:gd name="csX14" fmla="*/ 438150 w 1562100"/>
                  <a:gd name="csY14" fmla="*/ 63500 h 942975"/>
                  <a:gd name="csX15" fmla="*/ 447675 w 1562100"/>
                  <a:gd name="csY15" fmla="*/ 28575 h 942975"/>
                  <a:gd name="csX16" fmla="*/ 473075 w 1562100"/>
                  <a:gd name="csY16" fmla="*/ 0 h 942975"/>
                  <a:gd name="csX17" fmla="*/ 549275 w 1562100"/>
                  <a:gd name="csY17" fmla="*/ 3175 h 942975"/>
                  <a:gd name="csX18" fmla="*/ 558800 w 1562100"/>
                  <a:gd name="csY18" fmla="*/ 158750 h 942975"/>
                  <a:gd name="csX19" fmla="*/ 609600 w 1562100"/>
                  <a:gd name="csY19" fmla="*/ 155575 h 942975"/>
                  <a:gd name="csX20" fmla="*/ 647700 w 1562100"/>
                  <a:gd name="csY20" fmla="*/ 187325 h 942975"/>
                  <a:gd name="csX21" fmla="*/ 647700 w 1562100"/>
                  <a:gd name="csY21" fmla="*/ 187325 h 942975"/>
                  <a:gd name="csX22" fmla="*/ 663575 w 1562100"/>
                  <a:gd name="csY22" fmla="*/ 250825 h 942975"/>
                  <a:gd name="csX23" fmla="*/ 714375 w 1562100"/>
                  <a:gd name="csY23" fmla="*/ 269875 h 942975"/>
                  <a:gd name="csX24" fmla="*/ 739775 w 1562100"/>
                  <a:gd name="csY24" fmla="*/ 304800 h 942975"/>
                  <a:gd name="csX25" fmla="*/ 755650 w 1562100"/>
                  <a:gd name="csY25" fmla="*/ 374650 h 942975"/>
                  <a:gd name="csX26" fmla="*/ 793750 w 1562100"/>
                  <a:gd name="csY26" fmla="*/ 355600 h 942975"/>
                  <a:gd name="csX27" fmla="*/ 806450 w 1562100"/>
                  <a:gd name="csY27" fmla="*/ 387350 h 942975"/>
                  <a:gd name="csX28" fmla="*/ 854075 w 1562100"/>
                  <a:gd name="csY28" fmla="*/ 342900 h 942975"/>
                  <a:gd name="csX29" fmla="*/ 917575 w 1562100"/>
                  <a:gd name="csY29" fmla="*/ 349250 h 942975"/>
                  <a:gd name="csX30" fmla="*/ 930275 w 1562100"/>
                  <a:gd name="csY30" fmla="*/ 304800 h 942975"/>
                  <a:gd name="csX31" fmla="*/ 939800 w 1562100"/>
                  <a:gd name="csY31" fmla="*/ 298450 h 942975"/>
                  <a:gd name="csX32" fmla="*/ 1047750 w 1562100"/>
                  <a:gd name="csY32" fmla="*/ 342900 h 942975"/>
                  <a:gd name="csX33" fmla="*/ 1111250 w 1562100"/>
                  <a:gd name="csY33" fmla="*/ 396875 h 942975"/>
                  <a:gd name="csX34" fmla="*/ 1152525 w 1562100"/>
                  <a:gd name="csY34" fmla="*/ 438150 h 942975"/>
                  <a:gd name="csX35" fmla="*/ 1203325 w 1562100"/>
                  <a:gd name="csY35" fmla="*/ 485775 h 942975"/>
                  <a:gd name="csX36" fmla="*/ 1247775 w 1562100"/>
                  <a:gd name="csY36" fmla="*/ 536575 h 942975"/>
                  <a:gd name="csX37" fmla="*/ 1285875 w 1562100"/>
                  <a:gd name="csY37" fmla="*/ 552450 h 942975"/>
                  <a:gd name="csX38" fmla="*/ 1320800 w 1562100"/>
                  <a:gd name="csY38" fmla="*/ 514350 h 942975"/>
                  <a:gd name="csX39" fmla="*/ 1368425 w 1562100"/>
                  <a:gd name="csY39" fmla="*/ 542925 h 942975"/>
                  <a:gd name="csX40" fmla="*/ 1352550 w 1562100"/>
                  <a:gd name="csY40" fmla="*/ 574675 h 942975"/>
                  <a:gd name="csX41" fmla="*/ 1381125 w 1562100"/>
                  <a:gd name="csY41" fmla="*/ 593725 h 942975"/>
                  <a:gd name="csX42" fmla="*/ 1447800 w 1562100"/>
                  <a:gd name="csY42" fmla="*/ 603250 h 942975"/>
                  <a:gd name="csX43" fmla="*/ 1470025 w 1562100"/>
                  <a:gd name="csY43" fmla="*/ 587375 h 942975"/>
                  <a:gd name="csX44" fmla="*/ 1470025 w 1562100"/>
                  <a:gd name="csY44" fmla="*/ 555625 h 942975"/>
                  <a:gd name="csX45" fmla="*/ 1482725 w 1562100"/>
                  <a:gd name="csY45" fmla="*/ 552450 h 942975"/>
                  <a:gd name="csX46" fmla="*/ 1511300 w 1562100"/>
                  <a:gd name="csY46" fmla="*/ 638175 h 942975"/>
                  <a:gd name="csX47" fmla="*/ 1562100 w 1562100"/>
                  <a:gd name="csY47" fmla="*/ 822325 h 942975"/>
                  <a:gd name="csX48" fmla="*/ 1508125 w 1562100"/>
                  <a:gd name="csY48" fmla="*/ 835025 h 942975"/>
                  <a:gd name="csX49" fmla="*/ 1390650 w 1562100"/>
                  <a:gd name="csY49" fmla="*/ 838200 h 942975"/>
                  <a:gd name="csX50" fmla="*/ 1250950 w 1562100"/>
                  <a:gd name="csY50" fmla="*/ 844550 h 942975"/>
                  <a:gd name="csX51" fmla="*/ 1155700 w 1562100"/>
                  <a:gd name="csY51" fmla="*/ 844550 h 942975"/>
                  <a:gd name="csX52" fmla="*/ 1168400 w 1562100"/>
                  <a:gd name="csY52" fmla="*/ 869950 h 942975"/>
                  <a:gd name="csX53" fmla="*/ 1149350 w 1562100"/>
                  <a:gd name="csY53" fmla="*/ 904875 h 942975"/>
                  <a:gd name="csX54" fmla="*/ 1111250 w 1562100"/>
                  <a:gd name="csY54" fmla="*/ 876300 h 942975"/>
                  <a:gd name="csX55" fmla="*/ 977900 w 1562100"/>
                  <a:gd name="csY55" fmla="*/ 930275 h 942975"/>
                  <a:gd name="csX56" fmla="*/ 841375 w 1562100"/>
                  <a:gd name="csY56" fmla="*/ 933450 h 942975"/>
                  <a:gd name="csX57" fmla="*/ 730250 w 1562100"/>
                  <a:gd name="csY57" fmla="*/ 942975 h 942975"/>
                  <a:gd name="csX58" fmla="*/ 644525 w 1562100"/>
                  <a:gd name="csY58" fmla="*/ 939800 h 942975"/>
                  <a:gd name="csX59" fmla="*/ 520700 w 1562100"/>
                  <a:gd name="csY59" fmla="*/ 876300 h 942975"/>
                  <a:gd name="csX60" fmla="*/ 466725 w 1562100"/>
                  <a:gd name="csY60" fmla="*/ 800100 h 942975"/>
                  <a:gd name="csX61" fmla="*/ 298450 w 1562100"/>
                  <a:gd name="csY61" fmla="*/ 742950 h 942975"/>
                  <a:gd name="csX62" fmla="*/ 273050 w 1562100"/>
                  <a:gd name="csY62" fmla="*/ 774700 h 942975"/>
                  <a:gd name="csX63" fmla="*/ 196850 w 1562100"/>
                  <a:gd name="csY63" fmla="*/ 746125 h 942975"/>
                  <a:gd name="csX64" fmla="*/ 117475 w 1562100"/>
                  <a:gd name="csY64" fmla="*/ 755650 h 942975"/>
                  <a:gd name="csX65" fmla="*/ 60325 w 1562100"/>
                  <a:gd name="csY65" fmla="*/ 771525 h 942975"/>
                  <a:gd name="csX0" fmla="*/ 60325 w 1562100"/>
                  <a:gd name="csY0" fmla="*/ 771525 h 942975"/>
                  <a:gd name="csX1" fmla="*/ 31750 w 1562100"/>
                  <a:gd name="csY1" fmla="*/ 628650 h 942975"/>
                  <a:gd name="csX2" fmla="*/ 12700 w 1562100"/>
                  <a:gd name="csY2" fmla="*/ 514350 h 942975"/>
                  <a:gd name="csX3" fmla="*/ 3175 w 1562100"/>
                  <a:gd name="csY3" fmla="*/ 434975 h 942975"/>
                  <a:gd name="csX4" fmla="*/ 3175 w 1562100"/>
                  <a:gd name="csY4" fmla="*/ 295275 h 942975"/>
                  <a:gd name="csX5" fmla="*/ 0 w 1562100"/>
                  <a:gd name="csY5" fmla="*/ 184150 h 942975"/>
                  <a:gd name="csX6" fmla="*/ 82550 w 1562100"/>
                  <a:gd name="csY6" fmla="*/ 247650 h 942975"/>
                  <a:gd name="csX7" fmla="*/ 149225 w 1562100"/>
                  <a:gd name="csY7" fmla="*/ 273050 h 942975"/>
                  <a:gd name="csX8" fmla="*/ 234950 w 1562100"/>
                  <a:gd name="csY8" fmla="*/ 336550 h 942975"/>
                  <a:gd name="csX9" fmla="*/ 254000 w 1562100"/>
                  <a:gd name="csY9" fmla="*/ 263525 h 942975"/>
                  <a:gd name="csX10" fmla="*/ 279400 w 1562100"/>
                  <a:gd name="csY10" fmla="*/ 174625 h 942975"/>
                  <a:gd name="csX11" fmla="*/ 365125 w 1562100"/>
                  <a:gd name="csY11" fmla="*/ 155575 h 942975"/>
                  <a:gd name="csX12" fmla="*/ 415925 w 1562100"/>
                  <a:gd name="csY12" fmla="*/ 133350 h 942975"/>
                  <a:gd name="csX13" fmla="*/ 441325 w 1562100"/>
                  <a:gd name="csY13" fmla="*/ 98425 h 942975"/>
                  <a:gd name="csX14" fmla="*/ 438150 w 1562100"/>
                  <a:gd name="csY14" fmla="*/ 63500 h 942975"/>
                  <a:gd name="csX15" fmla="*/ 447675 w 1562100"/>
                  <a:gd name="csY15" fmla="*/ 28575 h 942975"/>
                  <a:gd name="csX16" fmla="*/ 473075 w 1562100"/>
                  <a:gd name="csY16" fmla="*/ 0 h 942975"/>
                  <a:gd name="csX17" fmla="*/ 549275 w 1562100"/>
                  <a:gd name="csY17" fmla="*/ 3175 h 942975"/>
                  <a:gd name="csX18" fmla="*/ 558800 w 1562100"/>
                  <a:gd name="csY18" fmla="*/ 158750 h 942975"/>
                  <a:gd name="csX19" fmla="*/ 609600 w 1562100"/>
                  <a:gd name="csY19" fmla="*/ 155575 h 942975"/>
                  <a:gd name="csX20" fmla="*/ 647700 w 1562100"/>
                  <a:gd name="csY20" fmla="*/ 187325 h 942975"/>
                  <a:gd name="csX21" fmla="*/ 647700 w 1562100"/>
                  <a:gd name="csY21" fmla="*/ 187325 h 942975"/>
                  <a:gd name="csX22" fmla="*/ 663575 w 1562100"/>
                  <a:gd name="csY22" fmla="*/ 250825 h 942975"/>
                  <a:gd name="csX23" fmla="*/ 714375 w 1562100"/>
                  <a:gd name="csY23" fmla="*/ 269875 h 942975"/>
                  <a:gd name="csX24" fmla="*/ 739775 w 1562100"/>
                  <a:gd name="csY24" fmla="*/ 304800 h 942975"/>
                  <a:gd name="csX25" fmla="*/ 755650 w 1562100"/>
                  <a:gd name="csY25" fmla="*/ 374650 h 942975"/>
                  <a:gd name="csX26" fmla="*/ 793750 w 1562100"/>
                  <a:gd name="csY26" fmla="*/ 355600 h 942975"/>
                  <a:gd name="csX27" fmla="*/ 806450 w 1562100"/>
                  <a:gd name="csY27" fmla="*/ 387350 h 942975"/>
                  <a:gd name="csX28" fmla="*/ 854075 w 1562100"/>
                  <a:gd name="csY28" fmla="*/ 342900 h 942975"/>
                  <a:gd name="csX29" fmla="*/ 917575 w 1562100"/>
                  <a:gd name="csY29" fmla="*/ 349250 h 942975"/>
                  <a:gd name="csX30" fmla="*/ 930275 w 1562100"/>
                  <a:gd name="csY30" fmla="*/ 304800 h 942975"/>
                  <a:gd name="csX31" fmla="*/ 939800 w 1562100"/>
                  <a:gd name="csY31" fmla="*/ 298450 h 942975"/>
                  <a:gd name="csX32" fmla="*/ 1047750 w 1562100"/>
                  <a:gd name="csY32" fmla="*/ 342900 h 942975"/>
                  <a:gd name="csX33" fmla="*/ 1111250 w 1562100"/>
                  <a:gd name="csY33" fmla="*/ 396875 h 942975"/>
                  <a:gd name="csX34" fmla="*/ 1152525 w 1562100"/>
                  <a:gd name="csY34" fmla="*/ 438150 h 942975"/>
                  <a:gd name="csX35" fmla="*/ 1203325 w 1562100"/>
                  <a:gd name="csY35" fmla="*/ 485775 h 942975"/>
                  <a:gd name="csX36" fmla="*/ 1247775 w 1562100"/>
                  <a:gd name="csY36" fmla="*/ 536575 h 942975"/>
                  <a:gd name="csX37" fmla="*/ 1285875 w 1562100"/>
                  <a:gd name="csY37" fmla="*/ 539750 h 942975"/>
                  <a:gd name="csX38" fmla="*/ 1320800 w 1562100"/>
                  <a:gd name="csY38" fmla="*/ 514350 h 942975"/>
                  <a:gd name="csX39" fmla="*/ 1368425 w 1562100"/>
                  <a:gd name="csY39" fmla="*/ 542925 h 942975"/>
                  <a:gd name="csX40" fmla="*/ 1352550 w 1562100"/>
                  <a:gd name="csY40" fmla="*/ 574675 h 942975"/>
                  <a:gd name="csX41" fmla="*/ 1381125 w 1562100"/>
                  <a:gd name="csY41" fmla="*/ 593725 h 942975"/>
                  <a:gd name="csX42" fmla="*/ 1447800 w 1562100"/>
                  <a:gd name="csY42" fmla="*/ 603250 h 942975"/>
                  <a:gd name="csX43" fmla="*/ 1470025 w 1562100"/>
                  <a:gd name="csY43" fmla="*/ 587375 h 942975"/>
                  <a:gd name="csX44" fmla="*/ 1470025 w 1562100"/>
                  <a:gd name="csY44" fmla="*/ 555625 h 942975"/>
                  <a:gd name="csX45" fmla="*/ 1482725 w 1562100"/>
                  <a:gd name="csY45" fmla="*/ 552450 h 942975"/>
                  <a:gd name="csX46" fmla="*/ 1511300 w 1562100"/>
                  <a:gd name="csY46" fmla="*/ 638175 h 942975"/>
                  <a:gd name="csX47" fmla="*/ 1562100 w 1562100"/>
                  <a:gd name="csY47" fmla="*/ 822325 h 942975"/>
                  <a:gd name="csX48" fmla="*/ 1508125 w 1562100"/>
                  <a:gd name="csY48" fmla="*/ 835025 h 942975"/>
                  <a:gd name="csX49" fmla="*/ 1390650 w 1562100"/>
                  <a:gd name="csY49" fmla="*/ 838200 h 942975"/>
                  <a:gd name="csX50" fmla="*/ 1250950 w 1562100"/>
                  <a:gd name="csY50" fmla="*/ 844550 h 942975"/>
                  <a:gd name="csX51" fmla="*/ 1155700 w 1562100"/>
                  <a:gd name="csY51" fmla="*/ 844550 h 942975"/>
                  <a:gd name="csX52" fmla="*/ 1168400 w 1562100"/>
                  <a:gd name="csY52" fmla="*/ 869950 h 942975"/>
                  <a:gd name="csX53" fmla="*/ 1149350 w 1562100"/>
                  <a:gd name="csY53" fmla="*/ 904875 h 942975"/>
                  <a:gd name="csX54" fmla="*/ 1111250 w 1562100"/>
                  <a:gd name="csY54" fmla="*/ 876300 h 942975"/>
                  <a:gd name="csX55" fmla="*/ 977900 w 1562100"/>
                  <a:gd name="csY55" fmla="*/ 930275 h 942975"/>
                  <a:gd name="csX56" fmla="*/ 841375 w 1562100"/>
                  <a:gd name="csY56" fmla="*/ 933450 h 942975"/>
                  <a:gd name="csX57" fmla="*/ 730250 w 1562100"/>
                  <a:gd name="csY57" fmla="*/ 942975 h 942975"/>
                  <a:gd name="csX58" fmla="*/ 644525 w 1562100"/>
                  <a:gd name="csY58" fmla="*/ 939800 h 942975"/>
                  <a:gd name="csX59" fmla="*/ 520700 w 1562100"/>
                  <a:gd name="csY59" fmla="*/ 876300 h 942975"/>
                  <a:gd name="csX60" fmla="*/ 466725 w 1562100"/>
                  <a:gd name="csY60" fmla="*/ 800100 h 942975"/>
                  <a:gd name="csX61" fmla="*/ 298450 w 1562100"/>
                  <a:gd name="csY61" fmla="*/ 742950 h 942975"/>
                  <a:gd name="csX62" fmla="*/ 273050 w 1562100"/>
                  <a:gd name="csY62" fmla="*/ 774700 h 942975"/>
                  <a:gd name="csX63" fmla="*/ 196850 w 1562100"/>
                  <a:gd name="csY63" fmla="*/ 746125 h 942975"/>
                  <a:gd name="csX64" fmla="*/ 117475 w 1562100"/>
                  <a:gd name="csY64" fmla="*/ 755650 h 942975"/>
                  <a:gd name="csX65" fmla="*/ 60325 w 1562100"/>
                  <a:gd name="csY65" fmla="*/ 771525 h 9429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1562100" h="942975">
                    <a:moveTo>
                      <a:pt x="60325" y="771525"/>
                    </a:moveTo>
                    <a:lnTo>
                      <a:pt x="31750" y="628650"/>
                    </a:lnTo>
                    <a:lnTo>
                      <a:pt x="12700" y="514350"/>
                    </a:lnTo>
                    <a:lnTo>
                      <a:pt x="3175" y="434975"/>
                    </a:lnTo>
                    <a:lnTo>
                      <a:pt x="3175" y="295275"/>
                    </a:lnTo>
                    <a:cubicBezTo>
                      <a:pt x="2117" y="258233"/>
                      <a:pt x="1058" y="221192"/>
                      <a:pt x="0" y="184150"/>
                    </a:cubicBezTo>
                    <a:lnTo>
                      <a:pt x="82550" y="247650"/>
                    </a:lnTo>
                    <a:lnTo>
                      <a:pt x="149225" y="273050"/>
                    </a:lnTo>
                    <a:lnTo>
                      <a:pt x="234950" y="336550"/>
                    </a:lnTo>
                    <a:lnTo>
                      <a:pt x="254000" y="263525"/>
                    </a:lnTo>
                    <a:lnTo>
                      <a:pt x="279400" y="174625"/>
                    </a:lnTo>
                    <a:lnTo>
                      <a:pt x="365125" y="155575"/>
                    </a:lnTo>
                    <a:lnTo>
                      <a:pt x="415925" y="133350"/>
                    </a:lnTo>
                    <a:lnTo>
                      <a:pt x="441325" y="98425"/>
                    </a:lnTo>
                    <a:lnTo>
                      <a:pt x="438150" y="63500"/>
                    </a:lnTo>
                    <a:lnTo>
                      <a:pt x="447675" y="28575"/>
                    </a:lnTo>
                    <a:lnTo>
                      <a:pt x="473075" y="0"/>
                    </a:lnTo>
                    <a:lnTo>
                      <a:pt x="549275" y="3175"/>
                    </a:lnTo>
                    <a:lnTo>
                      <a:pt x="558800" y="158750"/>
                    </a:lnTo>
                    <a:lnTo>
                      <a:pt x="609600" y="155575"/>
                    </a:lnTo>
                    <a:lnTo>
                      <a:pt x="647700" y="187325"/>
                    </a:lnTo>
                    <a:lnTo>
                      <a:pt x="647700" y="187325"/>
                    </a:lnTo>
                    <a:lnTo>
                      <a:pt x="663575" y="250825"/>
                    </a:lnTo>
                    <a:lnTo>
                      <a:pt x="714375" y="269875"/>
                    </a:lnTo>
                    <a:lnTo>
                      <a:pt x="739775" y="304800"/>
                    </a:lnTo>
                    <a:lnTo>
                      <a:pt x="755650" y="374650"/>
                    </a:lnTo>
                    <a:lnTo>
                      <a:pt x="793750" y="355600"/>
                    </a:lnTo>
                    <a:lnTo>
                      <a:pt x="806450" y="387350"/>
                    </a:lnTo>
                    <a:lnTo>
                      <a:pt x="854075" y="342900"/>
                    </a:lnTo>
                    <a:lnTo>
                      <a:pt x="917575" y="349250"/>
                    </a:lnTo>
                    <a:lnTo>
                      <a:pt x="930275" y="304800"/>
                    </a:lnTo>
                    <a:lnTo>
                      <a:pt x="939800" y="298450"/>
                    </a:lnTo>
                    <a:lnTo>
                      <a:pt x="1047750" y="342900"/>
                    </a:lnTo>
                    <a:lnTo>
                      <a:pt x="1111250" y="396875"/>
                    </a:lnTo>
                    <a:lnTo>
                      <a:pt x="1152525" y="438150"/>
                    </a:lnTo>
                    <a:lnTo>
                      <a:pt x="1203325" y="485775"/>
                    </a:lnTo>
                    <a:lnTo>
                      <a:pt x="1247775" y="536575"/>
                    </a:lnTo>
                    <a:lnTo>
                      <a:pt x="1285875" y="539750"/>
                    </a:lnTo>
                    <a:lnTo>
                      <a:pt x="1320800" y="514350"/>
                    </a:lnTo>
                    <a:lnTo>
                      <a:pt x="1368425" y="542925"/>
                    </a:lnTo>
                    <a:lnTo>
                      <a:pt x="1352550" y="574675"/>
                    </a:lnTo>
                    <a:lnTo>
                      <a:pt x="1381125" y="593725"/>
                    </a:lnTo>
                    <a:lnTo>
                      <a:pt x="1447800" y="603250"/>
                    </a:lnTo>
                    <a:lnTo>
                      <a:pt x="1470025" y="587375"/>
                    </a:lnTo>
                    <a:lnTo>
                      <a:pt x="1470025" y="555625"/>
                    </a:lnTo>
                    <a:lnTo>
                      <a:pt x="1482725" y="552450"/>
                    </a:lnTo>
                    <a:lnTo>
                      <a:pt x="1511300" y="638175"/>
                    </a:lnTo>
                    <a:lnTo>
                      <a:pt x="1562100" y="822325"/>
                    </a:lnTo>
                    <a:lnTo>
                      <a:pt x="1508125" y="835025"/>
                    </a:lnTo>
                    <a:lnTo>
                      <a:pt x="1390650" y="838200"/>
                    </a:lnTo>
                    <a:lnTo>
                      <a:pt x="1250950" y="844550"/>
                    </a:lnTo>
                    <a:lnTo>
                      <a:pt x="1155700" y="844550"/>
                    </a:lnTo>
                    <a:lnTo>
                      <a:pt x="1168400" y="869950"/>
                    </a:lnTo>
                    <a:lnTo>
                      <a:pt x="1149350" y="904875"/>
                    </a:lnTo>
                    <a:lnTo>
                      <a:pt x="1111250" y="876300"/>
                    </a:lnTo>
                    <a:lnTo>
                      <a:pt x="977900" y="930275"/>
                    </a:lnTo>
                    <a:lnTo>
                      <a:pt x="841375" y="933450"/>
                    </a:lnTo>
                    <a:lnTo>
                      <a:pt x="730250" y="942975"/>
                    </a:lnTo>
                    <a:lnTo>
                      <a:pt x="644525" y="939800"/>
                    </a:lnTo>
                    <a:lnTo>
                      <a:pt x="520700" y="876300"/>
                    </a:lnTo>
                    <a:lnTo>
                      <a:pt x="466725" y="800100"/>
                    </a:lnTo>
                    <a:lnTo>
                      <a:pt x="298450" y="742950"/>
                    </a:lnTo>
                    <a:lnTo>
                      <a:pt x="273050" y="774700"/>
                    </a:lnTo>
                    <a:lnTo>
                      <a:pt x="196850" y="746125"/>
                    </a:lnTo>
                    <a:lnTo>
                      <a:pt x="117475" y="755650"/>
                    </a:lnTo>
                    <a:lnTo>
                      <a:pt x="60325" y="771525"/>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1" name="Freeform 45">
                <a:extLst>
                  <a:ext uri="{FF2B5EF4-FFF2-40B4-BE49-F238E27FC236}">
                    <a16:creationId xmlns:a16="http://schemas.microsoft.com/office/drawing/2014/main" id="{380C1017-57F7-0207-570C-DAEBCF944748}"/>
                  </a:ext>
                </a:extLst>
              </p:cNvPr>
              <p:cNvSpPr/>
              <p:nvPr/>
            </p:nvSpPr>
            <p:spPr>
              <a:xfrm>
                <a:off x="9854757" y="4689203"/>
                <a:ext cx="1283773" cy="825652"/>
              </a:xfrm>
              <a:custGeom>
                <a:avLst/>
                <a:gdLst>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46200 w 1574800"/>
                  <a:gd name="csY31" fmla="*/ 149225 h 1012825"/>
                  <a:gd name="csX32" fmla="*/ 1485900 w 1574800"/>
                  <a:gd name="csY32" fmla="*/ 16192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5275 w 1574800"/>
                  <a:gd name="csY57" fmla="*/ 1012825 h 1012825"/>
                  <a:gd name="csX58" fmla="*/ 234950 w 1574800"/>
                  <a:gd name="csY58" fmla="*/ 1009650 h 1012825"/>
                  <a:gd name="csX59" fmla="*/ 187325 w 1574800"/>
                  <a:gd name="csY59" fmla="*/ 993775 h 1012825"/>
                  <a:gd name="csX60" fmla="*/ 187325 w 1574800"/>
                  <a:gd name="csY60" fmla="*/ 993775 h 1012825"/>
                  <a:gd name="csX61" fmla="*/ 187325 w 1574800"/>
                  <a:gd name="csY61" fmla="*/ 958850 h 1012825"/>
                  <a:gd name="csX62" fmla="*/ 139700 w 1574800"/>
                  <a:gd name="csY62" fmla="*/ 933450 h 1012825"/>
                  <a:gd name="csX63" fmla="*/ 120650 w 1574800"/>
                  <a:gd name="csY63" fmla="*/ 923925 h 1012825"/>
                  <a:gd name="csX64" fmla="*/ 190500 w 1574800"/>
                  <a:gd name="csY64" fmla="*/ 815975 h 1012825"/>
                  <a:gd name="csX65" fmla="*/ 238125 w 1574800"/>
                  <a:gd name="csY65" fmla="*/ 733425 h 1012825"/>
                  <a:gd name="csX66" fmla="*/ 273050 w 1574800"/>
                  <a:gd name="csY66" fmla="*/ 660400 h 1012825"/>
                  <a:gd name="csX67" fmla="*/ 304800 w 1574800"/>
                  <a:gd name="csY67" fmla="*/ 612775 h 1012825"/>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85900 w 1574800"/>
                  <a:gd name="csY32" fmla="*/ 16192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5275 w 1574800"/>
                  <a:gd name="csY57" fmla="*/ 1012825 h 1012825"/>
                  <a:gd name="csX58" fmla="*/ 234950 w 1574800"/>
                  <a:gd name="csY58" fmla="*/ 1009650 h 1012825"/>
                  <a:gd name="csX59" fmla="*/ 187325 w 1574800"/>
                  <a:gd name="csY59" fmla="*/ 993775 h 1012825"/>
                  <a:gd name="csX60" fmla="*/ 187325 w 1574800"/>
                  <a:gd name="csY60" fmla="*/ 993775 h 1012825"/>
                  <a:gd name="csX61" fmla="*/ 187325 w 1574800"/>
                  <a:gd name="csY61" fmla="*/ 958850 h 1012825"/>
                  <a:gd name="csX62" fmla="*/ 139700 w 1574800"/>
                  <a:gd name="csY62" fmla="*/ 933450 h 1012825"/>
                  <a:gd name="csX63" fmla="*/ 120650 w 1574800"/>
                  <a:gd name="csY63" fmla="*/ 923925 h 1012825"/>
                  <a:gd name="csX64" fmla="*/ 190500 w 1574800"/>
                  <a:gd name="csY64" fmla="*/ 815975 h 1012825"/>
                  <a:gd name="csX65" fmla="*/ 238125 w 1574800"/>
                  <a:gd name="csY65" fmla="*/ 733425 h 1012825"/>
                  <a:gd name="csX66" fmla="*/ 273050 w 1574800"/>
                  <a:gd name="csY66" fmla="*/ 660400 h 1012825"/>
                  <a:gd name="csX67" fmla="*/ 304800 w 1574800"/>
                  <a:gd name="csY67" fmla="*/ 612775 h 1012825"/>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85900 w 1574800"/>
                  <a:gd name="csY32" fmla="*/ 16192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5275 w 1574800"/>
                  <a:gd name="csY57" fmla="*/ 1012825 h 1012825"/>
                  <a:gd name="csX58" fmla="*/ 234950 w 1574800"/>
                  <a:gd name="csY58" fmla="*/ 1009650 h 1012825"/>
                  <a:gd name="csX59" fmla="*/ 187325 w 1574800"/>
                  <a:gd name="csY59" fmla="*/ 993775 h 1012825"/>
                  <a:gd name="csX60" fmla="*/ 187325 w 1574800"/>
                  <a:gd name="csY60" fmla="*/ 993775 h 1012825"/>
                  <a:gd name="csX61" fmla="*/ 187325 w 1574800"/>
                  <a:gd name="csY61" fmla="*/ 958850 h 1012825"/>
                  <a:gd name="csX62" fmla="*/ 139700 w 1574800"/>
                  <a:gd name="csY62" fmla="*/ 933450 h 1012825"/>
                  <a:gd name="csX63" fmla="*/ 120650 w 1574800"/>
                  <a:gd name="csY63" fmla="*/ 923925 h 1012825"/>
                  <a:gd name="csX64" fmla="*/ 190500 w 1574800"/>
                  <a:gd name="csY64" fmla="*/ 815975 h 1012825"/>
                  <a:gd name="csX65" fmla="*/ 288925 w 1574800"/>
                  <a:gd name="csY65" fmla="*/ 762000 h 1012825"/>
                  <a:gd name="csX66" fmla="*/ 273050 w 1574800"/>
                  <a:gd name="csY66" fmla="*/ 660400 h 1012825"/>
                  <a:gd name="csX67" fmla="*/ 304800 w 1574800"/>
                  <a:gd name="csY67" fmla="*/ 612775 h 1012825"/>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85900 w 1574800"/>
                  <a:gd name="csY32" fmla="*/ 16192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5275 w 1574800"/>
                  <a:gd name="csY57" fmla="*/ 1012825 h 1012825"/>
                  <a:gd name="csX58" fmla="*/ 234950 w 1574800"/>
                  <a:gd name="csY58" fmla="*/ 1009650 h 1012825"/>
                  <a:gd name="csX59" fmla="*/ 187325 w 1574800"/>
                  <a:gd name="csY59" fmla="*/ 993775 h 1012825"/>
                  <a:gd name="csX60" fmla="*/ 187325 w 1574800"/>
                  <a:gd name="csY60" fmla="*/ 993775 h 1012825"/>
                  <a:gd name="csX61" fmla="*/ 187325 w 1574800"/>
                  <a:gd name="csY61" fmla="*/ 958850 h 1012825"/>
                  <a:gd name="csX62" fmla="*/ 139700 w 1574800"/>
                  <a:gd name="csY62" fmla="*/ 933450 h 1012825"/>
                  <a:gd name="csX63" fmla="*/ 120650 w 1574800"/>
                  <a:gd name="csY63" fmla="*/ 923925 h 1012825"/>
                  <a:gd name="csX64" fmla="*/ 190500 w 1574800"/>
                  <a:gd name="csY64" fmla="*/ 815975 h 1012825"/>
                  <a:gd name="csX65" fmla="*/ 231775 w 1574800"/>
                  <a:gd name="csY65" fmla="*/ 727075 h 1012825"/>
                  <a:gd name="csX66" fmla="*/ 273050 w 1574800"/>
                  <a:gd name="csY66" fmla="*/ 660400 h 1012825"/>
                  <a:gd name="csX67" fmla="*/ 304800 w 1574800"/>
                  <a:gd name="csY67" fmla="*/ 612775 h 1012825"/>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85900 w 1574800"/>
                  <a:gd name="csY32" fmla="*/ 16192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5275 w 1574800"/>
                  <a:gd name="csY57" fmla="*/ 1012825 h 1012825"/>
                  <a:gd name="csX58" fmla="*/ 234950 w 1574800"/>
                  <a:gd name="csY58" fmla="*/ 1009650 h 1012825"/>
                  <a:gd name="csX59" fmla="*/ 187325 w 1574800"/>
                  <a:gd name="csY59" fmla="*/ 993775 h 1012825"/>
                  <a:gd name="csX60" fmla="*/ 187325 w 1574800"/>
                  <a:gd name="csY60" fmla="*/ 993775 h 1012825"/>
                  <a:gd name="csX61" fmla="*/ 187325 w 1574800"/>
                  <a:gd name="csY61" fmla="*/ 958850 h 1012825"/>
                  <a:gd name="csX62" fmla="*/ 139700 w 1574800"/>
                  <a:gd name="csY62" fmla="*/ 933450 h 1012825"/>
                  <a:gd name="csX63" fmla="*/ 120650 w 1574800"/>
                  <a:gd name="csY63" fmla="*/ 923925 h 1012825"/>
                  <a:gd name="csX64" fmla="*/ 238125 w 1574800"/>
                  <a:gd name="csY64" fmla="*/ 869950 h 1012825"/>
                  <a:gd name="csX65" fmla="*/ 231775 w 1574800"/>
                  <a:gd name="csY65" fmla="*/ 727075 h 1012825"/>
                  <a:gd name="csX66" fmla="*/ 273050 w 1574800"/>
                  <a:gd name="csY66" fmla="*/ 660400 h 1012825"/>
                  <a:gd name="csX67" fmla="*/ 304800 w 1574800"/>
                  <a:gd name="csY67" fmla="*/ 612775 h 1012825"/>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85900 w 1574800"/>
                  <a:gd name="csY32" fmla="*/ 16192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5275 w 1574800"/>
                  <a:gd name="csY57" fmla="*/ 1012825 h 1012825"/>
                  <a:gd name="csX58" fmla="*/ 234950 w 1574800"/>
                  <a:gd name="csY58" fmla="*/ 1009650 h 1012825"/>
                  <a:gd name="csX59" fmla="*/ 187325 w 1574800"/>
                  <a:gd name="csY59" fmla="*/ 993775 h 1012825"/>
                  <a:gd name="csX60" fmla="*/ 187325 w 1574800"/>
                  <a:gd name="csY60" fmla="*/ 993775 h 1012825"/>
                  <a:gd name="csX61" fmla="*/ 187325 w 1574800"/>
                  <a:gd name="csY61" fmla="*/ 958850 h 1012825"/>
                  <a:gd name="csX62" fmla="*/ 139700 w 1574800"/>
                  <a:gd name="csY62" fmla="*/ 933450 h 1012825"/>
                  <a:gd name="csX63" fmla="*/ 120650 w 1574800"/>
                  <a:gd name="csY63" fmla="*/ 923925 h 1012825"/>
                  <a:gd name="csX64" fmla="*/ 187325 w 1574800"/>
                  <a:gd name="csY64" fmla="*/ 822325 h 1012825"/>
                  <a:gd name="csX65" fmla="*/ 231775 w 1574800"/>
                  <a:gd name="csY65" fmla="*/ 727075 h 1012825"/>
                  <a:gd name="csX66" fmla="*/ 273050 w 1574800"/>
                  <a:gd name="csY66" fmla="*/ 660400 h 1012825"/>
                  <a:gd name="csX67" fmla="*/ 304800 w 1574800"/>
                  <a:gd name="csY67" fmla="*/ 612775 h 1012825"/>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85900 w 1574800"/>
                  <a:gd name="csY32" fmla="*/ 16192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5275 w 1574800"/>
                  <a:gd name="csY57" fmla="*/ 1012825 h 1012825"/>
                  <a:gd name="csX58" fmla="*/ 234950 w 1574800"/>
                  <a:gd name="csY58" fmla="*/ 1009650 h 1012825"/>
                  <a:gd name="csX59" fmla="*/ 187325 w 1574800"/>
                  <a:gd name="csY59" fmla="*/ 993775 h 1012825"/>
                  <a:gd name="csX60" fmla="*/ 165100 w 1574800"/>
                  <a:gd name="csY60" fmla="*/ 990600 h 1012825"/>
                  <a:gd name="csX61" fmla="*/ 187325 w 1574800"/>
                  <a:gd name="csY61" fmla="*/ 958850 h 1012825"/>
                  <a:gd name="csX62" fmla="*/ 139700 w 1574800"/>
                  <a:gd name="csY62" fmla="*/ 933450 h 1012825"/>
                  <a:gd name="csX63" fmla="*/ 120650 w 1574800"/>
                  <a:gd name="csY63" fmla="*/ 923925 h 1012825"/>
                  <a:gd name="csX64" fmla="*/ 187325 w 1574800"/>
                  <a:gd name="csY64" fmla="*/ 822325 h 1012825"/>
                  <a:gd name="csX65" fmla="*/ 231775 w 1574800"/>
                  <a:gd name="csY65" fmla="*/ 727075 h 1012825"/>
                  <a:gd name="csX66" fmla="*/ 273050 w 1574800"/>
                  <a:gd name="csY66" fmla="*/ 660400 h 1012825"/>
                  <a:gd name="csX67" fmla="*/ 304800 w 1574800"/>
                  <a:gd name="csY67" fmla="*/ 612775 h 1012825"/>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85900 w 1574800"/>
                  <a:gd name="csY32" fmla="*/ 16192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5275 w 1574800"/>
                  <a:gd name="csY57" fmla="*/ 1012825 h 1012825"/>
                  <a:gd name="csX58" fmla="*/ 212725 w 1574800"/>
                  <a:gd name="csY58" fmla="*/ 1012825 h 1012825"/>
                  <a:gd name="csX59" fmla="*/ 187325 w 1574800"/>
                  <a:gd name="csY59" fmla="*/ 993775 h 1012825"/>
                  <a:gd name="csX60" fmla="*/ 165100 w 1574800"/>
                  <a:gd name="csY60" fmla="*/ 990600 h 1012825"/>
                  <a:gd name="csX61" fmla="*/ 187325 w 1574800"/>
                  <a:gd name="csY61" fmla="*/ 958850 h 1012825"/>
                  <a:gd name="csX62" fmla="*/ 139700 w 1574800"/>
                  <a:gd name="csY62" fmla="*/ 933450 h 1012825"/>
                  <a:gd name="csX63" fmla="*/ 120650 w 1574800"/>
                  <a:gd name="csY63" fmla="*/ 923925 h 1012825"/>
                  <a:gd name="csX64" fmla="*/ 187325 w 1574800"/>
                  <a:gd name="csY64" fmla="*/ 822325 h 1012825"/>
                  <a:gd name="csX65" fmla="*/ 231775 w 1574800"/>
                  <a:gd name="csY65" fmla="*/ 727075 h 1012825"/>
                  <a:gd name="csX66" fmla="*/ 273050 w 1574800"/>
                  <a:gd name="csY66" fmla="*/ 660400 h 1012825"/>
                  <a:gd name="csX67" fmla="*/ 304800 w 1574800"/>
                  <a:gd name="csY67" fmla="*/ 612775 h 1012825"/>
                  <a:gd name="csX0" fmla="*/ 304800 w 1574800"/>
                  <a:gd name="csY0" fmla="*/ 612775 h 1016000"/>
                  <a:gd name="csX1" fmla="*/ 263525 w 1574800"/>
                  <a:gd name="csY1" fmla="*/ 584200 h 1016000"/>
                  <a:gd name="csX2" fmla="*/ 180975 w 1574800"/>
                  <a:gd name="csY2" fmla="*/ 590550 h 1016000"/>
                  <a:gd name="csX3" fmla="*/ 120650 w 1574800"/>
                  <a:gd name="csY3" fmla="*/ 587375 h 1016000"/>
                  <a:gd name="csX4" fmla="*/ 0 w 1574800"/>
                  <a:gd name="csY4" fmla="*/ 552450 h 1016000"/>
                  <a:gd name="csX5" fmla="*/ 44450 w 1574800"/>
                  <a:gd name="csY5" fmla="*/ 504825 h 1016000"/>
                  <a:gd name="csX6" fmla="*/ 44450 w 1574800"/>
                  <a:gd name="csY6" fmla="*/ 466725 h 1016000"/>
                  <a:gd name="csX7" fmla="*/ 25400 w 1574800"/>
                  <a:gd name="csY7" fmla="*/ 390525 h 1016000"/>
                  <a:gd name="csX8" fmla="*/ 60325 w 1574800"/>
                  <a:gd name="csY8" fmla="*/ 368300 h 1016000"/>
                  <a:gd name="csX9" fmla="*/ 63500 w 1574800"/>
                  <a:gd name="csY9" fmla="*/ 317500 h 1016000"/>
                  <a:gd name="csX10" fmla="*/ 53975 w 1574800"/>
                  <a:gd name="csY10" fmla="*/ 263525 h 1016000"/>
                  <a:gd name="csX11" fmla="*/ 38100 w 1574800"/>
                  <a:gd name="csY11" fmla="*/ 234950 h 1016000"/>
                  <a:gd name="csX12" fmla="*/ 187325 w 1574800"/>
                  <a:gd name="csY12" fmla="*/ 244475 h 1016000"/>
                  <a:gd name="csX13" fmla="*/ 203200 w 1574800"/>
                  <a:gd name="csY13" fmla="*/ 158750 h 1016000"/>
                  <a:gd name="csX14" fmla="*/ 234950 w 1574800"/>
                  <a:gd name="csY14" fmla="*/ 171450 h 1016000"/>
                  <a:gd name="csX15" fmla="*/ 219075 w 1574800"/>
                  <a:gd name="csY15" fmla="*/ 142875 h 1016000"/>
                  <a:gd name="csX16" fmla="*/ 244475 w 1574800"/>
                  <a:gd name="csY16" fmla="*/ 136525 h 1016000"/>
                  <a:gd name="csX17" fmla="*/ 346075 w 1574800"/>
                  <a:gd name="csY17" fmla="*/ 174625 h 1016000"/>
                  <a:gd name="csX18" fmla="*/ 390525 w 1574800"/>
                  <a:gd name="csY18" fmla="*/ 203200 h 1016000"/>
                  <a:gd name="csX19" fmla="*/ 419100 w 1574800"/>
                  <a:gd name="csY19" fmla="*/ 174625 h 1016000"/>
                  <a:gd name="csX20" fmla="*/ 444500 w 1574800"/>
                  <a:gd name="csY20" fmla="*/ 200025 h 1016000"/>
                  <a:gd name="csX21" fmla="*/ 514350 w 1574800"/>
                  <a:gd name="csY21" fmla="*/ 174625 h 1016000"/>
                  <a:gd name="csX22" fmla="*/ 593725 w 1574800"/>
                  <a:gd name="csY22" fmla="*/ 171450 h 1016000"/>
                  <a:gd name="csX23" fmla="*/ 625475 w 1574800"/>
                  <a:gd name="csY23" fmla="*/ 130175 h 1016000"/>
                  <a:gd name="csX24" fmla="*/ 666750 w 1574800"/>
                  <a:gd name="csY24" fmla="*/ 66675 h 1016000"/>
                  <a:gd name="csX25" fmla="*/ 685800 w 1574800"/>
                  <a:gd name="csY25" fmla="*/ 38100 h 1016000"/>
                  <a:gd name="csX26" fmla="*/ 730250 w 1574800"/>
                  <a:gd name="csY26" fmla="*/ 0 h 1016000"/>
                  <a:gd name="csX27" fmla="*/ 822325 w 1574800"/>
                  <a:gd name="csY27" fmla="*/ 15875 h 1016000"/>
                  <a:gd name="csX28" fmla="*/ 939800 w 1574800"/>
                  <a:gd name="csY28" fmla="*/ 50800 h 1016000"/>
                  <a:gd name="csX29" fmla="*/ 1057275 w 1574800"/>
                  <a:gd name="csY29" fmla="*/ 76200 h 1016000"/>
                  <a:gd name="csX30" fmla="*/ 1193800 w 1574800"/>
                  <a:gd name="csY30" fmla="*/ 120650 h 1016000"/>
                  <a:gd name="csX31" fmla="*/ 1333500 w 1574800"/>
                  <a:gd name="csY31" fmla="*/ 136525 h 1016000"/>
                  <a:gd name="csX32" fmla="*/ 1485900 w 1574800"/>
                  <a:gd name="csY32" fmla="*/ 161925 h 1016000"/>
                  <a:gd name="csX33" fmla="*/ 1501775 w 1574800"/>
                  <a:gd name="csY33" fmla="*/ 161925 h 1016000"/>
                  <a:gd name="csX34" fmla="*/ 1574800 w 1574800"/>
                  <a:gd name="csY34" fmla="*/ 273050 h 1016000"/>
                  <a:gd name="csX35" fmla="*/ 1476375 w 1574800"/>
                  <a:gd name="csY35" fmla="*/ 330200 h 1016000"/>
                  <a:gd name="csX36" fmla="*/ 1362075 w 1574800"/>
                  <a:gd name="csY36" fmla="*/ 412750 h 1016000"/>
                  <a:gd name="csX37" fmla="*/ 1279525 w 1574800"/>
                  <a:gd name="csY37" fmla="*/ 488950 h 1016000"/>
                  <a:gd name="csX38" fmla="*/ 1200150 w 1574800"/>
                  <a:gd name="csY38" fmla="*/ 577850 h 1016000"/>
                  <a:gd name="csX39" fmla="*/ 1117600 w 1574800"/>
                  <a:gd name="csY39" fmla="*/ 698500 h 1016000"/>
                  <a:gd name="csX40" fmla="*/ 1009650 w 1574800"/>
                  <a:gd name="csY40" fmla="*/ 809625 h 1016000"/>
                  <a:gd name="csX41" fmla="*/ 914400 w 1574800"/>
                  <a:gd name="csY41" fmla="*/ 939800 h 1016000"/>
                  <a:gd name="csX42" fmla="*/ 857250 w 1574800"/>
                  <a:gd name="csY42" fmla="*/ 882650 h 1016000"/>
                  <a:gd name="csX43" fmla="*/ 768350 w 1574800"/>
                  <a:gd name="csY43" fmla="*/ 803275 h 1016000"/>
                  <a:gd name="csX44" fmla="*/ 733425 w 1574800"/>
                  <a:gd name="csY44" fmla="*/ 749300 h 1016000"/>
                  <a:gd name="csX45" fmla="*/ 650875 w 1574800"/>
                  <a:gd name="csY45" fmla="*/ 793750 h 1016000"/>
                  <a:gd name="csX46" fmla="*/ 590550 w 1574800"/>
                  <a:gd name="csY46" fmla="*/ 841375 h 1016000"/>
                  <a:gd name="csX47" fmla="*/ 571500 w 1574800"/>
                  <a:gd name="csY47" fmla="*/ 882650 h 1016000"/>
                  <a:gd name="csX48" fmla="*/ 584200 w 1574800"/>
                  <a:gd name="csY48" fmla="*/ 911225 h 1016000"/>
                  <a:gd name="csX49" fmla="*/ 536575 w 1574800"/>
                  <a:gd name="csY49" fmla="*/ 911225 h 1016000"/>
                  <a:gd name="csX50" fmla="*/ 558800 w 1574800"/>
                  <a:gd name="csY50" fmla="*/ 942975 h 1016000"/>
                  <a:gd name="csX51" fmla="*/ 358775 w 1574800"/>
                  <a:gd name="csY51" fmla="*/ 996950 h 1016000"/>
                  <a:gd name="csX52" fmla="*/ 339725 w 1574800"/>
                  <a:gd name="csY52" fmla="*/ 984250 h 1016000"/>
                  <a:gd name="csX53" fmla="*/ 333375 w 1574800"/>
                  <a:gd name="csY53" fmla="*/ 942975 h 1016000"/>
                  <a:gd name="csX54" fmla="*/ 307975 w 1574800"/>
                  <a:gd name="csY54" fmla="*/ 955675 h 1016000"/>
                  <a:gd name="csX55" fmla="*/ 307975 w 1574800"/>
                  <a:gd name="csY55" fmla="*/ 955675 h 1016000"/>
                  <a:gd name="csX56" fmla="*/ 285750 w 1574800"/>
                  <a:gd name="csY56" fmla="*/ 977900 h 1016000"/>
                  <a:gd name="csX57" fmla="*/ 276225 w 1574800"/>
                  <a:gd name="csY57" fmla="*/ 1016000 h 1016000"/>
                  <a:gd name="csX58" fmla="*/ 212725 w 1574800"/>
                  <a:gd name="csY58" fmla="*/ 1012825 h 1016000"/>
                  <a:gd name="csX59" fmla="*/ 187325 w 1574800"/>
                  <a:gd name="csY59" fmla="*/ 993775 h 1016000"/>
                  <a:gd name="csX60" fmla="*/ 165100 w 1574800"/>
                  <a:gd name="csY60" fmla="*/ 990600 h 1016000"/>
                  <a:gd name="csX61" fmla="*/ 187325 w 1574800"/>
                  <a:gd name="csY61" fmla="*/ 958850 h 1016000"/>
                  <a:gd name="csX62" fmla="*/ 139700 w 1574800"/>
                  <a:gd name="csY62" fmla="*/ 933450 h 1016000"/>
                  <a:gd name="csX63" fmla="*/ 120650 w 1574800"/>
                  <a:gd name="csY63" fmla="*/ 923925 h 1016000"/>
                  <a:gd name="csX64" fmla="*/ 187325 w 1574800"/>
                  <a:gd name="csY64" fmla="*/ 822325 h 1016000"/>
                  <a:gd name="csX65" fmla="*/ 231775 w 1574800"/>
                  <a:gd name="csY65" fmla="*/ 727075 h 1016000"/>
                  <a:gd name="csX66" fmla="*/ 273050 w 1574800"/>
                  <a:gd name="csY66" fmla="*/ 660400 h 1016000"/>
                  <a:gd name="csX67" fmla="*/ 304800 w 1574800"/>
                  <a:gd name="csY67" fmla="*/ 612775 h 1016000"/>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85900 w 1574800"/>
                  <a:gd name="csY32" fmla="*/ 16192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2100 w 1574800"/>
                  <a:gd name="csY57" fmla="*/ 1009650 h 1012825"/>
                  <a:gd name="csX58" fmla="*/ 212725 w 1574800"/>
                  <a:gd name="csY58" fmla="*/ 1012825 h 1012825"/>
                  <a:gd name="csX59" fmla="*/ 187325 w 1574800"/>
                  <a:gd name="csY59" fmla="*/ 993775 h 1012825"/>
                  <a:gd name="csX60" fmla="*/ 165100 w 1574800"/>
                  <a:gd name="csY60" fmla="*/ 990600 h 1012825"/>
                  <a:gd name="csX61" fmla="*/ 187325 w 1574800"/>
                  <a:gd name="csY61" fmla="*/ 958850 h 1012825"/>
                  <a:gd name="csX62" fmla="*/ 139700 w 1574800"/>
                  <a:gd name="csY62" fmla="*/ 933450 h 1012825"/>
                  <a:gd name="csX63" fmla="*/ 120650 w 1574800"/>
                  <a:gd name="csY63" fmla="*/ 923925 h 1012825"/>
                  <a:gd name="csX64" fmla="*/ 187325 w 1574800"/>
                  <a:gd name="csY64" fmla="*/ 822325 h 1012825"/>
                  <a:gd name="csX65" fmla="*/ 231775 w 1574800"/>
                  <a:gd name="csY65" fmla="*/ 727075 h 1012825"/>
                  <a:gd name="csX66" fmla="*/ 273050 w 1574800"/>
                  <a:gd name="csY66" fmla="*/ 660400 h 1012825"/>
                  <a:gd name="csX67" fmla="*/ 304800 w 1574800"/>
                  <a:gd name="csY67" fmla="*/ 612775 h 1012825"/>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50975 w 1574800"/>
                  <a:gd name="csY32" fmla="*/ 155575 h 1012825"/>
                  <a:gd name="csX33" fmla="*/ 1501775 w 1574800"/>
                  <a:gd name="csY33" fmla="*/ 16192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2100 w 1574800"/>
                  <a:gd name="csY57" fmla="*/ 1009650 h 1012825"/>
                  <a:gd name="csX58" fmla="*/ 212725 w 1574800"/>
                  <a:gd name="csY58" fmla="*/ 1012825 h 1012825"/>
                  <a:gd name="csX59" fmla="*/ 187325 w 1574800"/>
                  <a:gd name="csY59" fmla="*/ 993775 h 1012825"/>
                  <a:gd name="csX60" fmla="*/ 165100 w 1574800"/>
                  <a:gd name="csY60" fmla="*/ 990600 h 1012825"/>
                  <a:gd name="csX61" fmla="*/ 187325 w 1574800"/>
                  <a:gd name="csY61" fmla="*/ 958850 h 1012825"/>
                  <a:gd name="csX62" fmla="*/ 139700 w 1574800"/>
                  <a:gd name="csY62" fmla="*/ 933450 h 1012825"/>
                  <a:gd name="csX63" fmla="*/ 120650 w 1574800"/>
                  <a:gd name="csY63" fmla="*/ 923925 h 1012825"/>
                  <a:gd name="csX64" fmla="*/ 187325 w 1574800"/>
                  <a:gd name="csY64" fmla="*/ 822325 h 1012825"/>
                  <a:gd name="csX65" fmla="*/ 231775 w 1574800"/>
                  <a:gd name="csY65" fmla="*/ 727075 h 1012825"/>
                  <a:gd name="csX66" fmla="*/ 273050 w 1574800"/>
                  <a:gd name="csY66" fmla="*/ 660400 h 1012825"/>
                  <a:gd name="csX67" fmla="*/ 304800 w 1574800"/>
                  <a:gd name="csY67" fmla="*/ 612775 h 1012825"/>
                  <a:gd name="csX0" fmla="*/ 304800 w 1574800"/>
                  <a:gd name="csY0" fmla="*/ 612775 h 1012825"/>
                  <a:gd name="csX1" fmla="*/ 263525 w 1574800"/>
                  <a:gd name="csY1" fmla="*/ 584200 h 1012825"/>
                  <a:gd name="csX2" fmla="*/ 180975 w 1574800"/>
                  <a:gd name="csY2" fmla="*/ 590550 h 1012825"/>
                  <a:gd name="csX3" fmla="*/ 120650 w 1574800"/>
                  <a:gd name="csY3" fmla="*/ 587375 h 1012825"/>
                  <a:gd name="csX4" fmla="*/ 0 w 1574800"/>
                  <a:gd name="csY4" fmla="*/ 552450 h 1012825"/>
                  <a:gd name="csX5" fmla="*/ 44450 w 1574800"/>
                  <a:gd name="csY5" fmla="*/ 504825 h 1012825"/>
                  <a:gd name="csX6" fmla="*/ 44450 w 1574800"/>
                  <a:gd name="csY6" fmla="*/ 466725 h 1012825"/>
                  <a:gd name="csX7" fmla="*/ 25400 w 1574800"/>
                  <a:gd name="csY7" fmla="*/ 390525 h 1012825"/>
                  <a:gd name="csX8" fmla="*/ 60325 w 1574800"/>
                  <a:gd name="csY8" fmla="*/ 368300 h 1012825"/>
                  <a:gd name="csX9" fmla="*/ 63500 w 1574800"/>
                  <a:gd name="csY9" fmla="*/ 317500 h 1012825"/>
                  <a:gd name="csX10" fmla="*/ 53975 w 1574800"/>
                  <a:gd name="csY10" fmla="*/ 263525 h 1012825"/>
                  <a:gd name="csX11" fmla="*/ 38100 w 1574800"/>
                  <a:gd name="csY11" fmla="*/ 234950 h 1012825"/>
                  <a:gd name="csX12" fmla="*/ 187325 w 1574800"/>
                  <a:gd name="csY12" fmla="*/ 244475 h 1012825"/>
                  <a:gd name="csX13" fmla="*/ 203200 w 1574800"/>
                  <a:gd name="csY13" fmla="*/ 158750 h 1012825"/>
                  <a:gd name="csX14" fmla="*/ 234950 w 1574800"/>
                  <a:gd name="csY14" fmla="*/ 171450 h 1012825"/>
                  <a:gd name="csX15" fmla="*/ 219075 w 1574800"/>
                  <a:gd name="csY15" fmla="*/ 142875 h 1012825"/>
                  <a:gd name="csX16" fmla="*/ 244475 w 1574800"/>
                  <a:gd name="csY16" fmla="*/ 136525 h 1012825"/>
                  <a:gd name="csX17" fmla="*/ 346075 w 1574800"/>
                  <a:gd name="csY17" fmla="*/ 174625 h 1012825"/>
                  <a:gd name="csX18" fmla="*/ 390525 w 1574800"/>
                  <a:gd name="csY18" fmla="*/ 203200 h 1012825"/>
                  <a:gd name="csX19" fmla="*/ 419100 w 1574800"/>
                  <a:gd name="csY19" fmla="*/ 174625 h 1012825"/>
                  <a:gd name="csX20" fmla="*/ 444500 w 1574800"/>
                  <a:gd name="csY20" fmla="*/ 200025 h 1012825"/>
                  <a:gd name="csX21" fmla="*/ 514350 w 1574800"/>
                  <a:gd name="csY21" fmla="*/ 174625 h 1012825"/>
                  <a:gd name="csX22" fmla="*/ 593725 w 1574800"/>
                  <a:gd name="csY22" fmla="*/ 171450 h 1012825"/>
                  <a:gd name="csX23" fmla="*/ 625475 w 1574800"/>
                  <a:gd name="csY23" fmla="*/ 130175 h 1012825"/>
                  <a:gd name="csX24" fmla="*/ 666750 w 1574800"/>
                  <a:gd name="csY24" fmla="*/ 66675 h 1012825"/>
                  <a:gd name="csX25" fmla="*/ 685800 w 1574800"/>
                  <a:gd name="csY25" fmla="*/ 38100 h 1012825"/>
                  <a:gd name="csX26" fmla="*/ 730250 w 1574800"/>
                  <a:gd name="csY26" fmla="*/ 0 h 1012825"/>
                  <a:gd name="csX27" fmla="*/ 822325 w 1574800"/>
                  <a:gd name="csY27" fmla="*/ 15875 h 1012825"/>
                  <a:gd name="csX28" fmla="*/ 939800 w 1574800"/>
                  <a:gd name="csY28" fmla="*/ 50800 h 1012825"/>
                  <a:gd name="csX29" fmla="*/ 1057275 w 1574800"/>
                  <a:gd name="csY29" fmla="*/ 76200 h 1012825"/>
                  <a:gd name="csX30" fmla="*/ 1193800 w 1574800"/>
                  <a:gd name="csY30" fmla="*/ 120650 h 1012825"/>
                  <a:gd name="csX31" fmla="*/ 1333500 w 1574800"/>
                  <a:gd name="csY31" fmla="*/ 136525 h 1012825"/>
                  <a:gd name="csX32" fmla="*/ 1450975 w 1574800"/>
                  <a:gd name="csY32" fmla="*/ 155575 h 1012825"/>
                  <a:gd name="csX33" fmla="*/ 1485900 w 1574800"/>
                  <a:gd name="csY33" fmla="*/ 155575 h 1012825"/>
                  <a:gd name="csX34" fmla="*/ 1574800 w 1574800"/>
                  <a:gd name="csY34" fmla="*/ 273050 h 1012825"/>
                  <a:gd name="csX35" fmla="*/ 1476375 w 1574800"/>
                  <a:gd name="csY35" fmla="*/ 330200 h 1012825"/>
                  <a:gd name="csX36" fmla="*/ 1362075 w 1574800"/>
                  <a:gd name="csY36" fmla="*/ 412750 h 1012825"/>
                  <a:gd name="csX37" fmla="*/ 1279525 w 1574800"/>
                  <a:gd name="csY37" fmla="*/ 488950 h 1012825"/>
                  <a:gd name="csX38" fmla="*/ 1200150 w 1574800"/>
                  <a:gd name="csY38" fmla="*/ 577850 h 1012825"/>
                  <a:gd name="csX39" fmla="*/ 1117600 w 1574800"/>
                  <a:gd name="csY39" fmla="*/ 698500 h 1012825"/>
                  <a:gd name="csX40" fmla="*/ 1009650 w 1574800"/>
                  <a:gd name="csY40" fmla="*/ 809625 h 1012825"/>
                  <a:gd name="csX41" fmla="*/ 914400 w 1574800"/>
                  <a:gd name="csY41" fmla="*/ 939800 h 1012825"/>
                  <a:gd name="csX42" fmla="*/ 857250 w 1574800"/>
                  <a:gd name="csY42" fmla="*/ 882650 h 1012825"/>
                  <a:gd name="csX43" fmla="*/ 768350 w 1574800"/>
                  <a:gd name="csY43" fmla="*/ 803275 h 1012825"/>
                  <a:gd name="csX44" fmla="*/ 733425 w 1574800"/>
                  <a:gd name="csY44" fmla="*/ 749300 h 1012825"/>
                  <a:gd name="csX45" fmla="*/ 650875 w 1574800"/>
                  <a:gd name="csY45" fmla="*/ 793750 h 1012825"/>
                  <a:gd name="csX46" fmla="*/ 590550 w 1574800"/>
                  <a:gd name="csY46" fmla="*/ 841375 h 1012825"/>
                  <a:gd name="csX47" fmla="*/ 571500 w 1574800"/>
                  <a:gd name="csY47" fmla="*/ 882650 h 1012825"/>
                  <a:gd name="csX48" fmla="*/ 584200 w 1574800"/>
                  <a:gd name="csY48" fmla="*/ 911225 h 1012825"/>
                  <a:gd name="csX49" fmla="*/ 536575 w 1574800"/>
                  <a:gd name="csY49" fmla="*/ 911225 h 1012825"/>
                  <a:gd name="csX50" fmla="*/ 558800 w 1574800"/>
                  <a:gd name="csY50" fmla="*/ 942975 h 1012825"/>
                  <a:gd name="csX51" fmla="*/ 358775 w 1574800"/>
                  <a:gd name="csY51" fmla="*/ 996950 h 1012825"/>
                  <a:gd name="csX52" fmla="*/ 339725 w 1574800"/>
                  <a:gd name="csY52" fmla="*/ 984250 h 1012825"/>
                  <a:gd name="csX53" fmla="*/ 333375 w 1574800"/>
                  <a:gd name="csY53" fmla="*/ 942975 h 1012825"/>
                  <a:gd name="csX54" fmla="*/ 307975 w 1574800"/>
                  <a:gd name="csY54" fmla="*/ 955675 h 1012825"/>
                  <a:gd name="csX55" fmla="*/ 307975 w 1574800"/>
                  <a:gd name="csY55" fmla="*/ 955675 h 1012825"/>
                  <a:gd name="csX56" fmla="*/ 285750 w 1574800"/>
                  <a:gd name="csY56" fmla="*/ 977900 h 1012825"/>
                  <a:gd name="csX57" fmla="*/ 292100 w 1574800"/>
                  <a:gd name="csY57" fmla="*/ 1009650 h 1012825"/>
                  <a:gd name="csX58" fmla="*/ 212725 w 1574800"/>
                  <a:gd name="csY58" fmla="*/ 1012825 h 1012825"/>
                  <a:gd name="csX59" fmla="*/ 187325 w 1574800"/>
                  <a:gd name="csY59" fmla="*/ 993775 h 1012825"/>
                  <a:gd name="csX60" fmla="*/ 165100 w 1574800"/>
                  <a:gd name="csY60" fmla="*/ 990600 h 1012825"/>
                  <a:gd name="csX61" fmla="*/ 187325 w 1574800"/>
                  <a:gd name="csY61" fmla="*/ 958850 h 1012825"/>
                  <a:gd name="csX62" fmla="*/ 139700 w 1574800"/>
                  <a:gd name="csY62" fmla="*/ 933450 h 1012825"/>
                  <a:gd name="csX63" fmla="*/ 120650 w 1574800"/>
                  <a:gd name="csY63" fmla="*/ 923925 h 1012825"/>
                  <a:gd name="csX64" fmla="*/ 187325 w 1574800"/>
                  <a:gd name="csY64" fmla="*/ 822325 h 1012825"/>
                  <a:gd name="csX65" fmla="*/ 231775 w 1574800"/>
                  <a:gd name="csY65" fmla="*/ 727075 h 1012825"/>
                  <a:gd name="csX66" fmla="*/ 273050 w 1574800"/>
                  <a:gd name="csY66" fmla="*/ 660400 h 1012825"/>
                  <a:gd name="csX67" fmla="*/ 304800 w 1574800"/>
                  <a:gd name="csY67" fmla="*/ 612775 h 1012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1574800" h="1012825">
                    <a:moveTo>
                      <a:pt x="304800" y="612775"/>
                    </a:moveTo>
                    <a:lnTo>
                      <a:pt x="263525" y="584200"/>
                    </a:lnTo>
                    <a:lnTo>
                      <a:pt x="180975" y="590550"/>
                    </a:lnTo>
                    <a:lnTo>
                      <a:pt x="120650" y="587375"/>
                    </a:lnTo>
                    <a:lnTo>
                      <a:pt x="0" y="552450"/>
                    </a:lnTo>
                    <a:lnTo>
                      <a:pt x="44450" y="504825"/>
                    </a:lnTo>
                    <a:lnTo>
                      <a:pt x="44450" y="466725"/>
                    </a:lnTo>
                    <a:lnTo>
                      <a:pt x="25400" y="390525"/>
                    </a:lnTo>
                    <a:lnTo>
                      <a:pt x="60325" y="368300"/>
                    </a:lnTo>
                    <a:lnTo>
                      <a:pt x="63500" y="317500"/>
                    </a:lnTo>
                    <a:lnTo>
                      <a:pt x="53975" y="263525"/>
                    </a:lnTo>
                    <a:lnTo>
                      <a:pt x="38100" y="234950"/>
                    </a:lnTo>
                    <a:lnTo>
                      <a:pt x="187325" y="244475"/>
                    </a:lnTo>
                    <a:lnTo>
                      <a:pt x="203200" y="158750"/>
                    </a:lnTo>
                    <a:lnTo>
                      <a:pt x="234950" y="171450"/>
                    </a:lnTo>
                    <a:lnTo>
                      <a:pt x="219075" y="142875"/>
                    </a:lnTo>
                    <a:lnTo>
                      <a:pt x="244475" y="136525"/>
                    </a:lnTo>
                    <a:lnTo>
                      <a:pt x="346075" y="174625"/>
                    </a:lnTo>
                    <a:lnTo>
                      <a:pt x="390525" y="203200"/>
                    </a:lnTo>
                    <a:lnTo>
                      <a:pt x="419100" y="174625"/>
                    </a:lnTo>
                    <a:lnTo>
                      <a:pt x="444500" y="200025"/>
                    </a:lnTo>
                    <a:lnTo>
                      <a:pt x="514350" y="174625"/>
                    </a:lnTo>
                    <a:lnTo>
                      <a:pt x="593725" y="171450"/>
                    </a:lnTo>
                    <a:lnTo>
                      <a:pt x="625475" y="130175"/>
                    </a:lnTo>
                    <a:lnTo>
                      <a:pt x="666750" y="66675"/>
                    </a:lnTo>
                    <a:lnTo>
                      <a:pt x="685800" y="38100"/>
                    </a:lnTo>
                    <a:lnTo>
                      <a:pt x="730250" y="0"/>
                    </a:lnTo>
                    <a:lnTo>
                      <a:pt x="822325" y="15875"/>
                    </a:lnTo>
                    <a:lnTo>
                      <a:pt x="939800" y="50800"/>
                    </a:lnTo>
                    <a:lnTo>
                      <a:pt x="1057275" y="76200"/>
                    </a:lnTo>
                    <a:lnTo>
                      <a:pt x="1193800" y="120650"/>
                    </a:lnTo>
                    <a:lnTo>
                      <a:pt x="1333500" y="136525"/>
                    </a:lnTo>
                    <a:lnTo>
                      <a:pt x="1450975" y="155575"/>
                    </a:lnTo>
                    <a:lnTo>
                      <a:pt x="1485900" y="155575"/>
                    </a:lnTo>
                    <a:lnTo>
                      <a:pt x="1574800" y="273050"/>
                    </a:lnTo>
                    <a:lnTo>
                      <a:pt x="1476375" y="330200"/>
                    </a:lnTo>
                    <a:lnTo>
                      <a:pt x="1362075" y="412750"/>
                    </a:lnTo>
                    <a:lnTo>
                      <a:pt x="1279525" y="488950"/>
                    </a:lnTo>
                    <a:lnTo>
                      <a:pt x="1200150" y="577850"/>
                    </a:lnTo>
                    <a:lnTo>
                      <a:pt x="1117600" y="698500"/>
                    </a:lnTo>
                    <a:lnTo>
                      <a:pt x="1009650" y="809625"/>
                    </a:lnTo>
                    <a:lnTo>
                      <a:pt x="914400" y="939800"/>
                    </a:lnTo>
                    <a:lnTo>
                      <a:pt x="857250" y="882650"/>
                    </a:lnTo>
                    <a:lnTo>
                      <a:pt x="768350" y="803275"/>
                    </a:lnTo>
                    <a:lnTo>
                      <a:pt x="733425" y="749300"/>
                    </a:lnTo>
                    <a:lnTo>
                      <a:pt x="650875" y="793750"/>
                    </a:lnTo>
                    <a:lnTo>
                      <a:pt x="590550" y="841375"/>
                    </a:lnTo>
                    <a:lnTo>
                      <a:pt x="571500" y="882650"/>
                    </a:lnTo>
                    <a:lnTo>
                      <a:pt x="584200" y="911225"/>
                    </a:lnTo>
                    <a:lnTo>
                      <a:pt x="536575" y="911225"/>
                    </a:lnTo>
                    <a:lnTo>
                      <a:pt x="558800" y="942975"/>
                    </a:lnTo>
                    <a:lnTo>
                      <a:pt x="358775" y="996950"/>
                    </a:lnTo>
                    <a:lnTo>
                      <a:pt x="339725" y="984250"/>
                    </a:lnTo>
                    <a:lnTo>
                      <a:pt x="333375" y="942975"/>
                    </a:lnTo>
                    <a:lnTo>
                      <a:pt x="307975" y="955675"/>
                    </a:lnTo>
                    <a:lnTo>
                      <a:pt x="307975" y="955675"/>
                    </a:lnTo>
                    <a:lnTo>
                      <a:pt x="285750" y="977900"/>
                    </a:lnTo>
                    <a:lnTo>
                      <a:pt x="292100" y="1009650"/>
                    </a:lnTo>
                    <a:lnTo>
                      <a:pt x="212725" y="1012825"/>
                    </a:lnTo>
                    <a:lnTo>
                      <a:pt x="187325" y="993775"/>
                    </a:lnTo>
                    <a:lnTo>
                      <a:pt x="165100" y="990600"/>
                    </a:lnTo>
                    <a:lnTo>
                      <a:pt x="187325" y="958850"/>
                    </a:lnTo>
                    <a:lnTo>
                      <a:pt x="139700" y="933450"/>
                    </a:lnTo>
                    <a:lnTo>
                      <a:pt x="120650" y="923925"/>
                    </a:lnTo>
                    <a:lnTo>
                      <a:pt x="187325" y="822325"/>
                    </a:lnTo>
                    <a:lnTo>
                      <a:pt x="231775" y="727075"/>
                    </a:lnTo>
                    <a:lnTo>
                      <a:pt x="273050" y="660400"/>
                    </a:lnTo>
                    <a:lnTo>
                      <a:pt x="304800" y="612775"/>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2" name="Freeform 47">
                <a:extLst>
                  <a:ext uri="{FF2B5EF4-FFF2-40B4-BE49-F238E27FC236}">
                    <a16:creationId xmlns:a16="http://schemas.microsoft.com/office/drawing/2014/main" id="{F7140A6A-60B5-9119-1E2B-90109ED28DFB}"/>
                  </a:ext>
                </a:extLst>
              </p:cNvPr>
              <p:cNvSpPr/>
              <p:nvPr/>
            </p:nvSpPr>
            <p:spPr>
              <a:xfrm>
                <a:off x="9831463" y="5087793"/>
                <a:ext cx="1405421" cy="957653"/>
              </a:xfrm>
              <a:custGeom>
                <a:avLst/>
                <a:gdLst>
                  <a:gd name="csX0" fmla="*/ 0 w 1724025"/>
                  <a:gd name="csY0" fmla="*/ 822325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65125 w 1724025"/>
                  <a:gd name="csY59" fmla="*/ 479425 h 1174750"/>
                  <a:gd name="csX60" fmla="*/ 349250 w 1724025"/>
                  <a:gd name="csY60" fmla="*/ 454025 h 1174750"/>
                  <a:gd name="csX61" fmla="*/ 323850 w 1724025"/>
                  <a:gd name="csY61" fmla="*/ 476250 h 1174750"/>
                  <a:gd name="csX62" fmla="*/ 371475 w 1724025"/>
                  <a:gd name="csY62" fmla="*/ 555625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0 w 1724025"/>
                  <a:gd name="csY67" fmla="*/ 822325 h 1174750"/>
                  <a:gd name="csX0" fmla="*/ 0 w 1724025"/>
                  <a:gd name="csY0" fmla="*/ 822325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65125 w 1724025"/>
                  <a:gd name="csY59" fmla="*/ 479425 h 1174750"/>
                  <a:gd name="csX60" fmla="*/ 349250 w 1724025"/>
                  <a:gd name="csY60" fmla="*/ 454025 h 1174750"/>
                  <a:gd name="csX61" fmla="*/ 323850 w 1724025"/>
                  <a:gd name="csY61" fmla="*/ 476250 h 1174750"/>
                  <a:gd name="csX62" fmla="*/ 330200 w 1724025"/>
                  <a:gd name="csY62" fmla="*/ 581025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0 w 1724025"/>
                  <a:gd name="csY67" fmla="*/ 822325 h 1174750"/>
                  <a:gd name="csX0" fmla="*/ 0 w 1724025"/>
                  <a:gd name="csY0" fmla="*/ 822325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65125 w 1724025"/>
                  <a:gd name="csY59" fmla="*/ 479425 h 1174750"/>
                  <a:gd name="csX60" fmla="*/ 349250 w 1724025"/>
                  <a:gd name="csY60" fmla="*/ 454025 h 1174750"/>
                  <a:gd name="csX61" fmla="*/ 323850 w 1724025"/>
                  <a:gd name="csY61" fmla="*/ 476250 h 1174750"/>
                  <a:gd name="csX62" fmla="*/ 469900 w 1724025"/>
                  <a:gd name="csY62" fmla="*/ 603250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0 w 1724025"/>
                  <a:gd name="csY67" fmla="*/ 822325 h 1174750"/>
                  <a:gd name="csX0" fmla="*/ 0 w 1724025"/>
                  <a:gd name="csY0" fmla="*/ 822325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65125 w 1724025"/>
                  <a:gd name="csY59" fmla="*/ 479425 h 1174750"/>
                  <a:gd name="csX60" fmla="*/ 349250 w 1724025"/>
                  <a:gd name="csY60" fmla="*/ 454025 h 1174750"/>
                  <a:gd name="csX61" fmla="*/ 323850 w 1724025"/>
                  <a:gd name="csY61" fmla="*/ 476250 h 1174750"/>
                  <a:gd name="csX62" fmla="*/ 374650 w 1724025"/>
                  <a:gd name="csY62" fmla="*/ 603250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0 w 1724025"/>
                  <a:gd name="csY67" fmla="*/ 822325 h 1174750"/>
                  <a:gd name="csX0" fmla="*/ 0 w 1724025"/>
                  <a:gd name="csY0" fmla="*/ 822325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77825 w 1724025"/>
                  <a:gd name="csY59" fmla="*/ 476250 h 1174750"/>
                  <a:gd name="csX60" fmla="*/ 349250 w 1724025"/>
                  <a:gd name="csY60" fmla="*/ 454025 h 1174750"/>
                  <a:gd name="csX61" fmla="*/ 323850 w 1724025"/>
                  <a:gd name="csY61" fmla="*/ 476250 h 1174750"/>
                  <a:gd name="csX62" fmla="*/ 374650 w 1724025"/>
                  <a:gd name="csY62" fmla="*/ 603250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0 w 1724025"/>
                  <a:gd name="csY67" fmla="*/ 822325 h 1174750"/>
                  <a:gd name="csX0" fmla="*/ 44450 w 1724025"/>
                  <a:gd name="csY0" fmla="*/ 831850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77825 w 1724025"/>
                  <a:gd name="csY59" fmla="*/ 476250 h 1174750"/>
                  <a:gd name="csX60" fmla="*/ 349250 w 1724025"/>
                  <a:gd name="csY60" fmla="*/ 454025 h 1174750"/>
                  <a:gd name="csX61" fmla="*/ 323850 w 1724025"/>
                  <a:gd name="csY61" fmla="*/ 476250 h 1174750"/>
                  <a:gd name="csX62" fmla="*/ 374650 w 1724025"/>
                  <a:gd name="csY62" fmla="*/ 603250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44450 w 1724025"/>
                  <a:gd name="csY67" fmla="*/ 831850 h 1174750"/>
                  <a:gd name="csX0" fmla="*/ 38100 w 1724025"/>
                  <a:gd name="csY0" fmla="*/ 812800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77825 w 1724025"/>
                  <a:gd name="csY59" fmla="*/ 476250 h 1174750"/>
                  <a:gd name="csX60" fmla="*/ 349250 w 1724025"/>
                  <a:gd name="csY60" fmla="*/ 454025 h 1174750"/>
                  <a:gd name="csX61" fmla="*/ 323850 w 1724025"/>
                  <a:gd name="csY61" fmla="*/ 476250 h 1174750"/>
                  <a:gd name="csX62" fmla="*/ 374650 w 1724025"/>
                  <a:gd name="csY62" fmla="*/ 603250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38100 w 1724025"/>
                  <a:gd name="csY67" fmla="*/ 812800 h 1174750"/>
                  <a:gd name="csX0" fmla="*/ 22225 w 1724025"/>
                  <a:gd name="csY0" fmla="*/ 812800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77825 w 1724025"/>
                  <a:gd name="csY59" fmla="*/ 476250 h 1174750"/>
                  <a:gd name="csX60" fmla="*/ 349250 w 1724025"/>
                  <a:gd name="csY60" fmla="*/ 454025 h 1174750"/>
                  <a:gd name="csX61" fmla="*/ 323850 w 1724025"/>
                  <a:gd name="csY61" fmla="*/ 476250 h 1174750"/>
                  <a:gd name="csX62" fmla="*/ 374650 w 1724025"/>
                  <a:gd name="csY62" fmla="*/ 603250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22225 w 1724025"/>
                  <a:gd name="csY67" fmla="*/ 812800 h 1174750"/>
                  <a:gd name="csX0" fmla="*/ 22225 w 1724025"/>
                  <a:gd name="csY0" fmla="*/ 812800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77825 w 1724025"/>
                  <a:gd name="csY59" fmla="*/ 476250 h 1174750"/>
                  <a:gd name="csX60" fmla="*/ 349250 w 1724025"/>
                  <a:gd name="csY60" fmla="*/ 454025 h 1174750"/>
                  <a:gd name="csX61" fmla="*/ 323850 w 1724025"/>
                  <a:gd name="csY61" fmla="*/ 476250 h 1174750"/>
                  <a:gd name="csX62" fmla="*/ 374650 w 1724025"/>
                  <a:gd name="csY62" fmla="*/ 600075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22225 w 1724025"/>
                  <a:gd name="csY67" fmla="*/ 812800 h 1174750"/>
                  <a:gd name="csX0" fmla="*/ 22225 w 1724025"/>
                  <a:gd name="csY0" fmla="*/ 812800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77825 w 1724025"/>
                  <a:gd name="csY59" fmla="*/ 476250 h 1174750"/>
                  <a:gd name="csX60" fmla="*/ 349250 w 1724025"/>
                  <a:gd name="csY60" fmla="*/ 454025 h 1174750"/>
                  <a:gd name="csX61" fmla="*/ 381000 w 1724025"/>
                  <a:gd name="csY61" fmla="*/ 527050 h 1174750"/>
                  <a:gd name="csX62" fmla="*/ 374650 w 1724025"/>
                  <a:gd name="csY62" fmla="*/ 600075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22225 w 1724025"/>
                  <a:gd name="csY67" fmla="*/ 812800 h 1174750"/>
                  <a:gd name="csX0" fmla="*/ 22225 w 1724025"/>
                  <a:gd name="csY0" fmla="*/ 812800 h 1174750"/>
                  <a:gd name="csX1" fmla="*/ 0 w 1724025"/>
                  <a:gd name="csY1" fmla="*/ 822325 h 1174750"/>
                  <a:gd name="csX2" fmla="*/ 76200 w 1724025"/>
                  <a:gd name="csY2" fmla="*/ 898525 h 1174750"/>
                  <a:gd name="csX3" fmla="*/ 127000 w 1724025"/>
                  <a:gd name="csY3" fmla="*/ 936625 h 1174750"/>
                  <a:gd name="csX4" fmla="*/ 285750 w 1724025"/>
                  <a:gd name="csY4" fmla="*/ 981075 h 1174750"/>
                  <a:gd name="csX5" fmla="*/ 301625 w 1724025"/>
                  <a:gd name="csY5" fmla="*/ 1022350 h 1174750"/>
                  <a:gd name="csX6" fmla="*/ 422275 w 1724025"/>
                  <a:gd name="csY6" fmla="*/ 1019175 h 1174750"/>
                  <a:gd name="csX7" fmla="*/ 422275 w 1724025"/>
                  <a:gd name="csY7" fmla="*/ 1019175 h 1174750"/>
                  <a:gd name="csX8" fmla="*/ 422275 w 1724025"/>
                  <a:gd name="csY8" fmla="*/ 987425 h 1174750"/>
                  <a:gd name="csX9" fmla="*/ 504825 w 1724025"/>
                  <a:gd name="csY9" fmla="*/ 1012825 h 1174750"/>
                  <a:gd name="csX10" fmla="*/ 561975 w 1724025"/>
                  <a:gd name="csY10" fmla="*/ 1047750 h 1174750"/>
                  <a:gd name="csX11" fmla="*/ 622300 w 1724025"/>
                  <a:gd name="csY11" fmla="*/ 1069975 h 1174750"/>
                  <a:gd name="csX12" fmla="*/ 746125 w 1724025"/>
                  <a:gd name="csY12" fmla="*/ 1108075 h 1174750"/>
                  <a:gd name="csX13" fmla="*/ 809625 w 1724025"/>
                  <a:gd name="csY13" fmla="*/ 1127125 h 1174750"/>
                  <a:gd name="csX14" fmla="*/ 892175 w 1724025"/>
                  <a:gd name="csY14" fmla="*/ 1174750 h 1174750"/>
                  <a:gd name="csX15" fmla="*/ 885825 w 1724025"/>
                  <a:gd name="csY15" fmla="*/ 1031875 h 1174750"/>
                  <a:gd name="csX16" fmla="*/ 933450 w 1724025"/>
                  <a:gd name="csY16" fmla="*/ 996950 h 1174750"/>
                  <a:gd name="csX17" fmla="*/ 920750 w 1724025"/>
                  <a:gd name="csY17" fmla="*/ 898525 h 1174750"/>
                  <a:gd name="csX18" fmla="*/ 1016000 w 1724025"/>
                  <a:gd name="csY18" fmla="*/ 863600 h 1174750"/>
                  <a:gd name="csX19" fmla="*/ 1136650 w 1724025"/>
                  <a:gd name="csY19" fmla="*/ 860425 h 1174750"/>
                  <a:gd name="csX20" fmla="*/ 1228725 w 1724025"/>
                  <a:gd name="csY20" fmla="*/ 803275 h 1174750"/>
                  <a:gd name="csX21" fmla="*/ 1314450 w 1724025"/>
                  <a:gd name="csY21" fmla="*/ 784225 h 1174750"/>
                  <a:gd name="csX22" fmla="*/ 1447800 w 1724025"/>
                  <a:gd name="csY22" fmla="*/ 784225 h 1174750"/>
                  <a:gd name="csX23" fmla="*/ 1543050 w 1724025"/>
                  <a:gd name="csY23" fmla="*/ 781050 h 1174750"/>
                  <a:gd name="csX24" fmla="*/ 1485900 w 1724025"/>
                  <a:gd name="csY24" fmla="*/ 733425 h 1174750"/>
                  <a:gd name="csX25" fmla="*/ 1466850 w 1724025"/>
                  <a:gd name="csY25" fmla="*/ 704850 h 1174750"/>
                  <a:gd name="csX26" fmla="*/ 1485900 w 1724025"/>
                  <a:gd name="csY26" fmla="*/ 682625 h 1174750"/>
                  <a:gd name="csX27" fmla="*/ 1546225 w 1724025"/>
                  <a:gd name="csY27" fmla="*/ 679450 h 1174750"/>
                  <a:gd name="csX28" fmla="*/ 1673225 w 1724025"/>
                  <a:gd name="csY28" fmla="*/ 622300 h 1174750"/>
                  <a:gd name="csX29" fmla="*/ 1724025 w 1724025"/>
                  <a:gd name="csY29" fmla="*/ 603250 h 1174750"/>
                  <a:gd name="csX30" fmla="*/ 1651000 w 1724025"/>
                  <a:gd name="csY30" fmla="*/ 473075 h 1174750"/>
                  <a:gd name="csX31" fmla="*/ 1612900 w 1724025"/>
                  <a:gd name="csY31" fmla="*/ 422275 h 1174750"/>
                  <a:gd name="csX32" fmla="*/ 1577975 w 1724025"/>
                  <a:gd name="csY32" fmla="*/ 396875 h 1174750"/>
                  <a:gd name="csX33" fmla="*/ 1577975 w 1724025"/>
                  <a:gd name="csY33" fmla="*/ 396875 h 1174750"/>
                  <a:gd name="csX34" fmla="*/ 1549400 w 1724025"/>
                  <a:gd name="csY34" fmla="*/ 390525 h 1174750"/>
                  <a:gd name="csX35" fmla="*/ 1539875 w 1724025"/>
                  <a:gd name="csY35" fmla="*/ 311150 h 1174750"/>
                  <a:gd name="csX36" fmla="*/ 1498600 w 1724025"/>
                  <a:gd name="csY36" fmla="*/ 174625 h 1174750"/>
                  <a:gd name="csX37" fmla="*/ 1482725 w 1724025"/>
                  <a:gd name="csY37" fmla="*/ 133350 h 1174750"/>
                  <a:gd name="csX38" fmla="*/ 1368425 w 1724025"/>
                  <a:gd name="csY38" fmla="*/ 41275 h 1174750"/>
                  <a:gd name="csX39" fmla="*/ 1295400 w 1724025"/>
                  <a:gd name="csY39" fmla="*/ 0 h 1174750"/>
                  <a:gd name="csX40" fmla="*/ 1212850 w 1724025"/>
                  <a:gd name="csY40" fmla="*/ 107950 h 1174750"/>
                  <a:gd name="csX41" fmla="*/ 1177925 w 1724025"/>
                  <a:gd name="csY41" fmla="*/ 165100 h 1174750"/>
                  <a:gd name="csX42" fmla="*/ 1123950 w 1724025"/>
                  <a:gd name="csY42" fmla="*/ 238125 h 1174750"/>
                  <a:gd name="csX43" fmla="*/ 1060450 w 1724025"/>
                  <a:gd name="csY43" fmla="*/ 295275 h 1174750"/>
                  <a:gd name="csX44" fmla="*/ 1000125 w 1724025"/>
                  <a:gd name="csY44" fmla="*/ 355600 h 1174750"/>
                  <a:gd name="csX45" fmla="*/ 939800 w 1724025"/>
                  <a:gd name="csY45" fmla="*/ 457200 h 1174750"/>
                  <a:gd name="csX46" fmla="*/ 869950 w 1724025"/>
                  <a:gd name="csY46" fmla="*/ 377825 h 1174750"/>
                  <a:gd name="csX47" fmla="*/ 822325 w 1724025"/>
                  <a:gd name="csY47" fmla="*/ 333375 h 1174750"/>
                  <a:gd name="csX48" fmla="*/ 793750 w 1724025"/>
                  <a:gd name="csY48" fmla="*/ 317500 h 1174750"/>
                  <a:gd name="csX49" fmla="*/ 768350 w 1724025"/>
                  <a:gd name="csY49" fmla="*/ 257175 h 1174750"/>
                  <a:gd name="csX50" fmla="*/ 695325 w 1724025"/>
                  <a:gd name="csY50" fmla="*/ 298450 h 1174750"/>
                  <a:gd name="csX51" fmla="*/ 638175 w 1724025"/>
                  <a:gd name="csY51" fmla="*/ 336550 h 1174750"/>
                  <a:gd name="csX52" fmla="*/ 600075 w 1724025"/>
                  <a:gd name="csY52" fmla="*/ 368300 h 1174750"/>
                  <a:gd name="csX53" fmla="*/ 596900 w 1724025"/>
                  <a:gd name="csY53" fmla="*/ 396875 h 1174750"/>
                  <a:gd name="csX54" fmla="*/ 622300 w 1724025"/>
                  <a:gd name="csY54" fmla="*/ 422275 h 1174750"/>
                  <a:gd name="csX55" fmla="*/ 558800 w 1724025"/>
                  <a:gd name="csY55" fmla="*/ 419100 h 1174750"/>
                  <a:gd name="csX56" fmla="*/ 590550 w 1724025"/>
                  <a:gd name="csY56" fmla="*/ 457200 h 1174750"/>
                  <a:gd name="csX57" fmla="*/ 447675 w 1724025"/>
                  <a:gd name="csY57" fmla="*/ 495300 h 1174750"/>
                  <a:gd name="csX58" fmla="*/ 387350 w 1724025"/>
                  <a:gd name="csY58" fmla="*/ 501650 h 1174750"/>
                  <a:gd name="csX59" fmla="*/ 377825 w 1724025"/>
                  <a:gd name="csY59" fmla="*/ 476250 h 1174750"/>
                  <a:gd name="csX60" fmla="*/ 349250 w 1724025"/>
                  <a:gd name="csY60" fmla="*/ 454025 h 1174750"/>
                  <a:gd name="csX61" fmla="*/ 327025 w 1724025"/>
                  <a:gd name="csY61" fmla="*/ 476250 h 1174750"/>
                  <a:gd name="csX62" fmla="*/ 374650 w 1724025"/>
                  <a:gd name="csY62" fmla="*/ 600075 h 1174750"/>
                  <a:gd name="csX63" fmla="*/ 409575 w 1724025"/>
                  <a:gd name="csY63" fmla="*/ 749300 h 1174750"/>
                  <a:gd name="csX64" fmla="*/ 358775 w 1724025"/>
                  <a:gd name="csY64" fmla="*/ 758825 h 1174750"/>
                  <a:gd name="csX65" fmla="*/ 139700 w 1724025"/>
                  <a:gd name="csY65" fmla="*/ 768350 h 1174750"/>
                  <a:gd name="csX66" fmla="*/ 12700 w 1724025"/>
                  <a:gd name="csY66" fmla="*/ 768350 h 1174750"/>
                  <a:gd name="csX67" fmla="*/ 22225 w 1724025"/>
                  <a:gd name="csY67" fmla="*/ 812800 h 1174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1724025" h="1174750">
                    <a:moveTo>
                      <a:pt x="22225" y="812800"/>
                    </a:moveTo>
                    <a:lnTo>
                      <a:pt x="0" y="822325"/>
                    </a:lnTo>
                    <a:lnTo>
                      <a:pt x="76200" y="898525"/>
                    </a:lnTo>
                    <a:lnTo>
                      <a:pt x="127000" y="936625"/>
                    </a:lnTo>
                    <a:lnTo>
                      <a:pt x="285750" y="981075"/>
                    </a:lnTo>
                    <a:lnTo>
                      <a:pt x="301625" y="1022350"/>
                    </a:lnTo>
                    <a:lnTo>
                      <a:pt x="422275" y="1019175"/>
                    </a:lnTo>
                    <a:lnTo>
                      <a:pt x="422275" y="1019175"/>
                    </a:lnTo>
                    <a:lnTo>
                      <a:pt x="422275" y="987425"/>
                    </a:lnTo>
                    <a:lnTo>
                      <a:pt x="504825" y="1012825"/>
                    </a:lnTo>
                    <a:lnTo>
                      <a:pt x="561975" y="1047750"/>
                    </a:lnTo>
                    <a:lnTo>
                      <a:pt x="622300" y="1069975"/>
                    </a:lnTo>
                    <a:lnTo>
                      <a:pt x="746125" y="1108075"/>
                    </a:lnTo>
                    <a:lnTo>
                      <a:pt x="809625" y="1127125"/>
                    </a:lnTo>
                    <a:lnTo>
                      <a:pt x="892175" y="1174750"/>
                    </a:lnTo>
                    <a:lnTo>
                      <a:pt x="885825" y="1031875"/>
                    </a:lnTo>
                    <a:lnTo>
                      <a:pt x="933450" y="996950"/>
                    </a:lnTo>
                    <a:lnTo>
                      <a:pt x="920750" y="898525"/>
                    </a:lnTo>
                    <a:lnTo>
                      <a:pt x="1016000" y="863600"/>
                    </a:lnTo>
                    <a:lnTo>
                      <a:pt x="1136650" y="860425"/>
                    </a:lnTo>
                    <a:lnTo>
                      <a:pt x="1228725" y="803275"/>
                    </a:lnTo>
                    <a:lnTo>
                      <a:pt x="1314450" y="784225"/>
                    </a:lnTo>
                    <a:lnTo>
                      <a:pt x="1447800" y="784225"/>
                    </a:lnTo>
                    <a:lnTo>
                      <a:pt x="1543050" y="781050"/>
                    </a:lnTo>
                    <a:lnTo>
                      <a:pt x="1485900" y="733425"/>
                    </a:lnTo>
                    <a:lnTo>
                      <a:pt x="1466850" y="704850"/>
                    </a:lnTo>
                    <a:lnTo>
                      <a:pt x="1485900" y="682625"/>
                    </a:lnTo>
                    <a:lnTo>
                      <a:pt x="1546225" y="679450"/>
                    </a:lnTo>
                    <a:lnTo>
                      <a:pt x="1673225" y="622300"/>
                    </a:lnTo>
                    <a:lnTo>
                      <a:pt x="1724025" y="603250"/>
                    </a:lnTo>
                    <a:lnTo>
                      <a:pt x="1651000" y="473075"/>
                    </a:lnTo>
                    <a:lnTo>
                      <a:pt x="1612900" y="422275"/>
                    </a:lnTo>
                    <a:lnTo>
                      <a:pt x="1577975" y="396875"/>
                    </a:lnTo>
                    <a:lnTo>
                      <a:pt x="1577975" y="396875"/>
                    </a:lnTo>
                    <a:lnTo>
                      <a:pt x="1549400" y="390525"/>
                    </a:lnTo>
                    <a:lnTo>
                      <a:pt x="1539875" y="311150"/>
                    </a:lnTo>
                    <a:lnTo>
                      <a:pt x="1498600" y="174625"/>
                    </a:lnTo>
                    <a:lnTo>
                      <a:pt x="1482725" y="133350"/>
                    </a:lnTo>
                    <a:lnTo>
                      <a:pt x="1368425" y="41275"/>
                    </a:lnTo>
                    <a:lnTo>
                      <a:pt x="1295400" y="0"/>
                    </a:lnTo>
                    <a:lnTo>
                      <a:pt x="1212850" y="107950"/>
                    </a:lnTo>
                    <a:lnTo>
                      <a:pt x="1177925" y="165100"/>
                    </a:lnTo>
                    <a:lnTo>
                      <a:pt x="1123950" y="238125"/>
                    </a:lnTo>
                    <a:lnTo>
                      <a:pt x="1060450" y="295275"/>
                    </a:lnTo>
                    <a:lnTo>
                      <a:pt x="1000125" y="355600"/>
                    </a:lnTo>
                    <a:lnTo>
                      <a:pt x="939800" y="457200"/>
                    </a:lnTo>
                    <a:lnTo>
                      <a:pt x="869950" y="377825"/>
                    </a:lnTo>
                    <a:lnTo>
                      <a:pt x="822325" y="333375"/>
                    </a:lnTo>
                    <a:lnTo>
                      <a:pt x="793750" y="317500"/>
                    </a:lnTo>
                    <a:lnTo>
                      <a:pt x="768350" y="257175"/>
                    </a:lnTo>
                    <a:lnTo>
                      <a:pt x="695325" y="298450"/>
                    </a:lnTo>
                    <a:lnTo>
                      <a:pt x="638175" y="336550"/>
                    </a:lnTo>
                    <a:lnTo>
                      <a:pt x="600075" y="368300"/>
                    </a:lnTo>
                    <a:lnTo>
                      <a:pt x="596900" y="396875"/>
                    </a:lnTo>
                    <a:lnTo>
                      <a:pt x="622300" y="422275"/>
                    </a:lnTo>
                    <a:lnTo>
                      <a:pt x="558800" y="419100"/>
                    </a:lnTo>
                    <a:lnTo>
                      <a:pt x="590550" y="457200"/>
                    </a:lnTo>
                    <a:lnTo>
                      <a:pt x="447675" y="495300"/>
                    </a:lnTo>
                    <a:lnTo>
                      <a:pt x="387350" y="501650"/>
                    </a:lnTo>
                    <a:lnTo>
                      <a:pt x="377825" y="476250"/>
                    </a:lnTo>
                    <a:lnTo>
                      <a:pt x="349250" y="454025"/>
                    </a:lnTo>
                    <a:lnTo>
                      <a:pt x="327025" y="476250"/>
                    </a:lnTo>
                    <a:lnTo>
                      <a:pt x="374650" y="600075"/>
                    </a:lnTo>
                    <a:lnTo>
                      <a:pt x="409575" y="749300"/>
                    </a:lnTo>
                    <a:lnTo>
                      <a:pt x="358775" y="758825"/>
                    </a:lnTo>
                    <a:lnTo>
                      <a:pt x="139700" y="768350"/>
                    </a:lnTo>
                    <a:lnTo>
                      <a:pt x="12700" y="768350"/>
                    </a:lnTo>
                    <a:lnTo>
                      <a:pt x="22225" y="81280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3" name="Freeform 49">
                <a:extLst>
                  <a:ext uri="{FF2B5EF4-FFF2-40B4-BE49-F238E27FC236}">
                    <a16:creationId xmlns:a16="http://schemas.microsoft.com/office/drawing/2014/main" id="{E5C402C4-7176-A5CD-2B2E-998CAB993083}"/>
                  </a:ext>
                </a:extLst>
              </p:cNvPr>
              <p:cNvSpPr/>
              <p:nvPr/>
            </p:nvSpPr>
            <p:spPr>
              <a:xfrm>
                <a:off x="10884881" y="4904028"/>
                <a:ext cx="678122" cy="1167301"/>
              </a:xfrm>
              <a:custGeom>
                <a:avLst/>
                <a:gdLst>
                  <a:gd name="csX0" fmla="*/ 311150 w 831850"/>
                  <a:gd name="csY0" fmla="*/ 0 h 1431925"/>
                  <a:gd name="csX1" fmla="*/ 311150 w 831850"/>
                  <a:gd name="csY1" fmla="*/ 0 h 1431925"/>
                  <a:gd name="csX2" fmla="*/ 463550 w 831850"/>
                  <a:gd name="csY2" fmla="*/ 228600 h 1431925"/>
                  <a:gd name="csX3" fmla="*/ 644525 w 831850"/>
                  <a:gd name="csY3" fmla="*/ 485775 h 1431925"/>
                  <a:gd name="csX4" fmla="*/ 777875 w 831850"/>
                  <a:gd name="csY4" fmla="*/ 660400 h 1431925"/>
                  <a:gd name="csX5" fmla="*/ 831850 w 831850"/>
                  <a:gd name="csY5" fmla="*/ 730250 h 1431925"/>
                  <a:gd name="csX6" fmla="*/ 771525 w 831850"/>
                  <a:gd name="csY6" fmla="*/ 860425 h 1431925"/>
                  <a:gd name="csX7" fmla="*/ 749300 w 831850"/>
                  <a:gd name="csY7" fmla="*/ 920750 h 1431925"/>
                  <a:gd name="csX8" fmla="*/ 768350 w 831850"/>
                  <a:gd name="csY8" fmla="*/ 981075 h 1431925"/>
                  <a:gd name="csX9" fmla="*/ 762000 w 831850"/>
                  <a:gd name="csY9" fmla="*/ 1047750 h 1431925"/>
                  <a:gd name="csX10" fmla="*/ 688975 w 831850"/>
                  <a:gd name="csY10" fmla="*/ 1174750 h 1431925"/>
                  <a:gd name="csX11" fmla="*/ 593725 w 831850"/>
                  <a:gd name="csY11" fmla="*/ 1374775 h 1431925"/>
                  <a:gd name="csX12" fmla="*/ 561975 w 831850"/>
                  <a:gd name="csY12" fmla="*/ 1431925 h 1431925"/>
                  <a:gd name="csX13" fmla="*/ 542925 w 831850"/>
                  <a:gd name="csY13" fmla="*/ 1397000 h 1431925"/>
                  <a:gd name="csX14" fmla="*/ 498475 w 831850"/>
                  <a:gd name="csY14" fmla="*/ 1406525 h 1431925"/>
                  <a:gd name="csX15" fmla="*/ 485775 w 831850"/>
                  <a:gd name="csY15" fmla="*/ 1368425 h 1431925"/>
                  <a:gd name="csX16" fmla="*/ 495300 w 831850"/>
                  <a:gd name="csY16" fmla="*/ 1263650 h 1431925"/>
                  <a:gd name="csX17" fmla="*/ 498475 w 831850"/>
                  <a:gd name="csY17" fmla="*/ 1212850 h 1431925"/>
                  <a:gd name="csX18" fmla="*/ 434975 w 831850"/>
                  <a:gd name="csY18" fmla="*/ 1146175 h 1431925"/>
                  <a:gd name="csX19" fmla="*/ 374650 w 831850"/>
                  <a:gd name="csY19" fmla="*/ 1114425 h 1431925"/>
                  <a:gd name="csX20" fmla="*/ 320675 w 831850"/>
                  <a:gd name="csY20" fmla="*/ 1050925 h 1431925"/>
                  <a:gd name="csX21" fmla="*/ 260350 w 831850"/>
                  <a:gd name="csY21" fmla="*/ 1006475 h 1431925"/>
                  <a:gd name="csX22" fmla="*/ 231775 w 831850"/>
                  <a:gd name="csY22" fmla="*/ 1003300 h 1431925"/>
                  <a:gd name="csX23" fmla="*/ 168275 w 831850"/>
                  <a:gd name="csY23" fmla="*/ 930275 h 1431925"/>
                  <a:gd name="csX24" fmla="*/ 193675 w 831850"/>
                  <a:gd name="csY24" fmla="*/ 904875 h 1431925"/>
                  <a:gd name="csX25" fmla="*/ 250825 w 831850"/>
                  <a:gd name="csY25" fmla="*/ 908050 h 1431925"/>
                  <a:gd name="csX26" fmla="*/ 434975 w 831850"/>
                  <a:gd name="csY26" fmla="*/ 825500 h 1431925"/>
                  <a:gd name="csX27" fmla="*/ 374650 w 831850"/>
                  <a:gd name="csY27" fmla="*/ 730250 h 1431925"/>
                  <a:gd name="csX28" fmla="*/ 323850 w 831850"/>
                  <a:gd name="csY28" fmla="*/ 650875 h 1431925"/>
                  <a:gd name="csX29" fmla="*/ 292100 w 831850"/>
                  <a:gd name="csY29" fmla="*/ 628650 h 1431925"/>
                  <a:gd name="csX30" fmla="*/ 247650 w 831850"/>
                  <a:gd name="csY30" fmla="*/ 622300 h 1431925"/>
                  <a:gd name="csX31" fmla="*/ 247650 w 831850"/>
                  <a:gd name="csY31" fmla="*/ 549275 h 1431925"/>
                  <a:gd name="csX32" fmla="*/ 196850 w 831850"/>
                  <a:gd name="csY32" fmla="*/ 355600 h 1431925"/>
                  <a:gd name="csX33" fmla="*/ 120650 w 831850"/>
                  <a:gd name="csY33" fmla="*/ 292100 h 1431925"/>
                  <a:gd name="csX34" fmla="*/ 47625 w 831850"/>
                  <a:gd name="csY34" fmla="*/ 250825 h 1431925"/>
                  <a:gd name="csX35" fmla="*/ 0 w 831850"/>
                  <a:gd name="csY35" fmla="*/ 231775 h 1431925"/>
                  <a:gd name="csX36" fmla="*/ 69850 w 831850"/>
                  <a:gd name="csY36" fmla="*/ 158750 h 1431925"/>
                  <a:gd name="csX37" fmla="*/ 231775 w 831850"/>
                  <a:gd name="csY37" fmla="*/ 53975 h 1431925"/>
                  <a:gd name="csX38" fmla="*/ 311150 w 831850"/>
                  <a:gd name="csY38" fmla="*/ 0 h 1431925"/>
                  <a:gd name="csX0" fmla="*/ 311150 w 831850"/>
                  <a:gd name="csY0" fmla="*/ 0 h 1431925"/>
                  <a:gd name="csX1" fmla="*/ 311150 w 831850"/>
                  <a:gd name="csY1" fmla="*/ 0 h 1431925"/>
                  <a:gd name="csX2" fmla="*/ 463550 w 831850"/>
                  <a:gd name="csY2" fmla="*/ 228600 h 1431925"/>
                  <a:gd name="csX3" fmla="*/ 644525 w 831850"/>
                  <a:gd name="csY3" fmla="*/ 485775 h 1431925"/>
                  <a:gd name="csX4" fmla="*/ 777875 w 831850"/>
                  <a:gd name="csY4" fmla="*/ 660400 h 1431925"/>
                  <a:gd name="csX5" fmla="*/ 831850 w 831850"/>
                  <a:gd name="csY5" fmla="*/ 730250 h 1431925"/>
                  <a:gd name="csX6" fmla="*/ 771525 w 831850"/>
                  <a:gd name="csY6" fmla="*/ 860425 h 1431925"/>
                  <a:gd name="csX7" fmla="*/ 749300 w 831850"/>
                  <a:gd name="csY7" fmla="*/ 920750 h 1431925"/>
                  <a:gd name="csX8" fmla="*/ 768350 w 831850"/>
                  <a:gd name="csY8" fmla="*/ 981075 h 1431925"/>
                  <a:gd name="csX9" fmla="*/ 762000 w 831850"/>
                  <a:gd name="csY9" fmla="*/ 1047750 h 1431925"/>
                  <a:gd name="csX10" fmla="*/ 688975 w 831850"/>
                  <a:gd name="csY10" fmla="*/ 1174750 h 1431925"/>
                  <a:gd name="csX11" fmla="*/ 593725 w 831850"/>
                  <a:gd name="csY11" fmla="*/ 1374775 h 1431925"/>
                  <a:gd name="csX12" fmla="*/ 561975 w 831850"/>
                  <a:gd name="csY12" fmla="*/ 1431925 h 1431925"/>
                  <a:gd name="csX13" fmla="*/ 542925 w 831850"/>
                  <a:gd name="csY13" fmla="*/ 1397000 h 1431925"/>
                  <a:gd name="csX14" fmla="*/ 498475 w 831850"/>
                  <a:gd name="csY14" fmla="*/ 1406525 h 1431925"/>
                  <a:gd name="csX15" fmla="*/ 485775 w 831850"/>
                  <a:gd name="csY15" fmla="*/ 1368425 h 1431925"/>
                  <a:gd name="csX16" fmla="*/ 495300 w 831850"/>
                  <a:gd name="csY16" fmla="*/ 1263650 h 1431925"/>
                  <a:gd name="csX17" fmla="*/ 498475 w 831850"/>
                  <a:gd name="csY17" fmla="*/ 1212850 h 1431925"/>
                  <a:gd name="csX18" fmla="*/ 434975 w 831850"/>
                  <a:gd name="csY18" fmla="*/ 1146175 h 1431925"/>
                  <a:gd name="csX19" fmla="*/ 374650 w 831850"/>
                  <a:gd name="csY19" fmla="*/ 1114425 h 1431925"/>
                  <a:gd name="csX20" fmla="*/ 320675 w 831850"/>
                  <a:gd name="csY20" fmla="*/ 1050925 h 1431925"/>
                  <a:gd name="csX21" fmla="*/ 260350 w 831850"/>
                  <a:gd name="csY21" fmla="*/ 1006475 h 1431925"/>
                  <a:gd name="csX22" fmla="*/ 231775 w 831850"/>
                  <a:gd name="csY22" fmla="*/ 1003300 h 1431925"/>
                  <a:gd name="csX23" fmla="*/ 168275 w 831850"/>
                  <a:gd name="csY23" fmla="*/ 930275 h 1431925"/>
                  <a:gd name="csX24" fmla="*/ 193675 w 831850"/>
                  <a:gd name="csY24" fmla="*/ 904875 h 1431925"/>
                  <a:gd name="csX25" fmla="*/ 250825 w 831850"/>
                  <a:gd name="csY25" fmla="*/ 908050 h 1431925"/>
                  <a:gd name="csX26" fmla="*/ 434975 w 831850"/>
                  <a:gd name="csY26" fmla="*/ 825500 h 1431925"/>
                  <a:gd name="csX27" fmla="*/ 374650 w 831850"/>
                  <a:gd name="csY27" fmla="*/ 730250 h 1431925"/>
                  <a:gd name="csX28" fmla="*/ 323850 w 831850"/>
                  <a:gd name="csY28" fmla="*/ 650875 h 1431925"/>
                  <a:gd name="csX29" fmla="*/ 292100 w 831850"/>
                  <a:gd name="csY29" fmla="*/ 628650 h 1431925"/>
                  <a:gd name="csX30" fmla="*/ 247650 w 831850"/>
                  <a:gd name="csY30" fmla="*/ 622300 h 1431925"/>
                  <a:gd name="csX31" fmla="*/ 247650 w 831850"/>
                  <a:gd name="csY31" fmla="*/ 549275 h 1431925"/>
                  <a:gd name="csX32" fmla="*/ 187325 w 831850"/>
                  <a:gd name="csY32" fmla="*/ 355600 h 1431925"/>
                  <a:gd name="csX33" fmla="*/ 120650 w 831850"/>
                  <a:gd name="csY33" fmla="*/ 292100 h 1431925"/>
                  <a:gd name="csX34" fmla="*/ 47625 w 831850"/>
                  <a:gd name="csY34" fmla="*/ 250825 h 1431925"/>
                  <a:gd name="csX35" fmla="*/ 0 w 831850"/>
                  <a:gd name="csY35" fmla="*/ 231775 h 1431925"/>
                  <a:gd name="csX36" fmla="*/ 69850 w 831850"/>
                  <a:gd name="csY36" fmla="*/ 158750 h 1431925"/>
                  <a:gd name="csX37" fmla="*/ 231775 w 831850"/>
                  <a:gd name="csY37" fmla="*/ 53975 h 1431925"/>
                  <a:gd name="csX38" fmla="*/ 311150 w 831850"/>
                  <a:gd name="csY38" fmla="*/ 0 h 1431925"/>
                  <a:gd name="csX0" fmla="*/ 311150 w 831850"/>
                  <a:gd name="csY0" fmla="*/ 0 h 1431925"/>
                  <a:gd name="csX1" fmla="*/ 311150 w 831850"/>
                  <a:gd name="csY1" fmla="*/ 0 h 1431925"/>
                  <a:gd name="csX2" fmla="*/ 463550 w 831850"/>
                  <a:gd name="csY2" fmla="*/ 228600 h 1431925"/>
                  <a:gd name="csX3" fmla="*/ 644525 w 831850"/>
                  <a:gd name="csY3" fmla="*/ 485775 h 1431925"/>
                  <a:gd name="csX4" fmla="*/ 777875 w 831850"/>
                  <a:gd name="csY4" fmla="*/ 660400 h 1431925"/>
                  <a:gd name="csX5" fmla="*/ 831850 w 831850"/>
                  <a:gd name="csY5" fmla="*/ 730250 h 1431925"/>
                  <a:gd name="csX6" fmla="*/ 771525 w 831850"/>
                  <a:gd name="csY6" fmla="*/ 860425 h 1431925"/>
                  <a:gd name="csX7" fmla="*/ 749300 w 831850"/>
                  <a:gd name="csY7" fmla="*/ 920750 h 1431925"/>
                  <a:gd name="csX8" fmla="*/ 768350 w 831850"/>
                  <a:gd name="csY8" fmla="*/ 981075 h 1431925"/>
                  <a:gd name="csX9" fmla="*/ 762000 w 831850"/>
                  <a:gd name="csY9" fmla="*/ 1047750 h 1431925"/>
                  <a:gd name="csX10" fmla="*/ 688975 w 831850"/>
                  <a:gd name="csY10" fmla="*/ 1174750 h 1431925"/>
                  <a:gd name="csX11" fmla="*/ 593725 w 831850"/>
                  <a:gd name="csY11" fmla="*/ 1374775 h 1431925"/>
                  <a:gd name="csX12" fmla="*/ 561975 w 831850"/>
                  <a:gd name="csY12" fmla="*/ 1431925 h 1431925"/>
                  <a:gd name="csX13" fmla="*/ 542925 w 831850"/>
                  <a:gd name="csY13" fmla="*/ 1397000 h 1431925"/>
                  <a:gd name="csX14" fmla="*/ 498475 w 831850"/>
                  <a:gd name="csY14" fmla="*/ 1406525 h 1431925"/>
                  <a:gd name="csX15" fmla="*/ 485775 w 831850"/>
                  <a:gd name="csY15" fmla="*/ 1368425 h 1431925"/>
                  <a:gd name="csX16" fmla="*/ 495300 w 831850"/>
                  <a:gd name="csY16" fmla="*/ 1263650 h 1431925"/>
                  <a:gd name="csX17" fmla="*/ 498475 w 831850"/>
                  <a:gd name="csY17" fmla="*/ 1212850 h 1431925"/>
                  <a:gd name="csX18" fmla="*/ 434975 w 831850"/>
                  <a:gd name="csY18" fmla="*/ 1146175 h 1431925"/>
                  <a:gd name="csX19" fmla="*/ 374650 w 831850"/>
                  <a:gd name="csY19" fmla="*/ 1114425 h 1431925"/>
                  <a:gd name="csX20" fmla="*/ 320675 w 831850"/>
                  <a:gd name="csY20" fmla="*/ 1050925 h 1431925"/>
                  <a:gd name="csX21" fmla="*/ 260350 w 831850"/>
                  <a:gd name="csY21" fmla="*/ 1006475 h 1431925"/>
                  <a:gd name="csX22" fmla="*/ 231775 w 831850"/>
                  <a:gd name="csY22" fmla="*/ 1003300 h 1431925"/>
                  <a:gd name="csX23" fmla="*/ 168275 w 831850"/>
                  <a:gd name="csY23" fmla="*/ 930275 h 1431925"/>
                  <a:gd name="csX24" fmla="*/ 193675 w 831850"/>
                  <a:gd name="csY24" fmla="*/ 904875 h 1431925"/>
                  <a:gd name="csX25" fmla="*/ 250825 w 831850"/>
                  <a:gd name="csY25" fmla="*/ 908050 h 1431925"/>
                  <a:gd name="csX26" fmla="*/ 434975 w 831850"/>
                  <a:gd name="csY26" fmla="*/ 825500 h 1431925"/>
                  <a:gd name="csX27" fmla="*/ 374650 w 831850"/>
                  <a:gd name="csY27" fmla="*/ 730250 h 1431925"/>
                  <a:gd name="csX28" fmla="*/ 323850 w 831850"/>
                  <a:gd name="csY28" fmla="*/ 650875 h 1431925"/>
                  <a:gd name="csX29" fmla="*/ 292100 w 831850"/>
                  <a:gd name="csY29" fmla="*/ 628650 h 1431925"/>
                  <a:gd name="csX30" fmla="*/ 247650 w 831850"/>
                  <a:gd name="csY30" fmla="*/ 622300 h 1431925"/>
                  <a:gd name="csX31" fmla="*/ 247650 w 831850"/>
                  <a:gd name="csY31" fmla="*/ 549275 h 1431925"/>
                  <a:gd name="csX32" fmla="*/ 187325 w 831850"/>
                  <a:gd name="csY32" fmla="*/ 355600 h 1431925"/>
                  <a:gd name="csX33" fmla="*/ 107950 w 831850"/>
                  <a:gd name="csY33" fmla="*/ 295275 h 1431925"/>
                  <a:gd name="csX34" fmla="*/ 47625 w 831850"/>
                  <a:gd name="csY34" fmla="*/ 250825 h 1431925"/>
                  <a:gd name="csX35" fmla="*/ 0 w 831850"/>
                  <a:gd name="csY35" fmla="*/ 231775 h 1431925"/>
                  <a:gd name="csX36" fmla="*/ 69850 w 831850"/>
                  <a:gd name="csY36" fmla="*/ 158750 h 1431925"/>
                  <a:gd name="csX37" fmla="*/ 231775 w 831850"/>
                  <a:gd name="csY37" fmla="*/ 53975 h 1431925"/>
                  <a:gd name="csX38" fmla="*/ 311150 w 831850"/>
                  <a:gd name="csY38" fmla="*/ 0 h 1431925"/>
                  <a:gd name="csX0" fmla="*/ 311150 w 831850"/>
                  <a:gd name="csY0" fmla="*/ 0 h 1431925"/>
                  <a:gd name="csX1" fmla="*/ 311150 w 831850"/>
                  <a:gd name="csY1" fmla="*/ 0 h 1431925"/>
                  <a:gd name="csX2" fmla="*/ 463550 w 831850"/>
                  <a:gd name="csY2" fmla="*/ 228600 h 1431925"/>
                  <a:gd name="csX3" fmla="*/ 644525 w 831850"/>
                  <a:gd name="csY3" fmla="*/ 485775 h 1431925"/>
                  <a:gd name="csX4" fmla="*/ 777875 w 831850"/>
                  <a:gd name="csY4" fmla="*/ 660400 h 1431925"/>
                  <a:gd name="csX5" fmla="*/ 831850 w 831850"/>
                  <a:gd name="csY5" fmla="*/ 730250 h 1431925"/>
                  <a:gd name="csX6" fmla="*/ 771525 w 831850"/>
                  <a:gd name="csY6" fmla="*/ 860425 h 1431925"/>
                  <a:gd name="csX7" fmla="*/ 749300 w 831850"/>
                  <a:gd name="csY7" fmla="*/ 920750 h 1431925"/>
                  <a:gd name="csX8" fmla="*/ 768350 w 831850"/>
                  <a:gd name="csY8" fmla="*/ 981075 h 1431925"/>
                  <a:gd name="csX9" fmla="*/ 762000 w 831850"/>
                  <a:gd name="csY9" fmla="*/ 1047750 h 1431925"/>
                  <a:gd name="csX10" fmla="*/ 688975 w 831850"/>
                  <a:gd name="csY10" fmla="*/ 1174750 h 1431925"/>
                  <a:gd name="csX11" fmla="*/ 593725 w 831850"/>
                  <a:gd name="csY11" fmla="*/ 1374775 h 1431925"/>
                  <a:gd name="csX12" fmla="*/ 561975 w 831850"/>
                  <a:gd name="csY12" fmla="*/ 1431925 h 1431925"/>
                  <a:gd name="csX13" fmla="*/ 542925 w 831850"/>
                  <a:gd name="csY13" fmla="*/ 1397000 h 1431925"/>
                  <a:gd name="csX14" fmla="*/ 498475 w 831850"/>
                  <a:gd name="csY14" fmla="*/ 1406525 h 1431925"/>
                  <a:gd name="csX15" fmla="*/ 485775 w 831850"/>
                  <a:gd name="csY15" fmla="*/ 1368425 h 1431925"/>
                  <a:gd name="csX16" fmla="*/ 495300 w 831850"/>
                  <a:gd name="csY16" fmla="*/ 1263650 h 1431925"/>
                  <a:gd name="csX17" fmla="*/ 498475 w 831850"/>
                  <a:gd name="csY17" fmla="*/ 1212850 h 1431925"/>
                  <a:gd name="csX18" fmla="*/ 434975 w 831850"/>
                  <a:gd name="csY18" fmla="*/ 1146175 h 1431925"/>
                  <a:gd name="csX19" fmla="*/ 374650 w 831850"/>
                  <a:gd name="csY19" fmla="*/ 1114425 h 1431925"/>
                  <a:gd name="csX20" fmla="*/ 320675 w 831850"/>
                  <a:gd name="csY20" fmla="*/ 1050925 h 1431925"/>
                  <a:gd name="csX21" fmla="*/ 260350 w 831850"/>
                  <a:gd name="csY21" fmla="*/ 1006475 h 1431925"/>
                  <a:gd name="csX22" fmla="*/ 231775 w 831850"/>
                  <a:gd name="csY22" fmla="*/ 1003300 h 1431925"/>
                  <a:gd name="csX23" fmla="*/ 168275 w 831850"/>
                  <a:gd name="csY23" fmla="*/ 930275 h 1431925"/>
                  <a:gd name="csX24" fmla="*/ 193675 w 831850"/>
                  <a:gd name="csY24" fmla="*/ 904875 h 1431925"/>
                  <a:gd name="csX25" fmla="*/ 250825 w 831850"/>
                  <a:gd name="csY25" fmla="*/ 908050 h 1431925"/>
                  <a:gd name="csX26" fmla="*/ 434975 w 831850"/>
                  <a:gd name="csY26" fmla="*/ 825500 h 1431925"/>
                  <a:gd name="csX27" fmla="*/ 374650 w 831850"/>
                  <a:gd name="csY27" fmla="*/ 730250 h 1431925"/>
                  <a:gd name="csX28" fmla="*/ 323850 w 831850"/>
                  <a:gd name="csY28" fmla="*/ 650875 h 1431925"/>
                  <a:gd name="csX29" fmla="*/ 292100 w 831850"/>
                  <a:gd name="csY29" fmla="*/ 628650 h 1431925"/>
                  <a:gd name="csX30" fmla="*/ 247650 w 831850"/>
                  <a:gd name="csY30" fmla="*/ 622300 h 1431925"/>
                  <a:gd name="csX31" fmla="*/ 247650 w 831850"/>
                  <a:gd name="csY31" fmla="*/ 549275 h 1431925"/>
                  <a:gd name="csX32" fmla="*/ 187325 w 831850"/>
                  <a:gd name="csY32" fmla="*/ 355600 h 1431925"/>
                  <a:gd name="csX33" fmla="*/ 107950 w 831850"/>
                  <a:gd name="csY33" fmla="*/ 295275 h 1431925"/>
                  <a:gd name="csX34" fmla="*/ 47625 w 831850"/>
                  <a:gd name="csY34" fmla="*/ 250825 h 1431925"/>
                  <a:gd name="csX35" fmla="*/ 0 w 831850"/>
                  <a:gd name="csY35" fmla="*/ 231775 h 1431925"/>
                  <a:gd name="csX36" fmla="*/ 98425 w 831850"/>
                  <a:gd name="csY36" fmla="*/ 190500 h 1431925"/>
                  <a:gd name="csX37" fmla="*/ 231775 w 831850"/>
                  <a:gd name="csY37" fmla="*/ 53975 h 1431925"/>
                  <a:gd name="csX38" fmla="*/ 311150 w 831850"/>
                  <a:gd name="csY38" fmla="*/ 0 h 1431925"/>
                  <a:gd name="csX0" fmla="*/ 311150 w 831850"/>
                  <a:gd name="csY0" fmla="*/ 0 h 1431925"/>
                  <a:gd name="csX1" fmla="*/ 311150 w 831850"/>
                  <a:gd name="csY1" fmla="*/ 0 h 1431925"/>
                  <a:gd name="csX2" fmla="*/ 463550 w 831850"/>
                  <a:gd name="csY2" fmla="*/ 228600 h 1431925"/>
                  <a:gd name="csX3" fmla="*/ 644525 w 831850"/>
                  <a:gd name="csY3" fmla="*/ 485775 h 1431925"/>
                  <a:gd name="csX4" fmla="*/ 777875 w 831850"/>
                  <a:gd name="csY4" fmla="*/ 660400 h 1431925"/>
                  <a:gd name="csX5" fmla="*/ 831850 w 831850"/>
                  <a:gd name="csY5" fmla="*/ 730250 h 1431925"/>
                  <a:gd name="csX6" fmla="*/ 771525 w 831850"/>
                  <a:gd name="csY6" fmla="*/ 860425 h 1431925"/>
                  <a:gd name="csX7" fmla="*/ 749300 w 831850"/>
                  <a:gd name="csY7" fmla="*/ 920750 h 1431925"/>
                  <a:gd name="csX8" fmla="*/ 768350 w 831850"/>
                  <a:gd name="csY8" fmla="*/ 981075 h 1431925"/>
                  <a:gd name="csX9" fmla="*/ 762000 w 831850"/>
                  <a:gd name="csY9" fmla="*/ 1047750 h 1431925"/>
                  <a:gd name="csX10" fmla="*/ 688975 w 831850"/>
                  <a:gd name="csY10" fmla="*/ 1174750 h 1431925"/>
                  <a:gd name="csX11" fmla="*/ 593725 w 831850"/>
                  <a:gd name="csY11" fmla="*/ 1374775 h 1431925"/>
                  <a:gd name="csX12" fmla="*/ 561975 w 831850"/>
                  <a:gd name="csY12" fmla="*/ 1431925 h 1431925"/>
                  <a:gd name="csX13" fmla="*/ 542925 w 831850"/>
                  <a:gd name="csY13" fmla="*/ 1397000 h 1431925"/>
                  <a:gd name="csX14" fmla="*/ 498475 w 831850"/>
                  <a:gd name="csY14" fmla="*/ 1406525 h 1431925"/>
                  <a:gd name="csX15" fmla="*/ 485775 w 831850"/>
                  <a:gd name="csY15" fmla="*/ 1368425 h 1431925"/>
                  <a:gd name="csX16" fmla="*/ 495300 w 831850"/>
                  <a:gd name="csY16" fmla="*/ 1263650 h 1431925"/>
                  <a:gd name="csX17" fmla="*/ 498475 w 831850"/>
                  <a:gd name="csY17" fmla="*/ 1212850 h 1431925"/>
                  <a:gd name="csX18" fmla="*/ 434975 w 831850"/>
                  <a:gd name="csY18" fmla="*/ 1146175 h 1431925"/>
                  <a:gd name="csX19" fmla="*/ 374650 w 831850"/>
                  <a:gd name="csY19" fmla="*/ 1114425 h 1431925"/>
                  <a:gd name="csX20" fmla="*/ 320675 w 831850"/>
                  <a:gd name="csY20" fmla="*/ 1050925 h 1431925"/>
                  <a:gd name="csX21" fmla="*/ 260350 w 831850"/>
                  <a:gd name="csY21" fmla="*/ 1006475 h 1431925"/>
                  <a:gd name="csX22" fmla="*/ 231775 w 831850"/>
                  <a:gd name="csY22" fmla="*/ 1003300 h 1431925"/>
                  <a:gd name="csX23" fmla="*/ 168275 w 831850"/>
                  <a:gd name="csY23" fmla="*/ 930275 h 1431925"/>
                  <a:gd name="csX24" fmla="*/ 193675 w 831850"/>
                  <a:gd name="csY24" fmla="*/ 904875 h 1431925"/>
                  <a:gd name="csX25" fmla="*/ 250825 w 831850"/>
                  <a:gd name="csY25" fmla="*/ 908050 h 1431925"/>
                  <a:gd name="csX26" fmla="*/ 434975 w 831850"/>
                  <a:gd name="csY26" fmla="*/ 825500 h 1431925"/>
                  <a:gd name="csX27" fmla="*/ 374650 w 831850"/>
                  <a:gd name="csY27" fmla="*/ 730250 h 1431925"/>
                  <a:gd name="csX28" fmla="*/ 323850 w 831850"/>
                  <a:gd name="csY28" fmla="*/ 650875 h 1431925"/>
                  <a:gd name="csX29" fmla="*/ 292100 w 831850"/>
                  <a:gd name="csY29" fmla="*/ 628650 h 1431925"/>
                  <a:gd name="csX30" fmla="*/ 247650 w 831850"/>
                  <a:gd name="csY30" fmla="*/ 622300 h 1431925"/>
                  <a:gd name="csX31" fmla="*/ 247650 w 831850"/>
                  <a:gd name="csY31" fmla="*/ 549275 h 1431925"/>
                  <a:gd name="csX32" fmla="*/ 187325 w 831850"/>
                  <a:gd name="csY32" fmla="*/ 355600 h 1431925"/>
                  <a:gd name="csX33" fmla="*/ 107950 w 831850"/>
                  <a:gd name="csY33" fmla="*/ 295275 h 1431925"/>
                  <a:gd name="csX34" fmla="*/ 47625 w 831850"/>
                  <a:gd name="csY34" fmla="*/ 250825 h 1431925"/>
                  <a:gd name="csX35" fmla="*/ 0 w 831850"/>
                  <a:gd name="csY35" fmla="*/ 231775 h 1431925"/>
                  <a:gd name="csX36" fmla="*/ 85725 w 831850"/>
                  <a:gd name="csY36" fmla="*/ 158750 h 1431925"/>
                  <a:gd name="csX37" fmla="*/ 231775 w 831850"/>
                  <a:gd name="csY37" fmla="*/ 53975 h 1431925"/>
                  <a:gd name="csX38" fmla="*/ 311150 w 831850"/>
                  <a:gd name="csY38" fmla="*/ 0 h 14319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831850" h="1431925">
                    <a:moveTo>
                      <a:pt x="311150" y="0"/>
                    </a:moveTo>
                    <a:lnTo>
                      <a:pt x="311150" y="0"/>
                    </a:lnTo>
                    <a:lnTo>
                      <a:pt x="463550" y="228600"/>
                    </a:lnTo>
                    <a:lnTo>
                      <a:pt x="644525" y="485775"/>
                    </a:lnTo>
                    <a:lnTo>
                      <a:pt x="777875" y="660400"/>
                    </a:lnTo>
                    <a:lnTo>
                      <a:pt x="831850" y="730250"/>
                    </a:lnTo>
                    <a:lnTo>
                      <a:pt x="771525" y="860425"/>
                    </a:lnTo>
                    <a:lnTo>
                      <a:pt x="749300" y="920750"/>
                    </a:lnTo>
                    <a:lnTo>
                      <a:pt x="768350" y="981075"/>
                    </a:lnTo>
                    <a:lnTo>
                      <a:pt x="762000" y="1047750"/>
                    </a:lnTo>
                    <a:lnTo>
                      <a:pt x="688975" y="1174750"/>
                    </a:lnTo>
                    <a:lnTo>
                      <a:pt x="593725" y="1374775"/>
                    </a:lnTo>
                    <a:lnTo>
                      <a:pt x="561975" y="1431925"/>
                    </a:lnTo>
                    <a:lnTo>
                      <a:pt x="542925" y="1397000"/>
                    </a:lnTo>
                    <a:lnTo>
                      <a:pt x="498475" y="1406525"/>
                    </a:lnTo>
                    <a:lnTo>
                      <a:pt x="485775" y="1368425"/>
                    </a:lnTo>
                    <a:lnTo>
                      <a:pt x="495300" y="1263650"/>
                    </a:lnTo>
                    <a:lnTo>
                      <a:pt x="498475" y="1212850"/>
                    </a:lnTo>
                    <a:lnTo>
                      <a:pt x="434975" y="1146175"/>
                    </a:lnTo>
                    <a:lnTo>
                      <a:pt x="374650" y="1114425"/>
                    </a:lnTo>
                    <a:lnTo>
                      <a:pt x="320675" y="1050925"/>
                    </a:lnTo>
                    <a:lnTo>
                      <a:pt x="260350" y="1006475"/>
                    </a:lnTo>
                    <a:lnTo>
                      <a:pt x="231775" y="1003300"/>
                    </a:lnTo>
                    <a:lnTo>
                      <a:pt x="168275" y="930275"/>
                    </a:lnTo>
                    <a:lnTo>
                      <a:pt x="193675" y="904875"/>
                    </a:lnTo>
                    <a:lnTo>
                      <a:pt x="250825" y="908050"/>
                    </a:lnTo>
                    <a:lnTo>
                      <a:pt x="434975" y="825500"/>
                    </a:lnTo>
                    <a:lnTo>
                      <a:pt x="374650" y="730250"/>
                    </a:lnTo>
                    <a:lnTo>
                      <a:pt x="323850" y="650875"/>
                    </a:lnTo>
                    <a:lnTo>
                      <a:pt x="292100" y="628650"/>
                    </a:lnTo>
                    <a:lnTo>
                      <a:pt x="247650" y="622300"/>
                    </a:lnTo>
                    <a:lnTo>
                      <a:pt x="247650" y="549275"/>
                    </a:lnTo>
                    <a:lnTo>
                      <a:pt x="187325" y="355600"/>
                    </a:lnTo>
                    <a:lnTo>
                      <a:pt x="107950" y="295275"/>
                    </a:lnTo>
                    <a:lnTo>
                      <a:pt x="47625" y="250825"/>
                    </a:lnTo>
                    <a:lnTo>
                      <a:pt x="0" y="231775"/>
                    </a:lnTo>
                    <a:lnTo>
                      <a:pt x="85725" y="158750"/>
                    </a:lnTo>
                    <a:lnTo>
                      <a:pt x="231775" y="53975"/>
                    </a:lnTo>
                    <a:lnTo>
                      <a:pt x="311150" y="0"/>
                    </a:lnTo>
                    <a:close/>
                  </a:path>
                </a:pathLst>
              </a:custGeom>
              <a:solidFill>
                <a:schemeClr val="tx1"/>
              </a:solidFill>
              <a:ln w="190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79" name="TextBox 78">
              <a:extLst>
                <a:ext uri="{FF2B5EF4-FFF2-40B4-BE49-F238E27FC236}">
                  <a16:creationId xmlns:a16="http://schemas.microsoft.com/office/drawing/2014/main" id="{8F19A039-330D-36DE-D28F-E3E6D58E28A7}"/>
                </a:ext>
              </a:extLst>
            </p:cNvPr>
            <p:cNvSpPr txBox="1"/>
            <p:nvPr/>
          </p:nvSpPr>
          <p:spPr>
            <a:xfrm>
              <a:off x="5535590" y="2995238"/>
              <a:ext cx="669063"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Northwick Park</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0" name="TextBox 79">
              <a:extLst>
                <a:ext uri="{FF2B5EF4-FFF2-40B4-BE49-F238E27FC236}">
                  <a16:creationId xmlns:a16="http://schemas.microsoft.com/office/drawing/2014/main" id="{C7BBFE8C-A7CF-A0B2-40E2-6940025E4675}"/>
                </a:ext>
              </a:extLst>
            </p:cNvPr>
            <p:cNvSpPr txBox="1"/>
            <p:nvPr/>
          </p:nvSpPr>
          <p:spPr>
            <a:xfrm>
              <a:off x="6502456" y="2911144"/>
              <a:ext cx="524121"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Preston</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1" name="TextBox 80">
              <a:extLst>
                <a:ext uri="{FF2B5EF4-FFF2-40B4-BE49-F238E27FC236}">
                  <a16:creationId xmlns:a16="http://schemas.microsoft.com/office/drawing/2014/main" id="{BB42B443-3FE6-2F20-A7CE-F31DA3848E8C}"/>
                </a:ext>
              </a:extLst>
            </p:cNvPr>
            <p:cNvSpPr txBox="1"/>
            <p:nvPr/>
          </p:nvSpPr>
          <p:spPr>
            <a:xfrm>
              <a:off x="6460050" y="1994939"/>
              <a:ext cx="484002"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Kenton</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2" name="TextBox 81">
              <a:extLst>
                <a:ext uri="{FF2B5EF4-FFF2-40B4-BE49-F238E27FC236}">
                  <a16:creationId xmlns:a16="http://schemas.microsoft.com/office/drawing/2014/main" id="{17CCBF8A-659F-5B53-7D98-2A5EAD39D09B}"/>
                </a:ext>
              </a:extLst>
            </p:cNvPr>
            <p:cNvSpPr txBox="1"/>
            <p:nvPr/>
          </p:nvSpPr>
          <p:spPr>
            <a:xfrm>
              <a:off x="7437329" y="1207101"/>
              <a:ext cx="724710"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Queensbury</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3" name="TextBox 82">
              <a:extLst>
                <a:ext uri="{FF2B5EF4-FFF2-40B4-BE49-F238E27FC236}">
                  <a16:creationId xmlns:a16="http://schemas.microsoft.com/office/drawing/2014/main" id="{59899BFD-420A-AC6E-D211-96D2CC3059F0}"/>
                </a:ext>
              </a:extLst>
            </p:cNvPr>
            <p:cNvSpPr txBox="1"/>
            <p:nvPr/>
          </p:nvSpPr>
          <p:spPr>
            <a:xfrm>
              <a:off x="8151688" y="1466862"/>
              <a:ext cx="636710"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Kingsbury</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4" name="TextBox 83">
              <a:extLst>
                <a:ext uri="{FF2B5EF4-FFF2-40B4-BE49-F238E27FC236}">
                  <a16:creationId xmlns:a16="http://schemas.microsoft.com/office/drawing/2014/main" id="{52D04416-B141-D289-13E0-2E02488163E7}"/>
                </a:ext>
              </a:extLst>
            </p:cNvPr>
            <p:cNvSpPr txBox="1"/>
            <p:nvPr/>
          </p:nvSpPr>
          <p:spPr>
            <a:xfrm>
              <a:off x="8012078" y="2602860"/>
              <a:ext cx="700768"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Welsh Harp</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5" name="TextBox 84">
              <a:extLst>
                <a:ext uri="{FF2B5EF4-FFF2-40B4-BE49-F238E27FC236}">
                  <a16:creationId xmlns:a16="http://schemas.microsoft.com/office/drawing/2014/main" id="{B8E3F490-7FBF-4D36-69CD-860536612B55}"/>
                </a:ext>
              </a:extLst>
            </p:cNvPr>
            <p:cNvSpPr txBox="1"/>
            <p:nvPr/>
          </p:nvSpPr>
          <p:spPr>
            <a:xfrm>
              <a:off x="7394899" y="2849472"/>
              <a:ext cx="523798"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Barnhill</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6" name="TextBox 85">
              <a:extLst>
                <a:ext uri="{FF2B5EF4-FFF2-40B4-BE49-F238E27FC236}">
                  <a16:creationId xmlns:a16="http://schemas.microsoft.com/office/drawing/2014/main" id="{02CB2233-C0E8-903B-4A20-976C86E0BF01}"/>
                </a:ext>
              </a:extLst>
            </p:cNvPr>
            <p:cNvSpPr txBox="1"/>
            <p:nvPr/>
          </p:nvSpPr>
          <p:spPr>
            <a:xfrm>
              <a:off x="5731965" y="3703114"/>
              <a:ext cx="570709"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Sudbury</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7" name="TextBox 86">
              <a:extLst>
                <a:ext uri="{FF2B5EF4-FFF2-40B4-BE49-F238E27FC236}">
                  <a16:creationId xmlns:a16="http://schemas.microsoft.com/office/drawing/2014/main" id="{7BF35A62-B92C-28A4-C19F-B7C127927D54}"/>
                </a:ext>
              </a:extLst>
            </p:cNvPr>
            <p:cNvSpPr txBox="1"/>
            <p:nvPr/>
          </p:nvSpPr>
          <p:spPr>
            <a:xfrm>
              <a:off x="6646748" y="3630400"/>
              <a:ext cx="610827"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Wembley Hill</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8" name="TextBox 87">
              <a:extLst>
                <a:ext uri="{FF2B5EF4-FFF2-40B4-BE49-F238E27FC236}">
                  <a16:creationId xmlns:a16="http://schemas.microsoft.com/office/drawing/2014/main" id="{AB6A54E5-CFC6-8D63-3C73-808068D84353}"/>
                </a:ext>
              </a:extLst>
            </p:cNvPr>
            <p:cNvSpPr txBox="1"/>
            <p:nvPr/>
          </p:nvSpPr>
          <p:spPr>
            <a:xfrm>
              <a:off x="6248608" y="4264375"/>
              <a:ext cx="591416" cy="171421"/>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Wembley Central</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9" name="TextBox 88">
              <a:extLst>
                <a:ext uri="{FF2B5EF4-FFF2-40B4-BE49-F238E27FC236}">
                  <a16:creationId xmlns:a16="http://schemas.microsoft.com/office/drawing/2014/main" id="{F5FF2093-44AB-C7F8-3A4B-81F43F75E5E8}"/>
                </a:ext>
              </a:extLst>
            </p:cNvPr>
            <p:cNvSpPr txBox="1"/>
            <p:nvPr/>
          </p:nvSpPr>
          <p:spPr>
            <a:xfrm>
              <a:off x="6762795" y="5011771"/>
              <a:ext cx="566827"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Alperton</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0" name="TextBox 89">
              <a:extLst>
                <a:ext uri="{FF2B5EF4-FFF2-40B4-BE49-F238E27FC236}">
                  <a16:creationId xmlns:a16="http://schemas.microsoft.com/office/drawing/2014/main" id="{5054A017-88A9-316A-E351-14EBE7DAAFB8}"/>
                </a:ext>
              </a:extLst>
            </p:cNvPr>
            <p:cNvSpPr txBox="1"/>
            <p:nvPr/>
          </p:nvSpPr>
          <p:spPr>
            <a:xfrm>
              <a:off x="7429123" y="3635838"/>
              <a:ext cx="597240"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Wembley Park</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1" name="TextBox 90">
              <a:extLst>
                <a:ext uri="{FF2B5EF4-FFF2-40B4-BE49-F238E27FC236}">
                  <a16:creationId xmlns:a16="http://schemas.microsoft.com/office/drawing/2014/main" id="{C4904F47-BC6E-BA39-DF0F-103DBC9DE40C}"/>
                </a:ext>
              </a:extLst>
            </p:cNvPr>
            <p:cNvSpPr txBox="1"/>
            <p:nvPr/>
          </p:nvSpPr>
          <p:spPr>
            <a:xfrm>
              <a:off x="7332412" y="4299143"/>
              <a:ext cx="667932" cy="85710"/>
            </a:xfrm>
            <a:prstGeom prst="rect">
              <a:avLst/>
            </a:prstGeom>
            <a:noFill/>
          </p:spPr>
          <p:txBody>
            <a:bodyPr wrap="square" lIns="0" tIns="0" rIns="0" bIns="0" rtlCol="0">
              <a:spAutoFit/>
            </a:bodyPr>
            <a:lstStyle/>
            <a:p>
              <a:pPr algn="ctr"/>
              <a:r>
                <a:rPr lang="en-GB" sz="600" b="1" err="1">
                  <a:solidFill>
                    <a:schemeClr val="bg1"/>
                  </a:solidFill>
                  <a:latin typeface="Verdana" panose="020B0604030504040204" pitchFamily="34" charset="0"/>
                  <a:ea typeface="Verdana" panose="020B0604030504040204" pitchFamily="34" charset="0"/>
                  <a:cs typeface="Verdana" panose="020B0604030504040204" pitchFamily="34" charset="0"/>
                </a:rPr>
                <a:t>Tokyngton</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2" name="TextBox 91">
              <a:extLst>
                <a:ext uri="{FF2B5EF4-FFF2-40B4-BE49-F238E27FC236}">
                  <a16:creationId xmlns:a16="http://schemas.microsoft.com/office/drawing/2014/main" id="{116E0165-EC56-815E-DA49-DA31488F84B3}"/>
                </a:ext>
              </a:extLst>
            </p:cNvPr>
            <p:cNvSpPr txBox="1"/>
            <p:nvPr/>
          </p:nvSpPr>
          <p:spPr>
            <a:xfrm>
              <a:off x="9121886" y="3339250"/>
              <a:ext cx="611045"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Dollis Hill</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3" name="TextBox 92">
              <a:extLst>
                <a:ext uri="{FF2B5EF4-FFF2-40B4-BE49-F238E27FC236}">
                  <a16:creationId xmlns:a16="http://schemas.microsoft.com/office/drawing/2014/main" id="{D8FB3407-6E05-D128-4F37-10448F7F7919}"/>
                </a:ext>
              </a:extLst>
            </p:cNvPr>
            <p:cNvSpPr txBox="1"/>
            <p:nvPr/>
          </p:nvSpPr>
          <p:spPr>
            <a:xfrm>
              <a:off x="7824352" y="4823593"/>
              <a:ext cx="739837"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Stonebridge</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4" name="TextBox 93">
              <a:extLst>
                <a:ext uri="{FF2B5EF4-FFF2-40B4-BE49-F238E27FC236}">
                  <a16:creationId xmlns:a16="http://schemas.microsoft.com/office/drawing/2014/main" id="{33E6A98D-62DC-8390-1788-99C588EF1D0A}"/>
                </a:ext>
              </a:extLst>
            </p:cNvPr>
            <p:cNvSpPr txBox="1"/>
            <p:nvPr/>
          </p:nvSpPr>
          <p:spPr>
            <a:xfrm rot="3267811">
              <a:off x="10161711" y="3916080"/>
              <a:ext cx="692210" cy="183683"/>
            </a:xfrm>
            <a:prstGeom prst="rect">
              <a:avLst/>
            </a:prstGeom>
            <a:noFill/>
          </p:spPr>
          <p:txBody>
            <a:bodyPr wrap="square" lIns="0" tIns="0" rIns="0" bIns="0" rtlCol="0">
              <a:spAutoFit/>
            </a:bodyPr>
            <a:lstStyle/>
            <a:p>
              <a:pPr algn="ctr"/>
              <a:r>
                <a:rPr lang="en-GB" sz="500" b="1">
                  <a:solidFill>
                    <a:schemeClr val="bg1"/>
                  </a:solidFill>
                  <a:latin typeface="Verdana" panose="020B0604030504040204" pitchFamily="34" charset="0"/>
                  <a:ea typeface="Verdana" panose="020B0604030504040204" pitchFamily="34" charset="0"/>
                  <a:cs typeface="Verdana" panose="020B0604030504040204" pitchFamily="34" charset="0"/>
                </a:rPr>
                <a:t>Cricklewood and </a:t>
              </a:r>
              <a:r>
                <a:rPr lang="en-GB" sz="500" b="1" err="1">
                  <a:solidFill>
                    <a:schemeClr val="bg1"/>
                  </a:solidFill>
                  <a:latin typeface="Verdana" panose="020B0604030504040204" pitchFamily="34" charset="0"/>
                  <a:ea typeface="Verdana" panose="020B0604030504040204" pitchFamily="34" charset="0"/>
                  <a:cs typeface="Verdana" panose="020B0604030504040204" pitchFamily="34" charset="0"/>
                </a:rPr>
                <a:t>Mapesbury</a:t>
              </a:r>
              <a:endParaRPr lang="en-US" sz="5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5" name="TextBox 94">
              <a:extLst>
                <a:ext uri="{FF2B5EF4-FFF2-40B4-BE49-F238E27FC236}">
                  <a16:creationId xmlns:a16="http://schemas.microsoft.com/office/drawing/2014/main" id="{B8599CDD-4EF2-2299-15B8-79F4763F2583}"/>
                </a:ext>
              </a:extLst>
            </p:cNvPr>
            <p:cNvSpPr txBox="1"/>
            <p:nvPr/>
          </p:nvSpPr>
          <p:spPr>
            <a:xfrm>
              <a:off x="9536892" y="4136852"/>
              <a:ext cx="611045" cy="171421"/>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Willesden Green</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6" name="TextBox 95">
              <a:extLst>
                <a:ext uri="{FF2B5EF4-FFF2-40B4-BE49-F238E27FC236}">
                  <a16:creationId xmlns:a16="http://schemas.microsoft.com/office/drawing/2014/main" id="{39C3BF1B-682C-A41F-EED0-EF38EEBDBFC7}"/>
                </a:ext>
              </a:extLst>
            </p:cNvPr>
            <p:cNvSpPr txBox="1"/>
            <p:nvPr/>
          </p:nvSpPr>
          <p:spPr>
            <a:xfrm>
              <a:off x="8858256" y="4592275"/>
              <a:ext cx="719534"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Roundwood</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7" name="TextBox 96">
              <a:extLst>
                <a:ext uri="{FF2B5EF4-FFF2-40B4-BE49-F238E27FC236}">
                  <a16:creationId xmlns:a16="http://schemas.microsoft.com/office/drawing/2014/main" id="{7414F58B-88D2-6113-B2C6-EBCDF422EC4A}"/>
                </a:ext>
              </a:extLst>
            </p:cNvPr>
            <p:cNvSpPr txBox="1"/>
            <p:nvPr/>
          </p:nvSpPr>
          <p:spPr>
            <a:xfrm>
              <a:off x="8816210" y="5187335"/>
              <a:ext cx="837944" cy="22042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Harlesden and Kensal Green</a:t>
              </a:r>
            </a:p>
          </p:txBody>
        </p:sp>
        <p:sp>
          <p:nvSpPr>
            <p:cNvPr id="98" name="TextBox 97">
              <a:extLst>
                <a:ext uri="{FF2B5EF4-FFF2-40B4-BE49-F238E27FC236}">
                  <a16:creationId xmlns:a16="http://schemas.microsoft.com/office/drawing/2014/main" id="{07E052AA-E451-C175-18F1-C2284C51F0BE}"/>
                </a:ext>
              </a:extLst>
            </p:cNvPr>
            <p:cNvSpPr txBox="1"/>
            <p:nvPr/>
          </p:nvSpPr>
          <p:spPr>
            <a:xfrm>
              <a:off x="10041229" y="4715541"/>
              <a:ext cx="773887" cy="85710"/>
            </a:xfrm>
            <a:prstGeom prst="rect">
              <a:avLst/>
            </a:prstGeom>
            <a:noFill/>
          </p:spPr>
          <p:txBody>
            <a:bodyPr wrap="square" lIns="0" tIns="0" rIns="0" bIns="0" rtlCol="0">
              <a:spAutoFit/>
            </a:bodyPr>
            <a:lstStyle/>
            <a:p>
              <a:pPr algn="ctr"/>
              <a:r>
                <a:rPr lang="en-GB" sz="600" b="1" err="1">
                  <a:solidFill>
                    <a:schemeClr val="bg1"/>
                  </a:solidFill>
                  <a:latin typeface="Verdana" panose="020B0604030504040204" pitchFamily="34" charset="0"/>
                  <a:ea typeface="Verdana" panose="020B0604030504040204" pitchFamily="34" charset="0"/>
                  <a:cs typeface="Verdana" panose="020B0604030504040204" pitchFamily="34" charset="0"/>
                </a:rPr>
                <a:t>Brondesbury</a:t>
              </a: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 Park</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99" name="TextBox 98">
              <a:extLst>
                <a:ext uri="{FF2B5EF4-FFF2-40B4-BE49-F238E27FC236}">
                  <a16:creationId xmlns:a16="http://schemas.microsoft.com/office/drawing/2014/main" id="{3711A241-4503-E7E1-8B83-72AA3AD664C0}"/>
                </a:ext>
              </a:extLst>
            </p:cNvPr>
            <p:cNvSpPr txBox="1"/>
            <p:nvPr/>
          </p:nvSpPr>
          <p:spPr>
            <a:xfrm>
              <a:off x="10241202" y="5389921"/>
              <a:ext cx="750702"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Queens Park</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100" name="TextBox 99">
              <a:extLst>
                <a:ext uri="{FF2B5EF4-FFF2-40B4-BE49-F238E27FC236}">
                  <a16:creationId xmlns:a16="http://schemas.microsoft.com/office/drawing/2014/main" id="{B4DFF502-1D6B-AB36-8C6A-8C008E93A905}"/>
                </a:ext>
              </a:extLst>
            </p:cNvPr>
            <p:cNvSpPr txBox="1"/>
            <p:nvPr/>
          </p:nvSpPr>
          <p:spPr>
            <a:xfrm rot="3114435">
              <a:off x="11074741" y="5109875"/>
              <a:ext cx="521737" cy="85710"/>
            </a:xfrm>
            <a:prstGeom prst="rect">
              <a:avLst/>
            </a:prstGeom>
            <a:noFill/>
          </p:spPr>
          <p:txBody>
            <a:bodyPr wrap="square" lIns="0" tIns="0" rIns="0" bIns="0" rtlCol="0">
              <a:spAutoFit/>
            </a:bodyPr>
            <a:lstStyle/>
            <a:p>
              <a:pPr algn="ctr"/>
              <a:r>
                <a:rPr lang="en-GB" sz="600" b="1">
                  <a:solidFill>
                    <a:schemeClr val="bg1"/>
                  </a:solidFill>
                  <a:latin typeface="Verdana" panose="020B0604030504040204" pitchFamily="34" charset="0"/>
                  <a:ea typeface="Verdana" panose="020B0604030504040204" pitchFamily="34" charset="0"/>
                  <a:cs typeface="Verdana" panose="020B0604030504040204" pitchFamily="34" charset="0"/>
                </a:rPr>
                <a:t>Kilburn</a:t>
              </a:r>
              <a:endParaRPr lang="en-US" sz="600" b="1">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7" name="Text Placeholder 1">
            <a:extLst>
              <a:ext uri="{FF2B5EF4-FFF2-40B4-BE49-F238E27FC236}">
                <a16:creationId xmlns:a16="http://schemas.microsoft.com/office/drawing/2014/main" id="{FC13A7C4-D04B-5E71-3156-01C5C0797BEA}"/>
              </a:ext>
            </a:extLst>
          </p:cNvPr>
          <p:cNvSpPr txBox="1">
            <a:spLocks/>
          </p:cNvSpPr>
          <p:nvPr/>
        </p:nvSpPr>
        <p:spPr>
          <a:xfrm>
            <a:off x="6364983" y="4752237"/>
            <a:ext cx="5311080" cy="1605568"/>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kern="1200" baseline="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b="1">
                <a:solidFill>
                  <a:schemeClr val="accent3"/>
                </a:solidFill>
              </a:rPr>
              <a:t>Comparability with Brent’s 2021 results</a:t>
            </a:r>
          </a:p>
          <a:p>
            <a:r>
              <a:rPr lang="en-GB" sz="1200"/>
              <a:t>Like the previous company who conducted the survey in 2021, we spoke to people face-to-face. This helps make this year’s results more comparable to 2021’s. However, the approach taken this year is not entirely the same as in 2021, and this could have some impact on results. As well as this, it’s important to remember that the 2021 survey was carried out in the immediate aftermath of the Covid-19 pandemic and this may have impacted residents’ answers.</a:t>
            </a:r>
          </a:p>
        </p:txBody>
      </p:sp>
    </p:spTree>
    <p:extLst>
      <p:ext uri="{BB962C8B-B14F-4D97-AF65-F5344CB8AC3E}">
        <p14:creationId xmlns:p14="http://schemas.microsoft.com/office/powerpoint/2010/main" val="195623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30ECD-4A30-0A77-C844-5AC2AABADB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533889-77E5-45FD-26D5-0CA0DC1C04CC}"/>
              </a:ext>
            </a:extLst>
          </p:cNvPr>
          <p:cNvSpPr>
            <a:spLocks noGrp="1"/>
          </p:cNvSpPr>
          <p:nvPr>
            <p:ph type="title"/>
          </p:nvPr>
        </p:nvSpPr>
        <p:spPr/>
        <p:txBody>
          <a:bodyPr/>
          <a:lstStyle/>
          <a:p>
            <a:r>
              <a:rPr lang="en-GB" dirty="0"/>
              <a:t>Key terms</a:t>
            </a:r>
          </a:p>
        </p:txBody>
      </p:sp>
      <p:sp>
        <p:nvSpPr>
          <p:cNvPr id="11" name="Rectangle 10">
            <a:extLst>
              <a:ext uri="{FF2B5EF4-FFF2-40B4-BE49-F238E27FC236}">
                <a16:creationId xmlns:a16="http://schemas.microsoft.com/office/drawing/2014/main" id="{DB9F21BA-9DB0-BF96-83EA-8848387A12D0}"/>
              </a:ext>
            </a:extLst>
          </p:cNvPr>
          <p:cNvSpPr/>
          <p:nvPr/>
        </p:nvSpPr>
        <p:spPr>
          <a:xfrm>
            <a:off x="520700" y="1299575"/>
            <a:ext cx="3450200" cy="360850"/>
          </a:xfrm>
          <a:prstGeom prst="rect">
            <a:avLst/>
          </a:prstGeom>
          <a:solidFill>
            <a:schemeClr val="accent3"/>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l" defTabSz="914377">
              <a:defRPr/>
            </a:pPr>
            <a:r>
              <a:rPr lang="en-GB" sz="1400" b="1">
                <a:solidFill>
                  <a:srgbClr val="FFFFFF"/>
                </a:solidFill>
                <a:ea typeface="BBC Reith Sans" panose="020B0603020204020204" pitchFamily="34" charset="0"/>
                <a:cs typeface="BBC Reith Sans" panose="020B0603020204020204" pitchFamily="34" charset="0"/>
              </a:rPr>
              <a:t>CF</a:t>
            </a:r>
          </a:p>
        </p:txBody>
      </p:sp>
      <p:sp>
        <p:nvSpPr>
          <p:cNvPr id="4" name="TextBox 3">
            <a:extLst>
              <a:ext uri="{FF2B5EF4-FFF2-40B4-BE49-F238E27FC236}">
                <a16:creationId xmlns:a16="http://schemas.microsoft.com/office/drawing/2014/main" id="{E9A022C4-66D0-AE60-9752-1CCC23086B39}"/>
              </a:ext>
            </a:extLst>
          </p:cNvPr>
          <p:cNvSpPr txBox="1"/>
          <p:nvPr/>
        </p:nvSpPr>
        <p:spPr>
          <a:xfrm>
            <a:off x="520700" y="1730000"/>
            <a:ext cx="3450200" cy="3985000"/>
          </a:xfrm>
          <a:prstGeom prst="rect">
            <a:avLst/>
          </a:prstGeom>
          <a:solidFill>
            <a:schemeClr val="bg2"/>
          </a:solidFill>
          <a:ln>
            <a:noFill/>
          </a:ln>
        </p:spPr>
        <p:txBody>
          <a:bodyPr wrap="square" lIns="182880" tIns="182880" rIns="182880" bIns="182880" rtlCol="0" anchor="t">
            <a:noAutofit/>
          </a:bodyPr>
          <a:lstStyle/>
          <a:p>
            <a:pPr fontAlgn="t"/>
            <a:r>
              <a:rPr lang="en-GB" sz="1400" dirty="0"/>
              <a:t>CF (Comparison Figure) is used to demonstrate a comparison between a figure and another figure of interest (e.g. the average or another group of interest). Take the below example:</a:t>
            </a:r>
          </a:p>
          <a:p>
            <a:pPr fontAlgn="t"/>
            <a:endParaRPr lang="en-GB" sz="1400" i="1" dirty="0"/>
          </a:p>
          <a:p>
            <a:pPr fontAlgn="t"/>
            <a:r>
              <a:rPr lang="en-GB" sz="1400" i="1" dirty="0"/>
              <a:t>“Conversely, the younger 16-34 age group are more likely to prioritise housing (25% cf. 17%) than average”</a:t>
            </a:r>
            <a:r>
              <a:rPr lang="en-GB" sz="1400" dirty="0"/>
              <a:t> </a:t>
            </a:r>
          </a:p>
          <a:p>
            <a:pPr fontAlgn="t"/>
            <a:endParaRPr lang="en-GB" sz="1400" dirty="0"/>
          </a:p>
          <a:p>
            <a:pPr fontAlgn="t"/>
            <a:r>
              <a:rPr lang="en-GB" sz="1400" dirty="0"/>
              <a:t>This shows that the figure for 16-34-year-olds is 25% in comparison to the average which is 17%</a:t>
            </a:r>
            <a:endParaRPr lang="en-GB" sz="1400" dirty="0">
              <a:solidFill>
                <a:prstClr val="black"/>
              </a:solidFill>
              <a:latin typeface="BBC Reith Sans" panose="020B0603020204020204" pitchFamily="34" charset="0"/>
              <a:ea typeface="BBC Reith Sans" panose="020B0603020204020204" pitchFamily="34" charset="0"/>
              <a:cs typeface="BBC Reith Sans" panose="020B0603020204020204" pitchFamily="34" charset="0"/>
            </a:endParaRPr>
          </a:p>
        </p:txBody>
      </p:sp>
      <p:sp>
        <p:nvSpPr>
          <p:cNvPr id="13" name="Rectangle 12">
            <a:extLst>
              <a:ext uri="{FF2B5EF4-FFF2-40B4-BE49-F238E27FC236}">
                <a16:creationId xmlns:a16="http://schemas.microsoft.com/office/drawing/2014/main" id="{8962C427-03F6-F34F-BF74-D12A4111DE48}"/>
              </a:ext>
            </a:extLst>
          </p:cNvPr>
          <p:cNvSpPr/>
          <p:nvPr/>
        </p:nvSpPr>
        <p:spPr>
          <a:xfrm>
            <a:off x="4370900" y="1299575"/>
            <a:ext cx="3450200" cy="360850"/>
          </a:xfrm>
          <a:prstGeom prst="rect">
            <a:avLst/>
          </a:prstGeom>
          <a:solidFill>
            <a:schemeClr val="accent3"/>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l" defTabSz="914377">
              <a:defRPr/>
            </a:pPr>
            <a:r>
              <a:rPr lang="en-GB" sz="1400" b="1">
                <a:solidFill>
                  <a:srgbClr val="FFFFFF"/>
                </a:solidFill>
                <a:ea typeface="BBC Reith Sans" panose="020B0603020204020204" pitchFamily="34" charset="0"/>
                <a:cs typeface="BBC Reith Sans" panose="020B0603020204020204" pitchFamily="34" charset="0"/>
              </a:rPr>
              <a:t>IMD</a:t>
            </a:r>
          </a:p>
        </p:txBody>
      </p:sp>
      <p:sp>
        <p:nvSpPr>
          <p:cNvPr id="7" name="TextBox 6">
            <a:extLst>
              <a:ext uri="{FF2B5EF4-FFF2-40B4-BE49-F238E27FC236}">
                <a16:creationId xmlns:a16="http://schemas.microsoft.com/office/drawing/2014/main" id="{6DF42F5D-8102-AAE9-D3DA-3E75C04027C7}"/>
              </a:ext>
            </a:extLst>
          </p:cNvPr>
          <p:cNvSpPr txBox="1"/>
          <p:nvPr/>
        </p:nvSpPr>
        <p:spPr>
          <a:xfrm>
            <a:off x="4370900" y="1730000"/>
            <a:ext cx="3450200" cy="4218624"/>
          </a:xfrm>
          <a:prstGeom prst="rect">
            <a:avLst/>
          </a:prstGeom>
          <a:solidFill>
            <a:schemeClr val="bg2"/>
          </a:solidFill>
          <a:ln>
            <a:noFill/>
          </a:ln>
        </p:spPr>
        <p:txBody>
          <a:bodyPr wrap="square" lIns="182880" tIns="182880" rIns="182880" bIns="182880" rtlCol="0" anchor="t">
            <a:noAutofit/>
          </a:bodyPr>
          <a:lstStyle/>
          <a:p>
            <a:pPr algn="l"/>
            <a:r>
              <a:rPr lang="en-GB" sz="1200" dirty="0"/>
              <a:t>The Index of Deprivation (IMD) is a measure of relative deprivation at a small local area level across England. IMD is based on seven different types of deprivation:</a:t>
            </a:r>
          </a:p>
          <a:p>
            <a:pPr algn="l"/>
            <a:endParaRPr lang="en-GB" sz="1200" dirty="0"/>
          </a:p>
          <a:p>
            <a:pPr marL="285750" indent="-285750" algn="l">
              <a:buFont typeface="Arial" panose="020B0604020202020204" pitchFamily="34" charset="0"/>
              <a:buChar char="•"/>
            </a:pPr>
            <a:r>
              <a:rPr lang="en-GB" sz="1200" dirty="0"/>
              <a:t>Income</a:t>
            </a:r>
          </a:p>
          <a:p>
            <a:pPr marL="285750" indent="-285750" algn="l">
              <a:buFont typeface="Arial" panose="020B0604020202020204" pitchFamily="34" charset="0"/>
              <a:buChar char="•"/>
            </a:pPr>
            <a:r>
              <a:rPr lang="en-GB" sz="1200" dirty="0"/>
              <a:t>Employment</a:t>
            </a:r>
          </a:p>
          <a:p>
            <a:pPr marL="285750" indent="-285750" algn="l">
              <a:buFont typeface="Arial" panose="020B0604020202020204" pitchFamily="34" charset="0"/>
              <a:buChar char="•"/>
            </a:pPr>
            <a:r>
              <a:rPr lang="en-GB" sz="1200" dirty="0"/>
              <a:t>Education</a:t>
            </a:r>
          </a:p>
          <a:p>
            <a:pPr marL="285750" indent="-285750" algn="l">
              <a:buFont typeface="Arial" panose="020B0604020202020204" pitchFamily="34" charset="0"/>
              <a:buChar char="•"/>
            </a:pPr>
            <a:r>
              <a:rPr lang="en-GB" sz="1200" dirty="0"/>
              <a:t>Skills and training</a:t>
            </a:r>
          </a:p>
          <a:p>
            <a:pPr marL="285750" indent="-285750" algn="l">
              <a:buFont typeface="Arial" panose="020B0604020202020204" pitchFamily="34" charset="0"/>
              <a:buChar char="•"/>
            </a:pPr>
            <a:r>
              <a:rPr lang="en-GB" sz="1200" dirty="0"/>
              <a:t>Health and disability</a:t>
            </a:r>
          </a:p>
          <a:p>
            <a:pPr marL="285750" indent="-285750" algn="l">
              <a:buFont typeface="Arial" panose="020B0604020202020204" pitchFamily="34" charset="0"/>
              <a:buChar char="•"/>
            </a:pPr>
            <a:r>
              <a:rPr lang="en-GB" sz="1200" dirty="0"/>
              <a:t>Crime</a:t>
            </a:r>
          </a:p>
          <a:p>
            <a:pPr marL="285750" indent="-285750" algn="l">
              <a:buFont typeface="Arial" panose="020B0604020202020204" pitchFamily="34" charset="0"/>
              <a:buChar char="•"/>
            </a:pPr>
            <a:r>
              <a:rPr lang="en-GB" sz="1200" dirty="0"/>
              <a:t>Barriers to housing</a:t>
            </a:r>
          </a:p>
          <a:p>
            <a:pPr marL="285750" indent="-285750" algn="l">
              <a:buFont typeface="Arial" panose="020B0604020202020204" pitchFamily="34" charset="0"/>
              <a:buChar char="•"/>
            </a:pPr>
            <a:r>
              <a:rPr lang="en-GB" sz="1200" dirty="0"/>
              <a:t>Services and living environment </a:t>
            </a:r>
          </a:p>
          <a:p>
            <a:pPr algn="l"/>
            <a:endParaRPr lang="en-GB" sz="1200" dirty="0"/>
          </a:p>
          <a:p>
            <a:pPr algn="l"/>
            <a:r>
              <a:rPr lang="en-GB" sz="1200" dirty="0"/>
              <a:t>Levels of IMD are split into quintiles (1 to 5), with 1 being the most deprived 20% of areas and 5 being least deprived 20% of areas. In Brent, no areas fall into IMD 5, meaning IMD 4 represents the least deprived areas of Brent.</a:t>
            </a:r>
            <a:endParaRPr lang="en-GB" sz="1200" dirty="0">
              <a:solidFill>
                <a:prstClr val="black"/>
              </a:solidFill>
              <a:latin typeface="BBC Reith Sans" panose="020B0603020204020204" pitchFamily="34" charset="0"/>
              <a:ea typeface="BBC Reith Sans" panose="020B0603020204020204" pitchFamily="34" charset="0"/>
              <a:cs typeface="BBC Reith Sans" panose="020B0603020204020204" pitchFamily="34" charset="0"/>
            </a:endParaRPr>
          </a:p>
        </p:txBody>
      </p:sp>
      <p:sp>
        <p:nvSpPr>
          <p:cNvPr id="15" name="Rectangle 14">
            <a:extLst>
              <a:ext uri="{FF2B5EF4-FFF2-40B4-BE49-F238E27FC236}">
                <a16:creationId xmlns:a16="http://schemas.microsoft.com/office/drawing/2014/main" id="{7FDF668D-B97A-C1CD-CA73-8A4C6721256A}"/>
              </a:ext>
            </a:extLst>
          </p:cNvPr>
          <p:cNvSpPr/>
          <p:nvPr/>
        </p:nvSpPr>
        <p:spPr>
          <a:xfrm>
            <a:off x="8221100" y="1299575"/>
            <a:ext cx="3450200" cy="360850"/>
          </a:xfrm>
          <a:prstGeom prst="rect">
            <a:avLst/>
          </a:prstGeom>
          <a:solidFill>
            <a:schemeClr val="accent3"/>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l" defTabSz="914377">
              <a:defRPr/>
            </a:pPr>
            <a:r>
              <a:rPr lang="en-GB" sz="1400" b="1">
                <a:solidFill>
                  <a:srgbClr val="FFFFFF"/>
                </a:solidFill>
                <a:ea typeface="BBC Reith Sans" panose="020B0603020204020204" pitchFamily="34" charset="0"/>
                <a:cs typeface="BBC Reith Sans" panose="020B0603020204020204" pitchFamily="34" charset="0"/>
              </a:rPr>
              <a:t>SEG</a:t>
            </a:r>
          </a:p>
        </p:txBody>
      </p:sp>
      <p:sp>
        <p:nvSpPr>
          <p:cNvPr id="9" name="TextBox 8">
            <a:extLst>
              <a:ext uri="{FF2B5EF4-FFF2-40B4-BE49-F238E27FC236}">
                <a16:creationId xmlns:a16="http://schemas.microsoft.com/office/drawing/2014/main" id="{A6991011-D78B-F5C5-5A4E-67B941BD0FC4}"/>
              </a:ext>
            </a:extLst>
          </p:cNvPr>
          <p:cNvSpPr txBox="1"/>
          <p:nvPr/>
        </p:nvSpPr>
        <p:spPr>
          <a:xfrm>
            <a:off x="8221100" y="1729000"/>
            <a:ext cx="3450200" cy="3400000"/>
          </a:xfrm>
          <a:prstGeom prst="rect">
            <a:avLst/>
          </a:prstGeom>
          <a:solidFill>
            <a:schemeClr val="bg2"/>
          </a:solidFill>
          <a:ln>
            <a:noFill/>
          </a:ln>
        </p:spPr>
        <p:txBody>
          <a:bodyPr wrap="square" lIns="182880" tIns="182880" rIns="182880" bIns="182880" rtlCol="0" anchor="t">
            <a:normAutofit/>
          </a:bodyPr>
          <a:lstStyle/>
          <a:p>
            <a:pPr algn="l" fontAlgn="t">
              <a:lnSpc>
                <a:spcPct val="100000"/>
              </a:lnSpc>
              <a:buNone/>
            </a:pPr>
            <a:r>
              <a:rPr lang="en-GB" sz="1400" dirty="0"/>
              <a:t>SEG (Socio-Economic Group) refers to a classification based on the occupation of the chief income earner in a household. It is used to understand differences in attitudes and behaviours across demographic groups. Typical SEG categories include AB, C1, C2, D and E. ABC1 refers to what are typically seen as white-collar, professional occupations and C2DE blue-collar, manual occupations, state pensioners and the unemployed.</a:t>
            </a:r>
          </a:p>
        </p:txBody>
      </p:sp>
    </p:spTree>
    <p:extLst>
      <p:ext uri="{BB962C8B-B14F-4D97-AF65-F5344CB8AC3E}">
        <p14:creationId xmlns:p14="http://schemas.microsoft.com/office/powerpoint/2010/main" val="2477796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6A227A85-664B-27CD-3FB3-8E0A7FC82A6B}"/>
              </a:ext>
              <a:ext uri="{C183D7F6-B498-43B3-948B-1728B52AA6E4}">
                <adec:decorative xmlns:adec="http://schemas.microsoft.com/office/drawing/2017/decorative" val="0"/>
              </a:ext>
            </a:extLst>
          </p:cNvPr>
          <p:cNvSpPr>
            <a:spLocks noGrp="1"/>
          </p:cNvSpPr>
          <p:nvPr>
            <p:ph type="title"/>
          </p:nvPr>
        </p:nvSpPr>
        <p:spPr/>
        <p:txBody>
          <a:bodyPr/>
          <a:lstStyle/>
          <a:p>
            <a:r>
              <a:rPr lang="en-GB"/>
              <a:t>Key results</a:t>
            </a:r>
          </a:p>
        </p:txBody>
      </p:sp>
      <p:sp>
        <p:nvSpPr>
          <p:cNvPr id="86" name="(empty)">
            <a:extLst>
              <a:ext uri="{FF2B5EF4-FFF2-40B4-BE49-F238E27FC236}">
                <a16:creationId xmlns:a16="http://schemas.microsoft.com/office/drawing/2014/main" id="{BD7F6466-0A21-5870-EA66-3523A192B3BD}"/>
              </a:ext>
              <a:ext uri="{C183D7F6-B498-43B3-948B-1728B52AA6E4}">
                <adec:decorative xmlns:adec="http://schemas.microsoft.com/office/drawing/2017/decorative" val="1"/>
              </a:ext>
            </a:extLst>
          </p:cNvPr>
          <p:cNvSpPr/>
          <p:nvPr/>
        </p:nvSpPr>
        <p:spPr>
          <a:xfrm>
            <a:off x="6275504" y="3719282"/>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87" name="(empty)">
            <a:extLst>
              <a:ext uri="{FF2B5EF4-FFF2-40B4-BE49-F238E27FC236}">
                <a16:creationId xmlns:a16="http://schemas.microsoft.com/office/drawing/2014/main" id="{667AE0CE-FA84-A2EF-E6A9-9FAA73A1C332}"/>
              </a:ext>
              <a:ext uri="{C183D7F6-B498-43B3-948B-1728B52AA6E4}">
                <adec:decorative xmlns:adec="http://schemas.microsoft.com/office/drawing/2017/decorative" val="1"/>
              </a:ext>
            </a:extLst>
          </p:cNvPr>
          <p:cNvSpPr/>
          <p:nvPr/>
        </p:nvSpPr>
        <p:spPr>
          <a:xfrm>
            <a:off x="6199383" y="3643161"/>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88" name="(empty)">
            <a:extLst>
              <a:ext uri="{FF2B5EF4-FFF2-40B4-BE49-F238E27FC236}">
                <a16:creationId xmlns:a16="http://schemas.microsoft.com/office/drawing/2014/main" id="{EAEEB245-1534-72EB-F1D9-9FBC29FAF21E}"/>
              </a:ext>
              <a:ext uri="{C183D7F6-B498-43B3-948B-1728B52AA6E4}">
                <adec:decorative xmlns:adec="http://schemas.microsoft.com/office/drawing/2017/decorative" val="1"/>
              </a:ext>
            </a:extLst>
          </p:cNvPr>
          <p:cNvSpPr/>
          <p:nvPr/>
        </p:nvSpPr>
        <p:spPr>
          <a:xfrm>
            <a:off x="3448635" y="3719282"/>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89" name="(empty)">
            <a:extLst>
              <a:ext uri="{FF2B5EF4-FFF2-40B4-BE49-F238E27FC236}">
                <a16:creationId xmlns:a16="http://schemas.microsoft.com/office/drawing/2014/main" id="{39525275-B639-2FE9-AE7A-D28DD9D226C9}"/>
              </a:ext>
              <a:ext uri="{C183D7F6-B498-43B3-948B-1728B52AA6E4}">
                <adec:decorative xmlns:adec="http://schemas.microsoft.com/office/drawing/2017/decorative" val="1"/>
              </a:ext>
            </a:extLst>
          </p:cNvPr>
          <p:cNvSpPr/>
          <p:nvPr/>
        </p:nvSpPr>
        <p:spPr>
          <a:xfrm>
            <a:off x="3372514" y="3643161"/>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0" name="(empty)">
            <a:extLst>
              <a:ext uri="{FF2B5EF4-FFF2-40B4-BE49-F238E27FC236}">
                <a16:creationId xmlns:a16="http://schemas.microsoft.com/office/drawing/2014/main" id="{C5BA2D6A-F0F3-523D-3E21-8736D0A7C836}"/>
              </a:ext>
              <a:ext uri="{C183D7F6-B498-43B3-948B-1728B52AA6E4}">
                <adec:decorative xmlns:adec="http://schemas.microsoft.com/office/drawing/2017/decorative" val="1"/>
              </a:ext>
            </a:extLst>
          </p:cNvPr>
          <p:cNvSpPr/>
          <p:nvPr/>
        </p:nvSpPr>
        <p:spPr>
          <a:xfrm>
            <a:off x="647026" y="3719282"/>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1" name="(empty)">
            <a:extLst>
              <a:ext uri="{FF2B5EF4-FFF2-40B4-BE49-F238E27FC236}">
                <a16:creationId xmlns:a16="http://schemas.microsoft.com/office/drawing/2014/main" id="{8CF0A7A2-5B3C-D64C-0832-1A10476FA71F}"/>
              </a:ext>
              <a:ext uri="{C183D7F6-B498-43B3-948B-1728B52AA6E4}">
                <adec:decorative xmlns:adec="http://schemas.microsoft.com/office/drawing/2017/decorative" val="1"/>
              </a:ext>
            </a:extLst>
          </p:cNvPr>
          <p:cNvSpPr/>
          <p:nvPr/>
        </p:nvSpPr>
        <p:spPr>
          <a:xfrm>
            <a:off x="570905" y="3643161"/>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2" name="(empty)">
            <a:extLst>
              <a:ext uri="{FF2B5EF4-FFF2-40B4-BE49-F238E27FC236}">
                <a16:creationId xmlns:a16="http://schemas.microsoft.com/office/drawing/2014/main" id="{3C85CB77-8D85-3DB9-765D-BFDAA33477A2}"/>
              </a:ext>
              <a:ext uri="{C183D7F6-B498-43B3-948B-1728B52AA6E4}">
                <adec:decorative xmlns:adec="http://schemas.microsoft.com/office/drawing/2017/decorative" val="1"/>
              </a:ext>
            </a:extLst>
          </p:cNvPr>
          <p:cNvSpPr/>
          <p:nvPr/>
        </p:nvSpPr>
        <p:spPr>
          <a:xfrm>
            <a:off x="9162750" y="1468099"/>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3" name="(empty)">
            <a:extLst>
              <a:ext uri="{FF2B5EF4-FFF2-40B4-BE49-F238E27FC236}">
                <a16:creationId xmlns:a16="http://schemas.microsoft.com/office/drawing/2014/main" id="{A866A7E6-7FDB-685E-C42E-3295E8E48E6E}"/>
              </a:ext>
              <a:ext uri="{C183D7F6-B498-43B3-948B-1728B52AA6E4}">
                <adec:decorative xmlns:adec="http://schemas.microsoft.com/office/drawing/2017/decorative" val="1"/>
              </a:ext>
            </a:extLst>
          </p:cNvPr>
          <p:cNvSpPr/>
          <p:nvPr/>
        </p:nvSpPr>
        <p:spPr>
          <a:xfrm>
            <a:off x="9086629" y="1391978"/>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4" name="(empty)">
            <a:extLst>
              <a:ext uri="{FF2B5EF4-FFF2-40B4-BE49-F238E27FC236}">
                <a16:creationId xmlns:a16="http://schemas.microsoft.com/office/drawing/2014/main" id="{CBD1FA3A-9B77-6009-D94C-387D03334C21}"/>
              </a:ext>
              <a:ext uri="{C183D7F6-B498-43B3-948B-1728B52AA6E4}">
                <adec:decorative xmlns:adec="http://schemas.microsoft.com/office/drawing/2017/decorative" val="1"/>
              </a:ext>
            </a:extLst>
          </p:cNvPr>
          <p:cNvSpPr/>
          <p:nvPr/>
        </p:nvSpPr>
        <p:spPr>
          <a:xfrm>
            <a:off x="6236860" y="1468099"/>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5" name="(empty)">
            <a:extLst>
              <a:ext uri="{FF2B5EF4-FFF2-40B4-BE49-F238E27FC236}">
                <a16:creationId xmlns:a16="http://schemas.microsoft.com/office/drawing/2014/main" id="{03F5FE6B-10BC-E2DA-7EAE-D244E1F8258F}"/>
              </a:ext>
              <a:ext uri="{C183D7F6-B498-43B3-948B-1728B52AA6E4}">
                <adec:decorative xmlns:adec="http://schemas.microsoft.com/office/drawing/2017/decorative" val="1"/>
              </a:ext>
            </a:extLst>
          </p:cNvPr>
          <p:cNvSpPr/>
          <p:nvPr/>
        </p:nvSpPr>
        <p:spPr>
          <a:xfrm>
            <a:off x="6160740" y="1391978"/>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6" name="(empty)">
            <a:extLst>
              <a:ext uri="{FF2B5EF4-FFF2-40B4-BE49-F238E27FC236}">
                <a16:creationId xmlns:a16="http://schemas.microsoft.com/office/drawing/2014/main" id="{36CBDF15-1441-8B4D-5461-052169033137}"/>
              </a:ext>
              <a:ext uri="{C183D7F6-B498-43B3-948B-1728B52AA6E4}">
                <adec:decorative xmlns:adec="http://schemas.microsoft.com/office/drawing/2017/decorative" val="1"/>
              </a:ext>
            </a:extLst>
          </p:cNvPr>
          <p:cNvSpPr/>
          <p:nvPr/>
        </p:nvSpPr>
        <p:spPr>
          <a:xfrm>
            <a:off x="3449500" y="1465921"/>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7" name="(empty)">
            <a:extLst>
              <a:ext uri="{FF2B5EF4-FFF2-40B4-BE49-F238E27FC236}">
                <a16:creationId xmlns:a16="http://schemas.microsoft.com/office/drawing/2014/main" id="{65447294-9BEF-F7E7-1867-98E1AC19CEAC}"/>
              </a:ext>
              <a:ext uri="{C183D7F6-B498-43B3-948B-1728B52AA6E4}">
                <adec:decorative xmlns:adec="http://schemas.microsoft.com/office/drawing/2017/decorative" val="1"/>
              </a:ext>
            </a:extLst>
          </p:cNvPr>
          <p:cNvSpPr/>
          <p:nvPr/>
        </p:nvSpPr>
        <p:spPr>
          <a:xfrm>
            <a:off x="3373379" y="1389800"/>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8" name="(empty)">
            <a:extLst>
              <a:ext uri="{FF2B5EF4-FFF2-40B4-BE49-F238E27FC236}">
                <a16:creationId xmlns:a16="http://schemas.microsoft.com/office/drawing/2014/main" id="{8A191D21-B69B-3786-824A-AF88671E39BB}"/>
              </a:ext>
              <a:ext uri="{C183D7F6-B498-43B3-948B-1728B52AA6E4}">
                <adec:decorative xmlns:adec="http://schemas.microsoft.com/office/drawing/2017/decorative" val="1"/>
              </a:ext>
            </a:extLst>
          </p:cNvPr>
          <p:cNvSpPr/>
          <p:nvPr/>
        </p:nvSpPr>
        <p:spPr>
          <a:xfrm>
            <a:off x="647026" y="1468099"/>
            <a:ext cx="2455454" cy="1983494"/>
          </a:xfrm>
          <a:prstGeom prst="rect">
            <a:avLst/>
          </a:prstGeom>
          <a:solidFill>
            <a:srgbClr val="DBDBDB"/>
          </a:solidFill>
          <a:ln w="19050">
            <a:solidFill>
              <a:srgbClr val="FFFFFF">
                <a:alpha val="0"/>
              </a:srgbClr>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99" name="(empty)">
            <a:extLst>
              <a:ext uri="{FF2B5EF4-FFF2-40B4-BE49-F238E27FC236}">
                <a16:creationId xmlns:a16="http://schemas.microsoft.com/office/drawing/2014/main" id="{73AD52BC-8468-41A9-1D73-575B2C3F9D24}"/>
              </a:ext>
              <a:ext uri="{C183D7F6-B498-43B3-948B-1728B52AA6E4}">
                <adec:decorative xmlns:adec="http://schemas.microsoft.com/office/drawing/2017/decorative" val="1"/>
              </a:ext>
            </a:extLst>
          </p:cNvPr>
          <p:cNvSpPr/>
          <p:nvPr/>
        </p:nvSpPr>
        <p:spPr>
          <a:xfrm>
            <a:off x="570905" y="1391978"/>
            <a:ext cx="245545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defTabSz="913486">
              <a:lnSpc>
                <a:spcPct val="114583"/>
              </a:lnSpc>
            </a:pPr>
            <a:r>
              <a:rPr sz="1399">
                <a:solidFill>
                  <a:srgbClr val="FFFFFF"/>
                </a:solidFill>
                <a:latin typeface="Verdana"/>
              </a:rPr>
              <a:t>﻿</a:t>
            </a:r>
          </a:p>
        </p:txBody>
      </p:sp>
      <p:sp>
        <p:nvSpPr>
          <p:cNvPr id="100" name="Satisfaction with...">
            <a:extLst>
              <a:ext uri="{FF2B5EF4-FFF2-40B4-BE49-F238E27FC236}">
                <a16:creationId xmlns:a16="http://schemas.microsoft.com/office/drawing/2014/main" id="{366FCE94-0E46-5F49-CB1A-91569EFFE546}"/>
              </a:ext>
            </a:extLst>
          </p:cNvPr>
          <p:cNvSpPr/>
          <p:nvPr/>
        </p:nvSpPr>
        <p:spPr>
          <a:xfrm>
            <a:off x="756450" y="1522610"/>
            <a:ext cx="1589020" cy="504300"/>
          </a:xfrm>
          <a:prstGeom prst="rect">
            <a:avLst/>
          </a:prstGeom>
          <a:noFill/>
        </p:spPr>
        <p:txBody>
          <a:bodyPr lIns="0" tIns="15224" rIns="0" bIns="0" anchor="t">
            <a:spAutoFit/>
          </a:bodyPr>
          <a:lstStyle/>
          <a:p>
            <a:pPr defTabSz="913486">
              <a:lnSpc>
                <a:spcPct val="114583"/>
              </a:lnSpc>
            </a:pPr>
            <a:r>
              <a:rPr sz="1399" b="1">
                <a:solidFill>
                  <a:srgbClr val="6D6E71"/>
                </a:solidFill>
                <a:latin typeface="Verdana"/>
              </a:rPr>
              <a:t>Satisfaction with local area</a:t>
            </a:r>
          </a:p>
        </p:txBody>
      </p:sp>
      <p:sp>
        <p:nvSpPr>
          <p:cNvPr id="101" name="90% ↑ 2025: 83% L...">
            <a:extLst>
              <a:ext uri="{FF2B5EF4-FFF2-40B4-BE49-F238E27FC236}">
                <a16:creationId xmlns:a16="http://schemas.microsoft.com/office/drawing/2014/main" id="{9D126572-038E-F2E2-99CA-5172D445549E}"/>
              </a:ext>
            </a:extLst>
          </p:cNvPr>
          <p:cNvSpPr/>
          <p:nvPr/>
        </p:nvSpPr>
        <p:spPr>
          <a:xfrm>
            <a:off x="756451" y="2136858"/>
            <a:ext cx="2045744" cy="1075038"/>
          </a:xfrm>
          <a:prstGeom prst="rect">
            <a:avLst/>
          </a:prstGeom>
          <a:noFill/>
        </p:spPr>
        <p:txBody>
          <a:bodyPr lIns="0" tIns="15224" rIns="0" bIns="0" anchor="t">
            <a:normAutofit/>
          </a:bodyPr>
          <a:lstStyle/>
          <a:p>
            <a:pPr defTabSz="913486">
              <a:lnSpc>
                <a:spcPct val="83333"/>
              </a:lnSpc>
            </a:pPr>
            <a:r>
              <a:rPr sz="3596" b="1">
                <a:solidFill>
                  <a:srgbClr val="FF0090"/>
                </a:solidFill>
                <a:latin typeface="Verdana"/>
              </a:rPr>
              <a:t>90%</a:t>
            </a:r>
            <a:r>
              <a:rPr sz="3596">
                <a:solidFill>
                  <a:srgbClr val="00B050"/>
                </a:solidFill>
                <a:latin typeface="Open Sans"/>
              </a:rPr>
              <a:t>↑</a:t>
            </a:r>
          </a:p>
          <a:p>
            <a:pPr defTabSz="913486">
              <a:lnSpc>
                <a:spcPct val="83333"/>
              </a:lnSpc>
            </a:pPr>
            <a:r>
              <a:rPr sz="1199" b="1">
                <a:solidFill>
                  <a:srgbClr val="6D6E71"/>
                </a:solidFill>
                <a:latin typeface="Verdana"/>
              </a:rPr>
              <a:t>202</a:t>
            </a:r>
            <a:r>
              <a:rPr lang="en-GB" sz="1199" b="1">
                <a:solidFill>
                  <a:srgbClr val="6D6E71"/>
                </a:solidFill>
                <a:latin typeface="Verdana"/>
              </a:rPr>
              <a:t>1</a:t>
            </a:r>
            <a:r>
              <a:rPr sz="1199" b="1">
                <a:solidFill>
                  <a:srgbClr val="6D6E71"/>
                </a:solidFill>
                <a:latin typeface="Verdana"/>
              </a:rPr>
              <a:t>:</a:t>
            </a:r>
            <a:r>
              <a:rPr sz="1199">
                <a:solidFill>
                  <a:srgbClr val="6D6E71"/>
                </a:solidFill>
                <a:latin typeface="Verdana"/>
              </a:rPr>
              <a:t> 8</a:t>
            </a:r>
            <a:r>
              <a:rPr lang="en-GB" sz="1199">
                <a:solidFill>
                  <a:srgbClr val="6D6E71"/>
                </a:solidFill>
                <a:latin typeface="Verdana"/>
              </a:rPr>
              <a:t>1</a:t>
            </a:r>
            <a:r>
              <a:rPr sz="1199">
                <a:solidFill>
                  <a:srgbClr val="6D6E71"/>
                </a:solidFill>
                <a:latin typeface="Verdana"/>
              </a:rPr>
              <a:t>%</a:t>
            </a:r>
            <a:br>
              <a:rPr sz="1798">
                <a:solidFill>
                  <a:prstClr val="black"/>
                </a:solidFill>
                <a:latin typeface="Calibri"/>
              </a:rPr>
            </a:br>
            <a:r>
              <a:rPr sz="1199" b="1">
                <a:solidFill>
                  <a:srgbClr val="6D6E71"/>
                </a:solidFill>
                <a:latin typeface="Verdana"/>
              </a:rPr>
              <a:t>LGA: </a:t>
            </a:r>
            <a:r>
              <a:rPr sz="1199">
                <a:solidFill>
                  <a:srgbClr val="6D6E71"/>
                </a:solidFill>
                <a:latin typeface="Verdana"/>
              </a:rPr>
              <a:t>72%</a:t>
            </a:r>
          </a:p>
        </p:txBody>
      </p:sp>
      <p:sp>
        <p:nvSpPr>
          <p:cNvPr id="103" name="Satisfaction with...">
            <a:extLst>
              <a:ext uri="{FF2B5EF4-FFF2-40B4-BE49-F238E27FC236}">
                <a16:creationId xmlns:a16="http://schemas.microsoft.com/office/drawing/2014/main" id="{A5CA3FFA-CFBD-D073-3DBA-7F34579DD495}"/>
              </a:ext>
            </a:extLst>
          </p:cNvPr>
          <p:cNvSpPr/>
          <p:nvPr/>
        </p:nvSpPr>
        <p:spPr>
          <a:xfrm>
            <a:off x="3577674" y="1522610"/>
            <a:ext cx="1589020" cy="504300"/>
          </a:xfrm>
          <a:prstGeom prst="rect">
            <a:avLst/>
          </a:prstGeom>
          <a:noFill/>
        </p:spPr>
        <p:txBody>
          <a:bodyPr lIns="0" tIns="15224" rIns="0" bIns="0" anchor="t">
            <a:spAutoFit/>
          </a:bodyPr>
          <a:lstStyle/>
          <a:p>
            <a:pPr defTabSz="913486">
              <a:lnSpc>
                <a:spcPct val="114583"/>
              </a:lnSpc>
            </a:pPr>
            <a:r>
              <a:rPr sz="1399" b="1">
                <a:solidFill>
                  <a:srgbClr val="6D6E71"/>
                </a:solidFill>
                <a:latin typeface="Verdana"/>
              </a:rPr>
              <a:t>Satisfaction with Council</a:t>
            </a:r>
          </a:p>
        </p:txBody>
      </p:sp>
      <p:sp>
        <p:nvSpPr>
          <p:cNvPr id="105" name="73% ↑ 2025: 69% L..." descr="77%↑&#10;2021: 72%&#10;LGA: 51%&#10;">
            <a:extLst>
              <a:ext uri="{FF2B5EF4-FFF2-40B4-BE49-F238E27FC236}">
                <a16:creationId xmlns:a16="http://schemas.microsoft.com/office/drawing/2014/main" id="{151CFAA1-CB8F-2EF0-1440-356AAF5CD275}"/>
              </a:ext>
            </a:extLst>
          </p:cNvPr>
          <p:cNvSpPr/>
          <p:nvPr/>
        </p:nvSpPr>
        <p:spPr>
          <a:xfrm>
            <a:off x="3578235" y="2136858"/>
            <a:ext cx="2045744" cy="1073414"/>
          </a:xfrm>
          <a:prstGeom prst="rect">
            <a:avLst/>
          </a:prstGeom>
          <a:noFill/>
        </p:spPr>
        <p:txBody>
          <a:bodyPr lIns="0" tIns="15224" rIns="0" bIns="0" anchor="t">
            <a:normAutofit/>
          </a:bodyPr>
          <a:lstStyle/>
          <a:p>
            <a:pPr defTabSz="913486">
              <a:lnSpc>
                <a:spcPct val="83333"/>
              </a:lnSpc>
            </a:pPr>
            <a:r>
              <a:rPr sz="3596" b="1">
                <a:solidFill>
                  <a:srgbClr val="FF0090"/>
                </a:solidFill>
                <a:latin typeface="Verdana"/>
              </a:rPr>
              <a:t>7</a:t>
            </a:r>
            <a:r>
              <a:rPr lang="en-GB" sz="3596" b="1">
                <a:solidFill>
                  <a:srgbClr val="FF0090"/>
                </a:solidFill>
                <a:latin typeface="Verdana"/>
              </a:rPr>
              <a:t>7</a:t>
            </a:r>
            <a:r>
              <a:rPr sz="3596" b="1">
                <a:solidFill>
                  <a:srgbClr val="FF0090"/>
                </a:solidFill>
                <a:latin typeface="Verdana"/>
              </a:rPr>
              <a:t>%</a:t>
            </a:r>
            <a:r>
              <a:rPr sz="3596">
                <a:solidFill>
                  <a:srgbClr val="00B050"/>
                </a:solidFill>
                <a:latin typeface="Open Sans"/>
              </a:rPr>
              <a:t>↑</a:t>
            </a:r>
          </a:p>
          <a:p>
            <a:pPr defTabSz="913486">
              <a:lnSpc>
                <a:spcPct val="83333"/>
              </a:lnSpc>
            </a:pPr>
            <a:r>
              <a:rPr sz="1199" b="1">
                <a:solidFill>
                  <a:srgbClr val="6D6E71"/>
                </a:solidFill>
                <a:latin typeface="Verdana"/>
              </a:rPr>
              <a:t>202</a:t>
            </a:r>
            <a:r>
              <a:rPr lang="en-GB" sz="1199" b="1">
                <a:solidFill>
                  <a:srgbClr val="6D6E71"/>
                </a:solidFill>
                <a:latin typeface="Verdana"/>
              </a:rPr>
              <a:t>1</a:t>
            </a:r>
            <a:r>
              <a:rPr sz="1199" b="1">
                <a:solidFill>
                  <a:srgbClr val="6D6E71"/>
                </a:solidFill>
                <a:latin typeface="Verdana"/>
              </a:rPr>
              <a:t>: </a:t>
            </a:r>
            <a:r>
              <a:rPr lang="en-GB" sz="1199">
                <a:solidFill>
                  <a:srgbClr val="6D6E71"/>
                </a:solidFill>
                <a:latin typeface="Verdana"/>
              </a:rPr>
              <a:t>72</a:t>
            </a:r>
            <a:r>
              <a:rPr sz="1199">
                <a:solidFill>
                  <a:srgbClr val="6D6E71"/>
                </a:solidFill>
                <a:latin typeface="Verdana"/>
              </a:rPr>
              <a:t>%</a:t>
            </a:r>
            <a:br>
              <a:rPr sz="1798">
                <a:solidFill>
                  <a:prstClr val="black"/>
                </a:solidFill>
                <a:latin typeface="Calibri"/>
              </a:rPr>
            </a:br>
            <a:r>
              <a:rPr sz="1199" b="1">
                <a:solidFill>
                  <a:srgbClr val="6D6E71"/>
                </a:solidFill>
                <a:latin typeface="Verdana"/>
              </a:rPr>
              <a:t>LGA:</a:t>
            </a:r>
            <a:r>
              <a:rPr sz="1199">
                <a:solidFill>
                  <a:srgbClr val="6D6E71"/>
                </a:solidFill>
                <a:latin typeface="Verdana"/>
              </a:rPr>
              <a:t> 51%</a:t>
            </a:r>
          </a:p>
        </p:txBody>
      </p:sp>
      <p:sp>
        <p:nvSpPr>
          <p:cNvPr id="107" name="Value for money" descr="Value for money">
            <a:extLst>
              <a:ext uri="{FF2B5EF4-FFF2-40B4-BE49-F238E27FC236}">
                <a16:creationId xmlns:a16="http://schemas.microsoft.com/office/drawing/2014/main" id="{51E1470B-E11F-0AC9-9029-C02A2B05C86D}"/>
              </a:ext>
            </a:extLst>
          </p:cNvPr>
          <p:cNvSpPr/>
          <p:nvPr/>
        </p:nvSpPr>
        <p:spPr>
          <a:xfrm>
            <a:off x="6403655" y="1522610"/>
            <a:ext cx="1589020" cy="504300"/>
          </a:xfrm>
          <a:prstGeom prst="rect">
            <a:avLst/>
          </a:prstGeom>
          <a:noFill/>
        </p:spPr>
        <p:txBody>
          <a:bodyPr lIns="0" tIns="15224" rIns="0" bIns="0" anchor="t">
            <a:spAutoFit/>
          </a:bodyPr>
          <a:lstStyle/>
          <a:p>
            <a:pPr defTabSz="913486">
              <a:lnSpc>
                <a:spcPct val="114583"/>
              </a:lnSpc>
            </a:pPr>
            <a:r>
              <a:rPr sz="1399" b="1">
                <a:solidFill>
                  <a:srgbClr val="6D6E71"/>
                </a:solidFill>
                <a:latin typeface="Verdana"/>
              </a:rPr>
              <a:t>Value for money</a:t>
            </a:r>
          </a:p>
        </p:txBody>
      </p:sp>
      <p:sp>
        <p:nvSpPr>
          <p:cNvPr id="109" name="67% ↑ 2025: 54% L..." descr="56%↑&#10;2021: 51%&#10;LGA: 38%&#10;">
            <a:extLst>
              <a:ext uri="{FF2B5EF4-FFF2-40B4-BE49-F238E27FC236}">
                <a16:creationId xmlns:a16="http://schemas.microsoft.com/office/drawing/2014/main" id="{5686A5E8-9758-3D8D-C7FB-81D6CD468DEC}"/>
              </a:ext>
            </a:extLst>
          </p:cNvPr>
          <p:cNvSpPr/>
          <p:nvPr/>
        </p:nvSpPr>
        <p:spPr>
          <a:xfrm>
            <a:off x="6403655" y="2136857"/>
            <a:ext cx="2045744" cy="1175053"/>
          </a:xfrm>
          <a:prstGeom prst="rect">
            <a:avLst/>
          </a:prstGeom>
          <a:noFill/>
        </p:spPr>
        <p:txBody>
          <a:bodyPr lIns="0" tIns="15224" rIns="0" bIns="0" anchor="t">
            <a:normAutofit/>
          </a:bodyPr>
          <a:lstStyle/>
          <a:p>
            <a:pPr defTabSz="913486">
              <a:lnSpc>
                <a:spcPct val="83333"/>
              </a:lnSpc>
            </a:pPr>
            <a:r>
              <a:rPr lang="en-GB" sz="3596" b="1">
                <a:solidFill>
                  <a:srgbClr val="FF0090"/>
                </a:solidFill>
                <a:latin typeface="Verdana"/>
              </a:rPr>
              <a:t>56</a:t>
            </a:r>
            <a:r>
              <a:rPr sz="3596" b="1">
                <a:solidFill>
                  <a:srgbClr val="FF0090"/>
                </a:solidFill>
                <a:latin typeface="Verdana"/>
              </a:rPr>
              <a:t>%</a:t>
            </a:r>
            <a:r>
              <a:rPr sz="3596">
                <a:solidFill>
                  <a:srgbClr val="00B050"/>
                </a:solidFill>
                <a:latin typeface="Open Sans"/>
              </a:rPr>
              <a:t>↑</a:t>
            </a:r>
          </a:p>
          <a:p>
            <a:pPr defTabSz="913486">
              <a:lnSpc>
                <a:spcPct val="83333"/>
              </a:lnSpc>
            </a:pPr>
            <a:r>
              <a:rPr lang="en-GB" sz="1199" b="1">
                <a:solidFill>
                  <a:srgbClr val="6D6E71"/>
                </a:solidFill>
                <a:latin typeface="Verdana"/>
              </a:rPr>
              <a:t>2021</a:t>
            </a:r>
            <a:r>
              <a:rPr sz="1199" b="1">
                <a:solidFill>
                  <a:srgbClr val="6D6E71"/>
                </a:solidFill>
                <a:latin typeface="Verdana"/>
              </a:rPr>
              <a:t>:</a:t>
            </a:r>
            <a:r>
              <a:rPr sz="1199">
                <a:solidFill>
                  <a:srgbClr val="6D6E71"/>
                </a:solidFill>
                <a:latin typeface="Verdana"/>
              </a:rPr>
              <a:t> 5</a:t>
            </a:r>
            <a:r>
              <a:rPr lang="en-GB" sz="1199">
                <a:solidFill>
                  <a:srgbClr val="6D6E71"/>
                </a:solidFill>
                <a:latin typeface="Verdana"/>
              </a:rPr>
              <a:t>1</a:t>
            </a:r>
            <a:r>
              <a:rPr sz="1199">
                <a:solidFill>
                  <a:srgbClr val="6D6E71"/>
                </a:solidFill>
                <a:latin typeface="Verdana"/>
              </a:rPr>
              <a:t>%</a:t>
            </a:r>
            <a:r>
              <a:rPr lang="en-GB" sz="1199">
                <a:solidFill>
                  <a:srgbClr val="6D6E71"/>
                </a:solidFill>
                <a:latin typeface="Verdana"/>
              </a:rPr>
              <a:t>**</a:t>
            </a:r>
            <a:br>
              <a:rPr sz="1798">
                <a:solidFill>
                  <a:prstClr val="black"/>
                </a:solidFill>
                <a:latin typeface="Calibri"/>
              </a:rPr>
            </a:br>
            <a:r>
              <a:rPr sz="1199" b="1">
                <a:solidFill>
                  <a:srgbClr val="6D6E71"/>
                </a:solidFill>
                <a:latin typeface="Verdana"/>
              </a:rPr>
              <a:t>LGA: </a:t>
            </a:r>
            <a:r>
              <a:rPr sz="1199">
                <a:solidFill>
                  <a:srgbClr val="6D6E71"/>
                </a:solidFill>
                <a:latin typeface="Verdana"/>
              </a:rPr>
              <a:t>38%</a:t>
            </a:r>
          </a:p>
        </p:txBody>
      </p:sp>
      <p:sp>
        <p:nvSpPr>
          <p:cNvPr id="102" name="Council acts on c...">
            <a:extLst>
              <a:ext uri="{FF2B5EF4-FFF2-40B4-BE49-F238E27FC236}">
                <a16:creationId xmlns:a16="http://schemas.microsoft.com/office/drawing/2014/main" id="{6A53FB8D-FB0A-F076-FFF6-B39A30811935}"/>
              </a:ext>
            </a:extLst>
          </p:cNvPr>
          <p:cNvSpPr/>
          <p:nvPr/>
        </p:nvSpPr>
        <p:spPr>
          <a:xfrm>
            <a:off x="9324787" y="1522610"/>
            <a:ext cx="1589020" cy="504300"/>
          </a:xfrm>
          <a:prstGeom prst="rect">
            <a:avLst/>
          </a:prstGeom>
          <a:noFill/>
        </p:spPr>
        <p:txBody>
          <a:bodyPr lIns="0" tIns="15224" rIns="0" bIns="0" anchor="t">
            <a:spAutoFit/>
          </a:bodyPr>
          <a:lstStyle/>
          <a:p>
            <a:pPr defTabSz="913486">
              <a:lnSpc>
                <a:spcPct val="114583"/>
              </a:lnSpc>
            </a:pPr>
            <a:r>
              <a:rPr sz="1399" b="1" dirty="0">
                <a:solidFill>
                  <a:srgbClr val="6D6E71"/>
                </a:solidFill>
                <a:latin typeface="Verdana"/>
              </a:rPr>
              <a:t>Council acts </a:t>
            </a:r>
            <a:br>
              <a:rPr sz="1798" dirty="0">
                <a:solidFill>
                  <a:prstClr val="black"/>
                </a:solidFill>
                <a:latin typeface="Calibri"/>
              </a:rPr>
            </a:br>
            <a:r>
              <a:rPr sz="1399" b="1" dirty="0">
                <a:solidFill>
                  <a:srgbClr val="6D6E71"/>
                </a:solidFill>
                <a:latin typeface="Verdana"/>
              </a:rPr>
              <a:t>on concerns</a:t>
            </a:r>
          </a:p>
        </p:txBody>
      </p:sp>
      <p:sp>
        <p:nvSpPr>
          <p:cNvPr id="104" name="75% ↑ 2025: 65% L..." descr="71%&#10;2021: N/A&#10;LGA: 53%&#10;">
            <a:extLst>
              <a:ext uri="{FF2B5EF4-FFF2-40B4-BE49-F238E27FC236}">
                <a16:creationId xmlns:a16="http://schemas.microsoft.com/office/drawing/2014/main" id="{2991E74F-B2BD-89DD-17A0-A348CC7F82C4}"/>
              </a:ext>
            </a:extLst>
          </p:cNvPr>
          <p:cNvSpPr/>
          <p:nvPr/>
        </p:nvSpPr>
        <p:spPr>
          <a:xfrm>
            <a:off x="9324787" y="2136857"/>
            <a:ext cx="1633319" cy="1236437"/>
          </a:xfrm>
          <a:prstGeom prst="rect">
            <a:avLst/>
          </a:prstGeom>
          <a:noFill/>
        </p:spPr>
        <p:txBody>
          <a:bodyPr lIns="0" tIns="15224" rIns="0" bIns="0" anchor="t">
            <a:normAutofit/>
          </a:bodyPr>
          <a:lstStyle/>
          <a:p>
            <a:pPr defTabSz="913486">
              <a:lnSpc>
                <a:spcPct val="83333"/>
              </a:lnSpc>
            </a:pPr>
            <a:r>
              <a:rPr lang="en-GB" sz="3596" b="1">
                <a:solidFill>
                  <a:srgbClr val="FF0090"/>
                </a:solidFill>
                <a:latin typeface="Verdana"/>
              </a:rPr>
              <a:t>71</a:t>
            </a:r>
            <a:r>
              <a:rPr sz="3596" b="1">
                <a:solidFill>
                  <a:srgbClr val="FF0090"/>
                </a:solidFill>
                <a:latin typeface="Verdana"/>
              </a:rPr>
              <a:t>%</a:t>
            </a:r>
            <a:endParaRPr sz="3596">
              <a:solidFill>
                <a:srgbClr val="00B050"/>
              </a:solidFill>
              <a:latin typeface="Open Sans"/>
            </a:endParaRPr>
          </a:p>
          <a:p>
            <a:pPr defTabSz="913486">
              <a:lnSpc>
                <a:spcPct val="83333"/>
              </a:lnSpc>
            </a:pPr>
            <a:r>
              <a:rPr lang="en-GB" sz="1199" b="1">
                <a:solidFill>
                  <a:srgbClr val="6D6E71"/>
                </a:solidFill>
                <a:latin typeface="Verdana"/>
              </a:rPr>
              <a:t>2021</a:t>
            </a:r>
            <a:r>
              <a:rPr sz="1199" b="1">
                <a:solidFill>
                  <a:srgbClr val="6D6E71"/>
                </a:solidFill>
                <a:latin typeface="Verdana"/>
              </a:rPr>
              <a:t>:</a:t>
            </a:r>
            <a:r>
              <a:rPr sz="1199">
                <a:solidFill>
                  <a:srgbClr val="6D6E71"/>
                </a:solidFill>
                <a:latin typeface="Verdana"/>
              </a:rPr>
              <a:t> </a:t>
            </a:r>
            <a:r>
              <a:rPr lang="en-GB" sz="1199">
                <a:solidFill>
                  <a:srgbClr val="6D6E71"/>
                </a:solidFill>
                <a:latin typeface="Verdana"/>
              </a:rPr>
              <a:t>N/A</a:t>
            </a:r>
            <a:br>
              <a:rPr sz="1798">
                <a:solidFill>
                  <a:prstClr val="black"/>
                </a:solidFill>
                <a:latin typeface="Calibri"/>
              </a:rPr>
            </a:br>
            <a:r>
              <a:rPr sz="1199" b="1">
                <a:solidFill>
                  <a:srgbClr val="6D6E71"/>
                </a:solidFill>
                <a:latin typeface="Verdana"/>
              </a:rPr>
              <a:t>LGA: </a:t>
            </a:r>
            <a:r>
              <a:rPr lang="en-GB" sz="1199">
                <a:solidFill>
                  <a:srgbClr val="6D6E71"/>
                </a:solidFill>
                <a:latin typeface="Verdana"/>
              </a:rPr>
              <a:t>53</a:t>
            </a:r>
            <a:r>
              <a:rPr sz="1199">
                <a:solidFill>
                  <a:srgbClr val="6D6E71"/>
                </a:solidFill>
                <a:latin typeface="Verdana"/>
              </a:rPr>
              <a:t>%</a:t>
            </a:r>
          </a:p>
        </p:txBody>
      </p:sp>
      <p:sp>
        <p:nvSpPr>
          <p:cNvPr id="106" name="Council keeps res...">
            <a:extLst>
              <a:ext uri="{FF2B5EF4-FFF2-40B4-BE49-F238E27FC236}">
                <a16:creationId xmlns:a16="http://schemas.microsoft.com/office/drawing/2014/main" id="{CD8C05E2-0514-ED77-4F84-727AB497505B}"/>
              </a:ext>
            </a:extLst>
          </p:cNvPr>
          <p:cNvSpPr/>
          <p:nvPr/>
        </p:nvSpPr>
        <p:spPr>
          <a:xfrm>
            <a:off x="758970" y="3833463"/>
            <a:ext cx="1950593" cy="504300"/>
          </a:xfrm>
          <a:prstGeom prst="rect">
            <a:avLst/>
          </a:prstGeom>
          <a:noFill/>
        </p:spPr>
        <p:txBody>
          <a:bodyPr lIns="0" tIns="15224" rIns="0" bIns="0" anchor="t">
            <a:spAutoFit/>
          </a:bodyPr>
          <a:lstStyle/>
          <a:p>
            <a:pPr defTabSz="913486">
              <a:lnSpc>
                <a:spcPct val="114583"/>
              </a:lnSpc>
            </a:pPr>
            <a:r>
              <a:rPr sz="1399" b="1">
                <a:solidFill>
                  <a:srgbClr val="6D6E71"/>
                </a:solidFill>
                <a:latin typeface="Verdana"/>
              </a:rPr>
              <a:t>Council keeps residents informed</a:t>
            </a:r>
          </a:p>
        </p:txBody>
      </p:sp>
      <p:sp>
        <p:nvSpPr>
          <p:cNvPr id="108" name="79% ↑ 2025: 65% L..." descr="80%↑&#10;2021: 64%&#10;LGA: 49%&#10;">
            <a:extLst>
              <a:ext uri="{FF2B5EF4-FFF2-40B4-BE49-F238E27FC236}">
                <a16:creationId xmlns:a16="http://schemas.microsoft.com/office/drawing/2014/main" id="{511F6116-98ED-0162-0248-12A0B4D55BAC}"/>
              </a:ext>
            </a:extLst>
          </p:cNvPr>
          <p:cNvSpPr/>
          <p:nvPr/>
        </p:nvSpPr>
        <p:spPr>
          <a:xfrm>
            <a:off x="758970" y="4394853"/>
            <a:ext cx="2045744" cy="1036792"/>
          </a:xfrm>
          <a:prstGeom prst="rect">
            <a:avLst/>
          </a:prstGeom>
          <a:noFill/>
        </p:spPr>
        <p:txBody>
          <a:bodyPr lIns="0" tIns="15224" rIns="0" bIns="0" anchor="t">
            <a:normAutofit/>
          </a:bodyPr>
          <a:lstStyle/>
          <a:p>
            <a:pPr defTabSz="913486">
              <a:lnSpc>
                <a:spcPct val="83333"/>
              </a:lnSpc>
            </a:pPr>
            <a:r>
              <a:rPr lang="en-GB" sz="3596" b="1">
                <a:solidFill>
                  <a:srgbClr val="FF0090"/>
                </a:solidFill>
                <a:latin typeface="Verdana"/>
              </a:rPr>
              <a:t>80</a:t>
            </a:r>
            <a:r>
              <a:rPr sz="3596" b="1">
                <a:solidFill>
                  <a:srgbClr val="FF0090"/>
                </a:solidFill>
                <a:latin typeface="Verdana"/>
              </a:rPr>
              <a:t>%</a:t>
            </a:r>
            <a:r>
              <a:rPr sz="3596">
                <a:solidFill>
                  <a:srgbClr val="00B050"/>
                </a:solidFill>
                <a:latin typeface="Open Sans"/>
              </a:rPr>
              <a:t>↑</a:t>
            </a:r>
          </a:p>
          <a:p>
            <a:pPr defTabSz="913486">
              <a:lnSpc>
                <a:spcPct val="83333"/>
              </a:lnSpc>
            </a:pPr>
            <a:r>
              <a:rPr sz="1199" b="1">
                <a:solidFill>
                  <a:srgbClr val="6D6E71"/>
                </a:solidFill>
                <a:latin typeface="Verdana"/>
              </a:rPr>
              <a:t>202</a:t>
            </a:r>
            <a:r>
              <a:rPr lang="en-GB" sz="1199" b="1">
                <a:solidFill>
                  <a:srgbClr val="6D6E71"/>
                </a:solidFill>
                <a:latin typeface="Verdana"/>
              </a:rPr>
              <a:t>1</a:t>
            </a:r>
            <a:r>
              <a:rPr sz="1199" b="1">
                <a:solidFill>
                  <a:srgbClr val="6D6E71"/>
                </a:solidFill>
                <a:latin typeface="Verdana"/>
              </a:rPr>
              <a:t>: </a:t>
            </a:r>
            <a:r>
              <a:rPr lang="en-GB" sz="1199">
                <a:solidFill>
                  <a:srgbClr val="6D6E71"/>
                </a:solidFill>
                <a:latin typeface="Verdana"/>
              </a:rPr>
              <a:t>64</a:t>
            </a:r>
            <a:r>
              <a:rPr sz="1199">
                <a:solidFill>
                  <a:srgbClr val="6D6E71"/>
                </a:solidFill>
                <a:latin typeface="Verdana"/>
              </a:rPr>
              <a:t>%</a:t>
            </a:r>
            <a:r>
              <a:rPr lang="en-GB" sz="1199">
                <a:solidFill>
                  <a:srgbClr val="6D6E71"/>
                </a:solidFill>
                <a:latin typeface="Verdana"/>
              </a:rPr>
              <a:t>**</a:t>
            </a:r>
            <a:br>
              <a:rPr sz="1798">
                <a:solidFill>
                  <a:prstClr val="black"/>
                </a:solidFill>
                <a:latin typeface="Calibri"/>
              </a:rPr>
            </a:br>
            <a:r>
              <a:rPr sz="1199" b="1">
                <a:solidFill>
                  <a:srgbClr val="6D6E71"/>
                </a:solidFill>
                <a:latin typeface="Verdana"/>
              </a:rPr>
              <a:t>LGA:</a:t>
            </a:r>
            <a:r>
              <a:rPr sz="1199">
                <a:solidFill>
                  <a:srgbClr val="6D6E71"/>
                </a:solidFill>
                <a:latin typeface="Verdana"/>
              </a:rPr>
              <a:t> 49%</a:t>
            </a:r>
          </a:p>
        </p:txBody>
      </p:sp>
      <p:sp>
        <p:nvSpPr>
          <p:cNvPr id="110" name="Safety during the...">
            <a:extLst>
              <a:ext uri="{FF2B5EF4-FFF2-40B4-BE49-F238E27FC236}">
                <a16:creationId xmlns:a16="http://schemas.microsoft.com/office/drawing/2014/main" id="{78CF6132-44D2-2493-2D63-5EC1E74B23DD}"/>
              </a:ext>
            </a:extLst>
          </p:cNvPr>
          <p:cNvSpPr/>
          <p:nvPr/>
        </p:nvSpPr>
        <p:spPr>
          <a:xfrm>
            <a:off x="3622425" y="3833463"/>
            <a:ext cx="1797299" cy="504300"/>
          </a:xfrm>
          <a:prstGeom prst="rect">
            <a:avLst/>
          </a:prstGeom>
          <a:noFill/>
        </p:spPr>
        <p:txBody>
          <a:bodyPr wrap="square" lIns="0" tIns="15224" rIns="0" bIns="0" anchor="t">
            <a:spAutoFit/>
          </a:bodyPr>
          <a:lstStyle/>
          <a:p>
            <a:pPr defTabSz="913486">
              <a:lnSpc>
                <a:spcPct val="114583"/>
              </a:lnSpc>
            </a:pPr>
            <a:r>
              <a:rPr lang="en-GB" sz="1399" b="1">
                <a:solidFill>
                  <a:srgbClr val="6D6E71"/>
                </a:solidFill>
                <a:latin typeface="Verdana"/>
              </a:rPr>
              <a:t>Feelings of safety</a:t>
            </a:r>
            <a:r>
              <a:rPr sz="1399" b="1">
                <a:solidFill>
                  <a:srgbClr val="6D6E71"/>
                </a:solidFill>
                <a:latin typeface="Verdana"/>
              </a:rPr>
              <a:t> during the day</a:t>
            </a:r>
          </a:p>
        </p:txBody>
      </p:sp>
      <p:sp>
        <p:nvSpPr>
          <p:cNvPr id="111" name="96% ↑ 2025: 93% L..." descr="98%&#10;2021: N/A&#10;LGA*: 91%">
            <a:extLst>
              <a:ext uri="{FF2B5EF4-FFF2-40B4-BE49-F238E27FC236}">
                <a16:creationId xmlns:a16="http://schemas.microsoft.com/office/drawing/2014/main" id="{62C3C67E-CA10-CD49-791A-A1B6EC93A45D}"/>
              </a:ext>
            </a:extLst>
          </p:cNvPr>
          <p:cNvSpPr/>
          <p:nvPr/>
        </p:nvSpPr>
        <p:spPr>
          <a:xfrm>
            <a:off x="3627464" y="4394853"/>
            <a:ext cx="2045744" cy="929056"/>
          </a:xfrm>
          <a:prstGeom prst="rect">
            <a:avLst/>
          </a:prstGeom>
          <a:noFill/>
        </p:spPr>
        <p:txBody>
          <a:bodyPr lIns="0" tIns="15224" rIns="0" bIns="0" anchor="t">
            <a:normAutofit/>
          </a:bodyPr>
          <a:lstStyle/>
          <a:p>
            <a:pPr defTabSz="913486">
              <a:lnSpc>
                <a:spcPct val="83333"/>
              </a:lnSpc>
            </a:pPr>
            <a:r>
              <a:rPr sz="3596" b="1">
                <a:solidFill>
                  <a:srgbClr val="FF0090"/>
                </a:solidFill>
                <a:latin typeface="Verdana"/>
              </a:rPr>
              <a:t>9</a:t>
            </a:r>
            <a:r>
              <a:rPr lang="en-GB" sz="3596" b="1">
                <a:solidFill>
                  <a:srgbClr val="FF0090"/>
                </a:solidFill>
                <a:latin typeface="Verdana"/>
              </a:rPr>
              <a:t>8%</a:t>
            </a:r>
            <a:endParaRPr sz="3596">
              <a:solidFill>
                <a:srgbClr val="00B050"/>
              </a:solidFill>
              <a:latin typeface="Open Sans"/>
            </a:endParaRPr>
          </a:p>
          <a:p>
            <a:pPr defTabSz="913486">
              <a:lnSpc>
                <a:spcPct val="83333"/>
              </a:lnSpc>
            </a:pPr>
            <a:r>
              <a:rPr lang="en-GB" sz="1199" b="1">
                <a:solidFill>
                  <a:srgbClr val="6D6E71"/>
                </a:solidFill>
                <a:latin typeface="Verdana"/>
              </a:rPr>
              <a:t>2021</a:t>
            </a:r>
            <a:r>
              <a:rPr sz="1199" b="1">
                <a:solidFill>
                  <a:srgbClr val="6D6E71"/>
                </a:solidFill>
                <a:latin typeface="Verdana"/>
              </a:rPr>
              <a:t>:</a:t>
            </a:r>
            <a:r>
              <a:rPr sz="1199">
                <a:solidFill>
                  <a:srgbClr val="6D6E71"/>
                </a:solidFill>
                <a:latin typeface="Verdana"/>
              </a:rPr>
              <a:t> </a:t>
            </a:r>
            <a:r>
              <a:rPr lang="en-GB" sz="1199">
                <a:solidFill>
                  <a:srgbClr val="6D6E71"/>
                </a:solidFill>
                <a:latin typeface="Verdana"/>
              </a:rPr>
              <a:t>N/A</a:t>
            </a:r>
            <a:br>
              <a:rPr sz="1798">
                <a:solidFill>
                  <a:prstClr val="black"/>
                </a:solidFill>
                <a:latin typeface="Calibri"/>
              </a:rPr>
            </a:br>
            <a:r>
              <a:rPr sz="1199" b="1">
                <a:solidFill>
                  <a:srgbClr val="6D6E71"/>
                </a:solidFill>
                <a:latin typeface="Verdana"/>
              </a:rPr>
              <a:t>LGA</a:t>
            </a:r>
            <a:r>
              <a:rPr lang="en-GB" sz="1199" b="1">
                <a:solidFill>
                  <a:srgbClr val="6D6E71"/>
                </a:solidFill>
                <a:latin typeface="Verdana"/>
              </a:rPr>
              <a:t>*</a:t>
            </a:r>
            <a:r>
              <a:rPr sz="1199" b="1">
                <a:solidFill>
                  <a:srgbClr val="6D6E71"/>
                </a:solidFill>
                <a:latin typeface="Verdana"/>
              </a:rPr>
              <a:t>:</a:t>
            </a:r>
            <a:r>
              <a:rPr sz="1199">
                <a:solidFill>
                  <a:srgbClr val="6D6E71"/>
                </a:solidFill>
                <a:latin typeface="Verdana"/>
              </a:rPr>
              <a:t> 91%</a:t>
            </a:r>
            <a:br>
              <a:rPr sz="1798">
                <a:solidFill>
                  <a:prstClr val="black"/>
                </a:solidFill>
                <a:latin typeface="Calibri"/>
              </a:rPr>
            </a:br>
            <a:r>
              <a:rPr sz="1199">
                <a:solidFill>
                  <a:srgbClr val="6D6E71"/>
                </a:solidFill>
                <a:latin typeface="Verdana"/>
              </a:rPr>
              <a:t> </a:t>
            </a:r>
          </a:p>
        </p:txBody>
      </p:sp>
      <p:sp>
        <p:nvSpPr>
          <p:cNvPr id="112" name="Safety after dark" descr="6a93b4f8-1b3e-47bd-8fae-3c4a3bbf451e Safety after dark">
            <a:extLst>
              <a:ext uri="{FF2B5EF4-FFF2-40B4-BE49-F238E27FC236}">
                <a16:creationId xmlns:a16="http://schemas.microsoft.com/office/drawing/2014/main" id="{3ECB148B-1F6E-5FEA-FF48-3407B81ACC49}"/>
              </a:ext>
            </a:extLst>
          </p:cNvPr>
          <p:cNvSpPr/>
          <p:nvPr/>
        </p:nvSpPr>
        <p:spPr>
          <a:xfrm>
            <a:off x="6454051" y="3833463"/>
            <a:ext cx="1837461" cy="485951"/>
          </a:xfrm>
          <a:prstGeom prst="rect">
            <a:avLst/>
          </a:prstGeom>
          <a:noFill/>
        </p:spPr>
        <p:txBody>
          <a:bodyPr wrap="square" lIns="0" tIns="15224" rIns="0" bIns="0" anchor="t">
            <a:spAutoFit/>
          </a:bodyPr>
          <a:lstStyle/>
          <a:p>
            <a:pPr defTabSz="913486">
              <a:lnSpc>
                <a:spcPct val="114583"/>
              </a:lnSpc>
            </a:pPr>
            <a:r>
              <a:rPr lang="en-GB" sz="1399" b="1">
                <a:solidFill>
                  <a:srgbClr val="6D6E71"/>
                </a:solidFill>
              </a:rPr>
              <a:t>Feelings of safety after dark</a:t>
            </a:r>
          </a:p>
        </p:txBody>
      </p:sp>
      <p:sp>
        <p:nvSpPr>
          <p:cNvPr id="113" name="61% ↓ 2025: 66% L..." descr="59%&#10;2021: N/A&#10;LGA*: 71%">
            <a:extLst>
              <a:ext uri="{FF2B5EF4-FFF2-40B4-BE49-F238E27FC236}">
                <a16:creationId xmlns:a16="http://schemas.microsoft.com/office/drawing/2014/main" id="{82830775-6917-5439-AF28-00B71F94921A}"/>
              </a:ext>
            </a:extLst>
          </p:cNvPr>
          <p:cNvSpPr/>
          <p:nvPr/>
        </p:nvSpPr>
        <p:spPr>
          <a:xfrm>
            <a:off x="6454052" y="4394853"/>
            <a:ext cx="2045744" cy="900551"/>
          </a:xfrm>
          <a:prstGeom prst="rect">
            <a:avLst/>
          </a:prstGeom>
          <a:noFill/>
        </p:spPr>
        <p:txBody>
          <a:bodyPr lIns="0" tIns="15224" rIns="0" bIns="0" anchor="t">
            <a:normAutofit lnSpcReduction="10000"/>
          </a:bodyPr>
          <a:lstStyle/>
          <a:p>
            <a:pPr defTabSz="913486">
              <a:lnSpc>
                <a:spcPct val="83333"/>
              </a:lnSpc>
            </a:pPr>
            <a:r>
              <a:rPr lang="en-GB" sz="3596" b="1">
                <a:solidFill>
                  <a:srgbClr val="FF0090"/>
                </a:solidFill>
                <a:latin typeface="Verdana"/>
              </a:rPr>
              <a:t>59</a:t>
            </a:r>
            <a:r>
              <a:rPr sz="3596" b="1">
                <a:solidFill>
                  <a:srgbClr val="FF0090"/>
                </a:solidFill>
                <a:latin typeface="Verdana"/>
              </a:rPr>
              <a:t>%</a:t>
            </a:r>
            <a:endParaRPr sz="3596">
              <a:solidFill>
                <a:srgbClr val="B2182B"/>
              </a:solidFill>
              <a:latin typeface="Verdana"/>
            </a:endParaRPr>
          </a:p>
          <a:p>
            <a:pPr defTabSz="913486">
              <a:lnSpc>
                <a:spcPct val="83333"/>
              </a:lnSpc>
            </a:pPr>
            <a:r>
              <a:rPr lang="en-GB" sz="1199" b="1">
                <a:solidFill>
                  <a:srgbClr val="6D6E71"/>
                </a:solidFill>
                <a:latin typeface="Verdana"/>
              </a:rPr>
              <a:t>2021</a:t>
            </a:r>
            <a:r>
              <a:rPr sz="1199" b="1">
                <a:solidFill>
                  <a:srgbClr val="6D6E71"/>
                </a:solidFill>
                <a:latin typeface="Verdana"/>
              </a:rPr>
              <a:t>:</a:t>
            </a:r>
            <a:r>
              <a:rPr sz="1199">
                <a:solidFill>
                  <a:srgbClr val="6D6E71"/>
                </a:solidFill>
                <a:latin typeface="Verdana"/>
              </a:rPr>
              <a:t> </a:t>
            </a:r>
            <a:r>
              <a:rPr lang="en-GB" sz="1199">
                <a:solidFill>
                  <a:srgbClr val="6D6E71"/>
                </a:solidFill>
                <a:latin typeface="Verdana"/>
              </a:rPr>
              <a:t>N/A</a:t>
            </a:r>
            <a:endParaRPr sz="1199">
              <a:solidFill>
                <a:srgbClr val="6D6E71"/>
              </a:solidFill>
              <a:latin typeface="Verdana"/>
            </a:endParaRPr>
          </a:p>
          <a:p>
            <a:pPr defTabSz="913486">
              <a:lnSpc>
                <a:spcPct val="83333"/>
              </a:lnSpc>
            </a:pPr>
            <a:r>
              <a:rPr sz="1199" b="1">
                <a:solidFill>
                  <a:srgbClr val="6D6E71"/>
                </a:solidFill>
                <a:latin typeface="Verdana"/>
              </a:rPr>
              <a:t>LGA</a:t>
            </a:r>
            <a:r>
              <a:rPr lang="en-GB" sz="1199" b="1">
                <a:solidFill>
                  <a:srgbClr val="6D6E71"/>
                </a:solidFill>
                <a:latin typeface="Verdana"/>
              </a:rPr>
              <a:t>*</a:t>
            </a:r>
            <a:r>
              <a:rPr sz="1199" b="1">
                <a:solidFill>
                  <a:srgbClr val="6D6E71"/>
                </a:solidFill>
                <a:latin typeface="Verdana"/>
              </a:rPr>
              <a:t>: </a:t>
            </a:r>
            <a:r>
              <a:rPr sz="1199">
                <a:solidFill>
                  <a:srgbClr val="6D6E71"/>
                </a:solidFill>
                <a:latin typeface="Verdana"/>
              </a:rPr>
              <a:t>71%</a:t>
            </a:r>
            <a:br>
              <a:rPr sz="1798">
                <a:solidFill>
                  <a:prstClr val="black"/>
                </a:solidFill>
                <a:latin typeface="Calibri"/>
              </a:rPr>
            </a:br>
            <a:r>
              <a:rPr sz="1199">
                <a:solidFill>
                  <a:srgbClr val="6D6E71"/>
                </a:solidFill>
                <a:latin typeface="Verdana"/>
              </a:rPr>
              <a:t> </a:t>
            </a:r>
          </a:p>
        </p:txBody>
      </p:sp>
      <p:pic>
        <p:nvPicPr>
          <p:cNvPr id="114" name="Sun PINK">
            <a:extLst>
              <a:ext uri="{FF2B5EF4-FFF2-40B4-BE49-F238E27FC236}">
                <a16:creationId xmlns:a16="http://schemas.microsoft.com/office/drawing/2014/main" id="{CF610498-B80B-AEC7-CF81-8B52BB96995D}"/>
              </a:ext>
              <a:ext uri="{C183D7F6-B498-43B3-948B-1728B52AA6E4}">
                <adec:decorative xmlns:adec="http://schemas.microsoft.com/office/drawing/2017/decorative" val="1"/>
              </a:ext>
            </a:extLst>
          </p:cNvPr>
          <p:cNvPicPr>
            <a:picLocks noChangeAspect="1"/>
          </p:cNvPicPr>
          <p:nvPr/>
        </p:nvPicPr>
        <p:blipFill>
          <a:blip r:embed="rId2" cstate="print"/>
          <a:stretch>
            <a:fillRect/>
          </a:stretch>
        </p:blipFill>
        <p:spPr>
          <a:xfrm>
            <a:off x="5278658" y="4632776"/>
            <a:ext cx="772633" cy="772633"/>
          </a:xfrm>
          <a:prstGeom prst="rect">
            <a:avLst/>
          </a:prstGeom>
        </p:spPr>
      </p:pic>
      <p:pic>
        <p:nvPicPr>
          <p:cNvPr id="115" name="Urban_PINK">
            <a:extLst>
              <a:ext uri="{FF2B5EF4-FFF2-40B4-BE49-F238E27FC236}">
                <a16:creationId xmlns:a16="http://schemas.microsoft.com/office/drawing/2014/main" id="{04B4A505-E396-9461-4238-C00A04FA9307}"/>
              </a:ext>
              <a:ext uri="{C183D7F6-B498-43B3-948B-1728B52AA6E4}">
                <adec:decorative xmlns:adec="http://schemas.microsoft.com/office/drawing/2017/decorative" val="1"/>
              </a:ext>
            </a:extLst>
          </p:cNvPr>
          <p:cNvPicPr>
            <a:picLocks noChangeAspect="1"/>
          </p:cNvPicPr>
          <p:nvPr/>
        </p:nvPicPr>
        <p:blipFill>
          <a:blip r:embed="rId3" cstate="print"/>
          <a:stretch>
            <a:fillRect/>
          </a:stretch>
        </p:blipFill>
        <p:spPr>
          <a:xfrm>
            <a:off x="8114925" y="4632777"/>
            <a:ext cx="769743" cy="769743"/>
          </a:xfrm>
          <a:prstGeom prst="rect">
            <a:avLst/>
          </a:prstGeom>
        </p:spPr>
      </p:pic>
      <p:pic>
        <p:nvPicPr>
          <p:cNvPr id="116" name="Information-communication_PINK">
            <a:extLst>
              <a:ext uri="{FF2B5EF4-FFF2-40B4-BE49-F238E27FC236}">
                <a16:creationId xmlns:a16="http://schemas.microsoft.com/office/drawing/2014/main" id="{1C7F5E74-03E7-2742-0F54-578242F9E87D}"/>
              </a:ext>
              <a:ext uri="{C183D7F6-B498-43B3-948B-1728B52AA6E4}">
                <adec:decorative xmlns:adec="http://schemas.microsoft.com/office/drawing/2017/decorative" val="1"/>
              </a:ext>
            </a:extLst>
          </p:cNvPr>
          <p:cNvPicPr>
            <a:picLocks noChangeAspect="1"/>
          </p:cNvPicPr>
          <p:nvPr/>
        </p:nvPicPr>
        <p:blipFill>
          <a:blip r:embed="rId4" cstate="print"/>
          <a:stretch>
            <a:fillRect/>
          </a:stretch>
        </p:blipFill>
        <p:spPr>
          <a:xfrm>
            <a:off x="2418397" y="4636578"/>
            <a:ext cx="772633" cy="772633"/>
          </a:xfrm>
          <a:prstGeom prst="rect">
            <a:avLst/>
          </a:prstGeom>
        </p:spPr>
      </p:pic>
      <p:pic>
        <p:nvPicPr>
          <p:cNvPr id="117" name="Smile_PINK">
            <a:extLst>
              <a:ext uri="{FF2B5EF4-FFF2-40B4-BE49-F238E27FC236}">
                <a16:creationId xmlns:a16="http://schemas.microsoft.com/office/drawing/2014/main" id="{2B50868F-0575-5906-B26D-4991718C71AD}"/>
              </a:ext>
              <a:ext uri="{C183D7F6-B498-43B3-948B-1728B52AA6E4}">
                <adec:decorative xmlns:adec="http://schemas.microsoft.com/office/drawing/2017/decorative" val="1"/>
              </a:ext>
            </a:extLst>
          </p:cNvPr>
          <p:cNvPicPr>
            <a:picLocks noChangeAspect="1"/>
          </p:cNvPicPr>
          <p:nvPr/>
        </p:nvPicPr>
        <p:blipFill>
          <a:blip r:embed="rId5" cstate="print"/>
          <a:stretch>
            <a:fillRect/>
          </a:stretch>
        </p:blipFill>
        <p:spPr>
          <a:xfrm>
            <a:off x="2415878" y="2341852"/>
            <a:ext cx="760205" cy="760205"/>
          </a:xfrm>
          <a:prstGeom prst="rect">
            <a:avLst/>
          </a:prstGeom>
        </p:spPr>
      </p:pic>
      <p:pic>
        <p:nvPicPr>
          <p:cNvPr id="118" name="Money_PINK">
            <a:extLst>
              <a:ext uri="{FF2B5EF4-FFF2-40B4-BE49-F238E27FC236}">
                <a16:creationId xmlns:a16="http://schemas.microsoft.com/office/drawing/2014/main" id="{6961CF64-049B-B73D-AAC0-D599968CF057}"/>
              </a:ext>
              <a:ext uri="{C183D7F6-B498-43B3-948B-1728B52AA6E4}">
                <adec:decorative xmlns:adec="http://schemas.microsoft.com/office/drawing/2017/decorative" val="1"/>
              </a:ext>
            </a:extLst>
          </p:cNvPr>
          <p:cNvPicPr>
            <a:picLocks noChangeAspect="1"/>
          </p:cNvPicPr>
          <p:nvPr/>
        </p:nvPicPr>
        <p:blipFill>
          <a:blip r:embed="rId6" cstate="print"/>
          <a:stretch>
            <a:fillRect/>
          </a:stretch>
        </p:blipFill>
        <p:spPr>
          <a:xfrm>
            <a:off x="8059887" y="2329751"/>
            <a:ext cx="772306" cy="772306"/>
          </a:xfrm>
          <a:prstGeom prst="rect">
            <a:avLst/>
          </a:prstGeom>
        </p:spPr>
      </p:pic>
      <p:pic>
        <p:nvPicPr>
          <p:cNvPr id="119" name="Clipboard-regulatory_PINK">
            <a:extLst>
              <a:ext uri="{FF2B5EF4-FFF2-40B4-BE49-F238E27FC236}">
                <a16:creationId xmlns:a16="http://schemas.microsoft.com/office/drawing/2014/main" id="{61427855-4C43-2776-10A8-F2E595498E7C}"/>
              </a:ext>
              <a:ext uri="{C183D7F6-B498-43B3-948B-1728B52AA6E4}">
                <adec:decorative xmlns:adec="http://schemas.microsoft.com/office/drawing/2017/decorative" val="1"/>
              </a:ext>
            </a:extLst>
          </p:cNvPr>
          <p:cNvPicPr>
            <a:picLocks noChangeAspect="1"/>
          </p:cNvPicPr>
          <p:nvPr/>
        </p:nvPicPr>
        <p:blipFill>
          <a:blip r:embed="rId7" cstate="print"/>
          <a:stretch>
            <a:fillRect/>
          </a:stretch>
        </p:blipFill>
        <p:spPr>
          <a:xfrm>
            <a:off x="5189526" y="2329752"/>
            <a:ext cx="760205" cy="760205"/>
          </a:xfrm>
          <a:prstGeom prst="rect">
            <a:avLst/>
          </a:prstGeom>
        </p:spPr>
      </p:pic>
      <p:pic>
        <p:nvPicPr>
          <p:cNvPr id="120" name="Cogs_PINK">
            <a:extLst>
              <a:ext uri="{FF2B5EF4-FFF2-40B4-BE49-F238E27FC236}">
                <a16:creationId xmlns:a16="http://schemas.microsoft.com/office/drawing/2014/main" id="{7D6541B8-80D5-631D-BC0F-7775284A4459}"/>
              </a:ext>
              <a:ext uri="{C183D7F6-B498-43B3-948B-1728B52AA6E4}">
                <adec:decorative xmlns:adec="http://schemas.microsoft.com/office/drawing/2017/decorative" val="1"/>
              </a:ext>
            </a:extLst>
          </p:cNvPr>
          <p:cNvPicPr>
            <a:picLocks noChangeAspect="1"/>
          </p:cNvPicPr>
          <p:nvPr/>
        </p:nvPicPr>
        <p:blipFill>
          <a:blip r:embed="rId8" cstate="print"/>
          <a:stretch>
            <a:fillRect/>
          </a:stretch>
        </p:blipFill>
        <p:spPr>
          <a:xfrm>
            <a:off x="10985538" y="2334876"/>
            <a:ext cx="769986" cy="769986"/>
          </a:xfrm>
          <a:prstGeom prst="rect">
            <a:avLst/>
          </a:prstGeom>
        </p:spPr>
      </p:pic>
      <p:sp>
        <p:nvSpPr>
          <p:cNvPr id="121" name="(empty)">
            <a:extLst>
              <a:ext uri="{FF2B5EF4-FFF2-40B4-BE49-F238E27FC236}">
                <a16:creationId xmlns:a16="http://schemas.microsoft.com/office/drawing/2014/main" id="{6DA20D04-6939-AEFE-3997-45DD34C377A4}"/>
              </a:ext>
              <a:ext uri="{C183D7F6-B498-43B3-948B-1728B52AA6E4}">
                <adec:decorative xmlns:adec="http://schemas.microsoft.com/office/drawing/2017/decorative" val="1"/>
              </a:ext>
            </a:extLst>
          </p:cNvPr>
          <p:cNvSpPr/>
          <p:nvPr/>
        </p:nvSpPr>
        <p:spPr>
          <a:xfrm>
            <a:off x="9026252" y="3626674"/>
            <a:ext cx="2562284" cy="1983494"/>
          </a:xfrm>
          <a:prstGeom prst="rect">
            <a:avLst/>
          </a:prstGeom>
          <a:solidFill>
            <a:srgbClr val="FFFFFF"/>
          </a:solidFill>
          <a:ln w="9525">
            <a:solidFill>
              <a:srgbClr val="6D6E71"/>
            </a:solidFill>
            <a:prstDash val="solid"/>
          </a:ln>
        </p:spPr>
        <p:txBody>
          <a:bodyPr lIns="95151" tIns="95151" rIns="95151" bIns="95151" anchor="ctr">
            <a:noAutofit/>
          </a:bodyPr>
          <a:lstStyle/>
          <a:p>
            <a:pPr algn="ctr">
              <a:lnSpc>
                <a:spcPct val="114583"/>
              </a:lnSpc>
            </a:pPr>
            <a:r>
              <a:rPr sz="1399">
                <a:solidFill>
                  <a:srgbClr val="FFFFFF"/>
                </a:solidFill>
                <a:latin typeface="Verdana"/>
              </a:rPr>
              <a:t>﻿</a:t>
            </a:r>
          </a:p>
        </p:txBody>
      </p:sp>
      <p:sp>
        <p:nvSpPr>
          <p:cNvPr id="122" name="Action: the counc...">
            <a:extLst>
              <a:ext uri="{FF2B5EF4-FFF2-40B4-BE49-F238E27FC236}">
                <a16:creationId xmlns:a16="http://schemas.microsoft.com/office/drawing/2014/main" id="{E35B3D33-1996-29F4-F7F0-97CC10A928E3}"/>
              </a:ext>
            </a:extLst>
          </p:cNvPr>
          <p:cNvSpPr/>
          <p:nvPr/>
        </p:nvSpPr>
        <p:spPr>
          <a:xfrm>
            <a:off x="9256083" y="3802704"/>
            <a:ext cx="1981632" cy="1492700"/>
          </a:xfrm>
          <a:prstGeom prst="rect">
            <a:avLst/>
          </a:prstGeom>
          <a:noFill/>
        </p:spPr>
        <p:txBody>
          <a:bodyPr wrap="square" lIns="0" tIns="15224" rIns="0" bIns="0" anchor="t">
            <a:spAutoFit/>
          </a:bodyPr>
          <a:lstStyle/>
          <a:p>
            <a:r>
              <a:rPr lang="en-GB" sz="1200" b="1">
                <a:solidFill>
                  <a:schemeClr val="accent1"/>
                </a:solidFill>
                <a:latin typeface="Verdana"/>
              </a:rPr>
              <a:t>Brent Council’s key results have improved compared to both 2018 and 2021, and compare favourably relative to LGA and London borough benchmarking</a:t>
            </a:r>
            <a:endParaRPr sz="1200">
              <a:solidFill>
                <a:schemeClr val="accent1"/>
              </a:solidFill>
              <a:latin typeface="Verdana"/>
            </a:endParaRPr>
          </a:p>
        </p:txBody>
      </p:sp>
      <p:pic>
        <p:nvPicPr>
          <p:cNvPr id="123" name="Exclamation-mark_PINK">
            <a:extLst>
              <a:ext uri="{FF2B5EF4-FFF2-40B4-BE49-F238E27FC236}">
                <a16:creationId xmlns:a16="http://schemas.microsoft.com/office/drawing/2014/main" id="{9BC6B14C-119E-834F-6803-EA8C65EA4079}"/>
              </a:ext>
              <a:ext uri="{C183D7F6-B498-43B3-948B-1728B52AA6E4}">
                <adec:decorative xmlns:adec="http://schemas.microsoft.com/office/drawing/2017/decorative" val="1"/>
              </a:ext>
            </a:extLst>
          </p:cNvPr>
          <p:cNvPicPr>
            <a:picLocks noChangeAspect="1"/>
          </p:cNvPicPr>
          <p:nvPr/>
        </p:nvPicPr>
        <p:blipFill>
          <a:blip r:embed="rId9" cstate="print"/>
          <a:stretch>
            <a:fillRect/>
          </a:stretch>
        </p:blipFill>
        <p:spPr>
          <a:xfrm>
            <a:off x="10985538" y="4654382"/>
            <a:ext cx="777263" cy="777263"/>
          </a:xfrm>
          <a:prstGeom prst="rect">
            <a:avLst/>
          </a:prstGeom>
        </p:spPr>
      </p:pic>
      <p:sp>
        <p:nvSpPr>
          <p:cNvPr id="50" name="Footer Placeholder 49">
            <a:extLst>
              <a:ext uri="{FF2B5EF4-FFF2-40B4-BE49-F238E27FC236}">
                <a16:creationId xmlns:a16="http://schemas.microsoft.com/office/drawing/2014/main" id="{6B8299D5-CC79-659D-DD04-234D3BF9DF97}"/>
              </a:ext>
            </a:extLst>
          </p:cNvPr>
          <p:cNvSpPr>
            <a:spLocks noGrp="1"/>
          </p:cNvSpPr>
          <p:nvPr>
            <p:ph type="ftr" sz="quarter" idx="3"/>
          </p:nvPr>
        </p:nvSpPr>
        <p:spPr/>
        <p:txBody>
          <a:bodyPr/>
          <a:lstStyle/>
          <a:p>
            <a:pPr defTabSz="913486">
              <a:lnSpc>
                <a:spcPct val="114583"/>
              </a:lnSpc>
            </a:pPr>
            <a:r>
              <a:rPr lang="en-GB" sz="799">
                <a:solidFill>
                  <a:srgbClr val="6D6E71"/>
                </a:solidFill>
                <a:latin typeface="Verdana"/>
              </a:rPr>
              <a:t> Arrows display a significant change vs. 2021.*Data from round 38 rather than round 40.</a:t>
            </a:r>
          </a:p>
          <a:p>
            <a:pPr defTabSz="913486">
              <a:lnSpc>
                <a:spcPct val="114583"/>
              </a:lnSpc>
            </a:pPr>
            <a:r>
              <a:rPr lang="en-GB" sz="799">
                <a:solidFill>
                  <a:srgbClr val="6D6E71"/>
                </a:solidFill>
                <a:latin typeface="Verdana"/>
              </a:rPr>
              <a:t>**Question design changes may impact comparability.</a:t>
            </a:r>
          </a:p>
        </p:txBody>
      </p:sp>
    </p:spTree>
    <p:extLst>
      <p:ext uri="{BB962C8B-B14F-4D97-AF65-F5344CB8AC3E}">
        <p14:creationId xmlns:p14="http://schemas.microsoft.com/office/powerpoint/2010/main" val="1143465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02F74-F8B4-3273-CE98-2AB7A6002A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8386D47-9BC2-DE6E-2DDC-10A6483D2718}"/>
              </a:ext>
            </a:extLst>
          </p:cNvPr>
          <p:cNvSpPr>
            <a:spLocks noGrp="1"/>
          </p:cNvSpPr>
          <p:nvPr>
            <p:ph type="title"/>
          </p:nvPr>
        </p:nvSpPr>
        <p:spPr>
          <a:xfrm>
            <a:off x="532602" y="692545"/>
            <a:ext cx="7834650" cy="1169551"/>
          </a:xfrm>
        </p:spPr>
        <p:txBody>
          <a:bodyPr/>
          <a:lstStyle/>
          <a:p>
            <a:r>
              <a:rPr lang="en-GB">
                <a:hlinkClick r:id="rId2" action="ppaction://hlinksldjump"/>
              </a:rPr>
              <a:t>Local area and community</a:t>
            </a:r>
          </a:p>
        </p:txBody>
      </p:sp>
      <p:graphicFrame>
        <p:nvGraphicFramePr>
          <p:cNvPr id="6" name="Table 5">
            <a:extLst>
              <a:ext uri="{FF2B5EF4-FFF2-40B4-BE49-F238E27FC236}">
                <a16:creationId xmlns:a16="http://schemas.microsoft.com/office/drawing/2014/main" id="{C5242EEA-2E31-649E-1B07-A8998434CAEF}"/>
              </a:ext>
            </a:extLst>
          </p:cNvPr>
          <p:cNvGraphicFramePr>
            <a:graphicFrameLocks noGrp="1"/>
          </p:cNvGraphicFramePr>
          <p:nvPr>
            <p:extLst>
              <p:ext uri="{D42A27DB-BD31-4B8C-83A1-F6EECF244321}">
                <p14:modId xmlns:p14="http://schemas.microsoft.com/office/powerpoint/2010/main" val="768998319"/>
              </p:ext>
            </p:extLst>
          </p:nvPr>
        </p:nvGraphicFramePr>
        <p:xfrm>
          <a:off x="532602" y="1584960"/>
          <a:ext cx="5636550" cy="4509084"/>
        </p:xfrm>
        <a:graphic>
          <a:graphicData uri="http://schemas.openxmlformats.org/drawingml/2006/table">
            <a:tbl>
              <a:tblPr firstRow="1">
                <a:tableStyleId>{9D7B26C5-4107-4FEC-AEDC-1716B250A1EF}</a:tableStyleId>
              </a:tblPr>
              <a:tblGrid>
                <a:gridCol w="906054">
                  <a:extLst>
                    <a:ext uri="{9D8B030D-6E8A-4147-A177-3AD203B41FA5}">
                      <a16:colId xmlns:a16="http://schemas.microsoft.com/office/drawing/2014/main" val="671073414"/>
                    </a:ext>
                  </a:extLst>
                </a:gridCol>
                <a:gridCol w="4730496">
                  <a:extLst>
                    <a:ext uri="{9D8B030D-6E8A-4147-A177-3AD203B41FA5}">
                      <a16:colId xmlns:a16="http://schemas.microsoft.com/office/drawing/2014/main" val="3671895742"/>
                    </a:ext>
                  </a:extLst>
                </a:gridCol>
              </a:tblGrid>
              <a:tr h="390263">
                <a:tc>
                  <a:txBody>
                    <a:bodyPr/>
                    <a:lstStyle/>
                    <a:p>
                      <a:pPr>
                        <a:buNone/>
                      </a:pPr>
                      <a:r>
                        <a:rPr lang="en-GB" sz="1200" b="1">
                          <a:effectLst/>
                        </a:rPr>
                        <a:t>Page number</a:t>
                      </a:r>
                    </a:p>
                  </a:txBody>
                  <a:tcPr marL="50535" marR="50535" marT="25267" marB="25267"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a:buNone/>
                      </a:pPr>
                      <a:r>
                        <a:rPr lang="en-GB" sz="1200" b="1">
                          <a:effectLst/>
                        </a:rPr>
                        <a:t>Question Text</a:t>
                      </a:r>
                    </a:p>
                  </a:txBody>
                  <a:tcPr marL="50535" marR="50535" marT="25267" marB="25267"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2657397"/>
                  </a:ext>
                </a:extLst>
              </a:tr>
              <a:tr h="435190">
                <a:tc>
                  <a:txBody>
                    <a:bodyPr/>
                    <a:lstStyle/>
                    <a:p>
                      <a:pPr>
                        <a:buNone/>
                      </a:pPr>
                      <a:r>
                        <a:rPr lang="en-GB" sz="1200" dirty="0">
                          <a:effectLst/>
                          <a:hlinkClick r:id="rId3" action="ppaction://hlinksldjump"/>
                        </a:rPr>
                        <a:t>9-10</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lang="en-GB" sz="1200">
                          <a:effectLst/>
                          <a:hlinkClick r:id="rId3" action="ppaction://hlinksldjump"/>
                        </a:rPr>
                        <a:t>How satisfied or dissatisfied are you with your local area as a place to live?</a:t>
                      </a: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5858687"/>
                  </a:ext>
                </a:extLst>
              </a:tr>
              <a:tr h="435190">
                <a:tc>
                  <a:txBody>
                    <a:bodyPr/>
                    <a:lstStyle/>
                    <a:p>
                      <a:pPr>
                        <a:buNone/>
                      </a:pPr>
                      <a:r>
                        <a:rPr lang="en-GB" sz="1200" dirty="0">
                          <a:effectLst/>
                          <a:hlinkClick r:id="rId4" action="ppaction://hlinksldjump"/>
                        </a:rPr>
                        <a:t>11</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GB" sz="1200" b="0" i="0" u="none" strike="noStrike" kern="1200" cap="none" spc="0" normalizeH="0" baseline="0" noProof="0">
                          <a:ln>
                            <a:noFill/>
                          </a:ln>
                          <a:solidFill>
                            <a:srgbClr val="6D6E71"/>
                          </a:solidFill>
                          <a:effectLst/>
                          <a:uLnTx/>
                          <a:uFillTx/>
                          <a:latin typeface="Verdana"/>
                          <a:ea typeface="Verdana"/>
                          <a:hlinkClick r:id="rId4" action="ppaction://hlinksldjump"/>
                        </a:rPr>
                        <a:t>To what extent do you agree or disagree with the following statements about your local area?</a:t>
                      </a:r>
                      <a:endParaRPr lang="en-GB" sz="1200">
                        <a:effectLst/>
                        <a:latin typeface="Verdana"/>
                        <a:ea typeface="Verdana"/>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1174888"/>
                  </a:ext>
                </a:extLst>
              </a:tr>
              <a:tr h="435190">
                <a:tc>
                  <a:txBody>
                    <a:bodyPr/>
                    <a:lstStyle/>
                    <a:p>
                      <a:pPr>
                        <a:buNone/>
                      </a:pPr>
                      <a:r>
                        <a:rPr lang="en-GB" sz="1200" dirty="0">
                          <a:effectLst/>
                          <a:hlinkClick r:id="rId5" action="ppaction://hlinksldjump"/>
                        </a:rPr>
                        <a:t>12-13</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hlinkClick r:id="rId5" action="ppaction://hlinksldjump"/>
                        </a:rPr>
                        <a:t>What do you value most locally?</a:t>
                      </a: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9135171"/>
                  </a:ext>
                </a:extLst>
              </a:tr>
              <a:tr h="267809">
                <a:tc>
                  <a:txBody>
                    <a:bodyPr/>
                    <a:lstStyle/>
                    <a:p>
                      <a:pPr>
                        <a:buNone/>
                      </a:pPr>
                      <a:r>
                        <a:rPr lang="en-GB" sz="1200" dirty="0">
                          <a:effectLst/>
                          <a:hlinkClick r:id="rId6" action="ppaction://hlinksldjump"/>
                        </a:rPr>
                        <a:t>14-15</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lang="en-GB" sz="1200">
                          <a:effectLst/>
                          <a:hlinkClick r:id="rId6" action="ppaction://hlinksldjump"/>
                        </a:rPr>
                        <a:t>What would you most like to see money spent on locally? </a:t>
                      </a: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2317508"/>
                  </a:ext>
                </a:extLst>
              </a:tr>
              <a:tr h="435190">
                <a:tc>
                  <a:txBody>
                    <a:bodyPr/>
                    <a:lstStyle/>
                    <a:p>
                      <a:pPr>
                        <a:buNone/>
                      </a:pPr>
                      <a:r>
                        <a:rPr lang="en-GB" sz="1200" dirty="0">
                          <a:effectLst/>
                          <a:hlinkClick r:id="rId7" action="ppaction://hlinksldjump"/>
                        </a:rPr>
                        <a:t>16</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6D6E71"/>
                          </a:solidFill>
                          <a:effectLst/>
                          <a:uLnTx/>
                          <a:uFillTx/>
                          <a:latin typeface="Verdana"/>
                          <a:ea typeface="Verdana"/>
                          <a:hlinkClick r:id="" action="ppaction://noaction"/>
                        </a:rPr>
                        <a:t>Overall, about how often over the last 12 months have </a:t>
                      </a:r>
                      <a:br>
                        <a:rPr kumimoji="0" lang="en-GB" sz="1200" b="0" i="0" u="none" strike="noStrike" kern="1200" cap="none" spc="0" normalizeH="0" baseline="0" noProof="0">
                          <a:ln>
                            <a:noFill/>
                          </a:ln>
                          <a:solidFill>
                            <a:srgbClr val="6D6E71"/>
                          </a:solidFill>
                          <a:effectLst/>
                          <a:uLnTx/>
                          <a:uFillTx/>
                          <a:latin typeface="Verdana"/>
                          <a:ea typeface="Verdana"/>
                          <a:hlinkClick r:id="" action="ppaction://noaction"/>
                        </a:rPr>
                      </a:br>
                      <a:r>
                        <a:rPr kumimoji="0" lang="en-GB" sz="1200" b="0" i="0" u="none" strike="noStrike" kern="1200" cap="none" spc="0" normalizeH="0" baseline="0" noProof="0">
                          <a:ln>
                            <a:noFill/>
                          </a:ln>
                          <a:solidFill>
                            <a:srgbClr val="6D6E71"/>
                          </a:solidFill>
                          <a:effectLst/>
                          <a:uLnTx/>
                          <a:uFillTx/>
                          <a:latin typeface="Verdana"/>
                          <a:ea typeface="Verdana"/>
                          <a:hlinkClick r:id="" action="ppaction://noaction"/>
                        </a:rPr>
                        <a:t>you given unpaid help to any group(s), club(s) or organisation(s) including community groups?</a:t>
                      </a: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3059569"/>
                  </a:ext>
                </a:extLst>
              </a:tr>
              <a:tr h="267809">
                <a:tc>
                  <a:txBody>
                    <a:bodyPr/>
                    <a:lstStyle/>
                    <a:p>
                      <a:pPr>
                        <a:buNone/>
                      </a:pPr>
                      <a:r>
                        <a:rPr lang="en-GB" sz="1200" dirty="0">
                          <a:effectLst/>
                          <a:hlinkClick r:id="rId8" action="ppaction://hlinksldjump"/>
                        </a:rPr>
                        <a:t>17</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a:ea typeface="Calibri"/>
                          <a:cs typeface="Times New Roman"/>
                          <a:hlinkClick r:id="" action="ppaction://noaction"/>
                        </a:rPr>
                        <a:t>To what extent would you agree or disagree that people in this local area pull together to improve the local area? </a:t>
                      </a:r>
                      <a:endParaRPr lang="en-GB" sz="1200">
                        <a:effectLst/>
                        <a:hlinkClick r:id="" action="ppaction://noaction"/>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2002768"/>
                  </a:ext>
                </a:extLst>
              </a:tr>
              <a:tr h="435190">
                <a:tc>
                  <a:txBody>
                    <a:bodyPr/>
                    <a:lstStyle/>
                    <a:p>
                      <a:pPr>
                        <a:buNone/>
                      </a:pPr>
                      <a:r>
                        <a:rPr lang="en-GB" sz="1200" dirty="0">
                          <a:effectLst/>
                          <a:hlinkClick r:id="rId9" action="ppaction://hlinksldjump"/>
                        </a:rPr>
                        <a:t>18</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fontAlgn="t">
                        <a:lnSpc>
                          <a:spcPct val="100000"/>
                        </a:lnSpc>
                        <a:buNone/>
                      </a:pPr>
                      <a:r>
                        <a:rPr lang="en-US" sz="1200">
                          <a:solidFill>
                            <a:srgbClr val="6D6E71"/>
                          </a:solidFill>
                          <a:hlinkClick r:id="rId9" action="ppaction://hlinksldjump"/>
                        </a:rPr>
                        <a:t>How safe or unsafe do you feel when outside in your local area?</a:t>
                      </a:r>
                      <a:endParaRPr lang="en-GB" sz="1200" b="0" i="0">
                        <a:effectLst/>
                        <a:latin typeface="Segoe UI" panose="020B0502040204020203" pitchFamily="34" charset="0"/>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7144527"/>
                  </a:ext>
                </a:extLst>
              </a:tr>
              <a:tr h="401714">
                <a:tc>
                  <a:txBody>
                    <a:bodyPr/>
                    <a:lstStyle/>
                    <a:p>
                      <a:r>
                        <a:rPr lang="en-GB" sz="1200" dirty="0">
                          <a:hlinkClick r:id="rId10" action="ppaction://hlinksldjump"/>
                        </a:rPr>
                        <a:t>19</a:t>
                      </a:r>
                    </a:p>
                  </a:txBody>
                  <a:tcP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D6E71"/>
                          </a:solidFill>
                          <a:effectLst/>
                          <a:uLnTx/>
                          <a:uFillTx/>
                          <a:latin typeface="Verdana"/>
                          <a:ea typeface="Verdana"/>
                          <a:hlinkClick r:id="rId10" action="ppaction://hlinksldjump"/>
                        </a:rPr>
                        <a:t>How much of a problem do you think the following are in your local area?</a:t>
                      </a:r>
                      <a:endParaRPr lang="en-GB" sz="1200">
                        <a:latin typeface="Verdana"/>
                        <a:ea typeface="Verdana"/>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4754227"/>
                  </a:ext>
                </a:extLst>
              </a:tr>
              <a:tr h="435190">
                <a:tc>
                  <a:txBody>
                    <a:bodyPr/>
                    <a:lstStyle/>
                    <a:p>
                      <a:pPr>
                        <a:buNone/>
                      </a:pPr>
                      <a:r>
                        <a:rPr lang="en-GB" sz="1200" dirty="0">
                          <a:effectLst/>
                          <a:hlinkClick r:id="rId11" action="ppaction://hlinksldjump"/>
                        </a:rPr>
                        <a:t>20</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lang="en-GB" sz="1200" dirty="0">
                          <a:solidFill>
                            <a:srgbClr val="6D6E71"/>
                          </a:solidFill>
                          <a:ea typeface="Calibri"/>
                          <a:cs typeface="Times New Roman"/>
                          <a:hlinkClick r:id="rId11" action="ppaction://hlinksldjump"/>
                        </a:rPr>
                        <a:t>Thinking about the next four years, do you think your local area will get better, worse, or not change much? </a:t>
                      </a:r>
                      <a:endParaRPr lang="en-GB" sz="1200" dirty="0">
                        <a:effectLst/>
                        <a:ea typeface="Calibri"/>
                        <a:cs typeface="Times New Roman"/>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2395590"/>
                  </a:ext>
                </a:extLst>
              </a:tr>
            </a:tbl>
          </a:graphicData>
        </a:graphic>
      </p:graphicFrame>
    </p:spTree>
    <p:extLst>
      <p:ext uri="{BB962C8B-B14F-4D97-AF65-F5344CB8AC3E}">
        <p14:creationId xmlns:p14="http://schemas.microsoft.com/office/powerpoint/2010/main" val="390665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1942" y="634802"/>
            <a:ext cx="10636640" cy="430887"/>
          </a:xfrm>
        </p:spPr>
        <p:txBody>
          <a:bodyPr/>
          <a:lstStyle/>
          <a:p>
            <a:r>
              <a:rPr lang="en-GB"/>
              <a:t>Satisfaction with the local area (I)</a:t>
            </a:r>
          </a:p>
        </p:txBody>
      </p:sp>
      <p:sp>
        <p:nvSpPr>
          <p:cNvPr id="7" name="Text Placeholder 6"/>
          <p:cNvSpPr>
            <a:spLocks noGrp="1"/>
          </p:cNvSpPr>
          <p:nvPr>
            <p:ph type="body" sz="quarter" idx="15"/>
          </p:nvPr>
        </p:nvSpPr>
        <p:spPr>
          <a:xfrm>
            <a:off x="521942" y="1269703"/>
            <a:ext cx="10146620" cy="738664"/>
          </a:xfrm>
        </p:spPr>
        <p:txBody>
          <a:bodyPr wrap="square" lIns="0" tIns="0" rIns="0" bIns="0" anchor="t">
            <a:spAutoFit/>
          </a:bodyPr>
          <a:lstStyle/>
          <a:p>
            <a:r>
              <a:rPr lang="en-GB" sz="1200"/>
              <a:t>Nearly two thirds of residents are fairly satisfied with their local area as a place to live (65%) and a quarter are very satisfied (25%). Overall, 90% of residents express satisfaction. The youngest age groups (16-24 and 25-34: 93%) along with the economically active (91%), tend to be more satisfied than average. Those in the most deprived LSOAs also tend to have significantly lower satisfaction (83%).</a:t>
            </a:r>
          </a:p>
        </p:txBody>
      </p:sp>
      <p:graphicFrame>
        <p:nvGraphicFramePr>
          <p:cNvPr id="3" name="Chart 2" descr="Very satisfied 25%, Fairly satisfied 65%, Neither 7%, Fairly dissatisfied 3%, Very dissatisfied 1%, Don't know 0%">
            <a:extLst>
              <a:ext uri="{FF2B5EF4-FFF2-40B4-BE49-F238E27FC236}">
                <a16:creationId xmlns:a16="http://schemas.microsoft.com/office/drawing/2014/main" id="{FB6C51AF-2B92-1FDE-583A-C810062310F7}"/>
              </a:ext>
            </a:extLst>
          </p:cNvPr>
          <p:cNvGraphicFramePr/>
          <p:nvPr>
            <p:extLst>
              <p:ext uri="{D42A27DB-BD31-4B8C-83A1-F6EECF244321}">
                <p14:modId xmlns:p14="http://schemas.microsoft.com/office/powerpoint/2010/main" val="3119541822"/>
              </p:ext>
            </p:extLst>
          </p:nvPr>
        </p:nvGraphicFramePr>
        <p:xfrm>
          <a:off x="515938" y="2120049"/>
          <a:ext cx="6170350" cy="4340214"/>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a:extLst>
              <a:ext uri="{FF2B5EF4-FFF2-40B4-BE49-F238E27FC236}">
                <a16:creationId xmlns:a16="http://schemas.microsoft.com/office/drawing/2014/main" id="{4CB71D6A-786C-CD97-8345-5FBFC39F919A}"/>
              </a:ext>
            </a:extLst>
          </p:cNvPr>
          <p:cNvSpPr/>
          <p:nvPr/>
        </p:nvSpPr>
        <p:spPr>
          <a:xfrm>
            <a:off x="4576800" y="2245963"/>
            <a:ext cx="1519200" cy="1519200"/>
          </a:xfrm>
          <a:prstGeom prst="ellipse">
            <a:avLst/>
          </a:prstGeom>
          <a:solidFill>
            <a:srgbClr val="0080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90%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Satisfied</a:t>
            </a:r>
          </a:p>
        </p:txBody>
      </p:sp>
      <p:sp>
        <p:nvSpPr>
          <p:cNvPr id="14" name="Oval 13">
            <a:extLst>
              <a:ext uri="{FF2B5EF4-FFF2-40B4-BE49-F238E27FC236}">
                <a16:creationId xmlns:a16="http://schemas.microsoft.com/office/drawing/2014/main" id="{307AC1DB-2A93-CACD-BD19-A6D6791C5989}"/>
              </a:ext>
            </a:extLst>
          </p:cNvPr>
          <p:cNvSpPr/>
          <p:nvPr/>
        </p:nvSpPr>
        <p:spPr>
          <a:xfrm>
            <a:off x="4577537" y="4216731"/>
            <a:ext cx="1518463" cy="151846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Dissatisfied</a:t>
            </a:r>
          </a:p>
        </p:txBody>
      </p:sp>
      <p:sp>
        <p:nvSpPr>
          <p:cNvPr id="19" name="Rectangle 18">
            <a:extLst>
              <a:ext uri="{FF2B5EF4-FFF2-40B4-BE49-F238E27FC236}">
                <a16:creationId xmlns:a16="http://schemas.microsoft.com/office/drawing/2014/main" id="{F6B9943C-B1B6-90EF-5D3C-EB4F8D6B619F}"/>
              </a:ext>
            </a:extLst>
          </p:cNvPr>
          <p:cNvSpPr/>
          <p:nvPr/>
        </p:nvSpPr>
        <p:spPr>
          <a:xfrm>
            <a:off x="6347489" y="2135904"/>
            <a:ext cx="3695700"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Satisfied demographic breakdown </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21" name="Chart 20" descr="16-24 93% – significantly better&#10;25-34 93% – significantly better&#10;35-44 88%&#10;45-54 88%&#10;55-64 87%&#10;65+ 86%  – significantly worse&#10;Economically Active 91%&#10;Economically inactive 87%  – significantly worse&#10;Owner (owned outright/mortgage) 88% – significantly worse&#10;Social rent (Council/HA) 87%&#10;Private rent 93%&#10;">
            <a:extLst>
              <a:ext uri="{FF2B5EF4-FFF2-40B4-BE49-F238E27FC236}">
                <a16:creationId xmlns:a16="http://schemas.microsoft.com/office/drawing/2014/main" id="{BB8669C4-19B5-40DA-DBC1-E25981112FA4}"/>
              </a:ext>
            </a:extLst>
          </p:cNvPr>
          <p:cNvGraphicFramePr/>
          <p:nvPr>
            <p:extLst>
              <p:ext uri="{D42A27DB-BD31-4B8C-83A1-F6EECF244321}">
                <p14:modId xmlns:p14="http://schemas.microsoft.com/office/powerpoint/2010/main" val="3615703074"/>
              </p:ext>
            </p:extLst>
          </p:nvPr>
        </p:nvGraphicFramePr>
        <p:xfrm>
          <a:off x="6348413" y="2585418"/>
          <a:ext cx="5327650" cy="3648227"/>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p:cNvSpPr>
            <a:spLocks noGrp="1"/>
          </p:cNvSpPr>
          <p:nvPr>
            <p:ph type="ftr" sz="quarter" idx="3"/>
          </p:nvPr>
        </p:nvSpPr>
        <p:spPr>
          <a:xfrm>
            <a:off x="521942" y="6371599"/>
            <a:ext cx="6812923" cy="31361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Q01 </a:t>
            </a:r>
            <a:r>
              <a:rPr kumimoji="0" lang="en-GB"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Overall, how satisfied or dissatisfied are you with your local area as a place to live?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Note: </a:t>
            </a:r>
            <a:r>
              <a:rPr kumimoji="0" lang="en-GB" sz="80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Figures are rounded to the nearest percentage point (post calculation). For this reason, the rounded figures shown in the chart may not sum exactly to the summary percentage shown’</a:t>
            </a:r>
            <a:endParaRPr kumimoji="0" lang="en-GB"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5E72B97D-7B53-404D-0F1D-CEDD2A2197A8}"/>
              </a:ext>
              <a:ext uri="{C183D7F6-B498-43B3-948B-1728B52AA6E4}">
                <adec:decorative xmlns:adec="http://schemas.microsoft.com/office/drawing/2017/decorative" val="1"/>
              </a:ext>
            </a:extLst>
          </p:cNvPr>
          <p:cNvGrpSpPr/>
          <p:nvPr/>
        </p:nvGrpSpPr>
        <p:grpSpPr>
          <a:xfrm>
            <a:off x="8119438" y="6333980"/>
            <a:ext cx="3829578" cy="400110"/>
            <a:chOff x="8221879" y="5441196"/>
            <a:chExt cx="3829578" cy="400110"/>
          </a:xfrm>
        </p:grpSpPr>
        <p:grpSp>
          <p:nvGrpSpPr>
            <p:cNvPr id="11" name="Group 10">
              <a:extLst>
                <a:ext uri="{FF2B5EF4-FFF2-40B4-BE49-F238E27FC236}">
                  <a16:creationId xmlns:a16="http://schemas.microsoft.com/office/drawing/2014/main" id="{DF7F0426-878E-DC19-0B2A-ACDA64FA5DED}"/>
                </a:ext>
              </a:extLst>
            </p:cNvPr>
            <p:cNvGrpSpPr/>
            <p:nvPr/>
          </p:nvGrpSpPr>
          <p:grpSpPr>
            <a:xfrm>
              <a:off x="8393030" y="5441196"/>
              <a:ext cx="3658427" cy="400110"/>
              <a:chOff x="8042025" y="5761142"/>
              <a:chExt cx="3334019" cy="357271"/>
            </a:xfrm>
          </p:grpSpPr>
          <p:sp>
            <p:nvSpPr>
              <p:cNvPr id="17" name="Rectangle 16">
                <a:extLst>
                  <a:ext uri="{FF2B5EF4-FFF2-40B4-BE49-F238E27FC236}">
                    <a16:creationId xmlns:a16="http://schemas.microsoft.com/office/drawing/2014/main" id="{A8442EA9-CA2F-AF5C-6B00-71EE4BB10158}"/>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sp>
            <p:nvSpPr>
              <p:cNvPr id="18" name="Rectangle 17">
                <a:extLst>
                  <a:ext uri="{FF2B5EF4-FFF2-40B4-BE49-F238E27FC236}">
                    <a16:creationId xmlns:a16="http://schemas.microsoft.com/office/drawing/2014/main" id="{D710473C-B7F8-E6C0-2BCF-F6818A64878B}"/>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grpSp>
        <p:sp>
          <p:nvSpPr>
            <p:cNvPr id="15" name="Isosceles Triangle 14">
              <a:extLst>
                <a:ext uri="{FF2B5EF4-FFF2-40B4-BE49-F238E27FC236}">
                  <a16:creationId xmlns:a16="http://schemas.microsoft.com/office/drawing/2014/main" id="{621D5D17-616F-C17A-6CE8-23436D5D431F}"/>
                </a:ext>
              </a:extLst>
            </p:cNvPr>
            <p:cNvSpPr/>
            <p:nvPr/>
          </p:nvSpPr>
          <p:spPr>
            <a:xfrm>
              <a:off x="8221879" y="5567479"/>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6" name="Isosceles Triangle 15">
              <a:extLst>
                <a:ext uri="{FF2B5EF4-FFF2-40B4-BE49-F238E27FC236}">
                  <a16:creationId xmlns:a16="http://schemas.microsoft.com/office/drawing/2014/main" id="{F6FBF497-E4C3-A86F-09F0-24567ACEB08A}"/>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626912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1942" y="634802"/>
            <a:ext cx="10636640" cy="430887"/>
          </a:xfrm>
        </p:spPr>
        <p:txBody>
          <a:bodyPr/>
          <a:lstStyle/>
          <a:p>
            <a:r>
              <a:rPr lang="en-GB"/>
              <a:t>Satisfaction with the local area (II)</a:t>
            </a:r>
          </a:p>
        </p:txBody>
      </p:sp>
      <p:sp>
        <p:nvSpPr>
          <p:cNvPr id="7" name="Text Placeholder 6"/>
          <p:cNvSpPr>
            <a:spLocks noGrp="1"/>
          </p:cNvSpPr>
          <p:nvPr>
            <p:ph type="body" sz="quarter" idx="15"/>
          </p:nvPr>
        </p:nvSpPr>
        <p:spPr>
          <a:xfrm>
            <a:off x="521942" y="1269703"/>
            <a:ext cx="10146620" cy="646331"/>
          </a:xfrm>
        </p:spPr>
        <p:txBody>
          <a:bodyPr/>
          <a:lstStyle/>
          <a:p>
            <a:r>
              <a:rPr lang="en-GB" dirty="0"/>
              <a:t>Resident satisfaction has significantly increased by 9% points since 2021, reaching 90% – the highest figure to date. This result puts Brent among the top performing London Boroughs and substantially above the LGA’s national benchmark (+18% points).</a:t>
            </a:r>
          </a:p>
        </p:txBody>
      </p:sp>
      <p:sp>
        <p:nvSpPr>
          <p:cNvPr id="9" name="Rectangle 8">
            <a:extLst>
              <a:ext uri="{FF2B5EF4-FFF2-40B4-BE49-F238E27FC236}">
                <a16:creationId xmlns:a16="http://schemas.microsoft.com/office/drawing/2014/main" id="{1ABE4E0B-7366-E559-37BF-F3C9029DB7D7}"/>
              </a:ext>
            </a:extLst>
          </p:cNvPr>
          <p:cNvSpPr/>
          <p:nvPr/>
        </p:nvSpPr>
        <p:spPr>
          <a:xfrm>
            <a:off x="523304" y="2311961"/>
            <a:ext cx="822612"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a:solidFill>
                  <a:srgbClr val="FFFFFF"/>
                </a:solidFill>
                <a:latin typeface="Verdana"/>
              </a:rPr>
              <a:t>T</a:t>
            </a:r>
            <a:r>
              <a:rPr kumimoji="0" lang="en-GB" sz="1400" b="1" i="0" u="none" strike="noStrike" kern="1200" cap="none" spc="0" normalizeH="0" baseline="0" noProof="0">
                <a:ln>
                  <a:noFill/>
                </a:ln>
                <a:solidFill>
                  <a:srgbClr val="FFFFFF"/>
                </a:solidFill>
                <a:effectLst/>
                <a:uLnTx/>
                <a:uFillTx/>
                <a:latin typeface="Verdana"/>
                <a:ea typeface="+mn-ea"/>
                <a:cs typeface="+mn-cs"/>
              </a:rPr>
              <a:t>rend</a:t>
            </a:r>
          </a:p>
        </p:txBody>
      </p:sp>
      <p:graphicFrame>
        <p:nvGraphicFramePr>
          <p:cNvPr id="15" name="Chart 14" descr="Satisfied: 2014 84%, 2018 76%, 2021 81%, 2026 90%&#10;Neither: 2014 6%, 2018 14%, 2021 15%, 2026 7%&#10;Dissatisfied: 2014 10%, 2018 11%, 2021 4%, 2026 3%">
            <a:extLst>
              <a:ext uri="{FF2B5EF4-FFF2-40B4-BE49-F238E27FC236}">
                <a16:creationId xmlns:a16="http://schemas.microsoft.com/office/drawing/2014/main" id="{9DA591E8-5A89-6225-FFDE-2285EDA050AC}"/>
              </a:ext>
            </a:extLst>
          </p:cNvPr>
          <p:cNvGraphicFramePr/>
          <p:nvPr>
            <p:extLst>
              <p:ext uri="{D42A27DB-BD31-4B8C-83A1-F6EECF244321}">
                <p14:modId xmlns:p14="http://schemas.microsoft.com/office/powerpoint/2010/main" val="544512173"/>
              </p:ext>
            </p:extLst>
          </p:nvPr>
        </p:nvGraphicFramePr>
        <p:xfrm>
          <a:off x="515938" y="3008676"/>
          <a:ext cx="5292726" cy="3129657"/>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a:extLst>
              <a:ext uri="{FF2B5EF4-FFF2-40B4-BE49-F238E27FC236}">
                <a16:creationId xmlns:a16="http://schemas.microsoft.com/office/drawing/2014/main" id="{238CACD6-A8A9-04D9-FD8C-415C1F673CB0}"/>
              </a:ext>
            </a:extLst>
          </p:cNvPr>
          <p:cNvSpPr/>
          <p:nvPr/>
        </p:nvSpPr>
        <p:spPr>
          <a:xfrm>
            <a:off x="6348413" y="2204240"/>
            <a:ext cx="2922586" cy="576293"/>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a:lnSpc>
                <a:spcPct val="100000"/>
              </a:lnSpc>
              <a:spcAft>
                <a:spcPts val="1000"/>
              </a:spcAft>
            </a:pPr>
            <a:r>
              <a:rPr lang="en-GB" sz="1400" b="1" dirty="0">
                <a:solidFill>
                  <a:schemeClr val="bg1"/>
                </a:solidFill>
                <a:latin typeface="Verdana" panose="020B0604030504040204" pitchFamily="34" charset="0"/>
                <a:ea typeface="Verdana" panose="020B0604030504040204" pitchFamily="34" charset="0"/>
                <a:cs typeface="Verdana" panose="020B0604030504040204" pitchFamily="34" charset="0"/>
              </a:rPr>
              <a:t>Selected London Boroughs </a:t>
            </a:r>
            <a:br>
              <a:rPr lang="en-GB" sz="1400" b="1"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GB" sz="1400" b="1" dirty="0">
                <a:solidFill>
                  <a:schemeClr val="bg1"/>
                </a:solidFill>
                <a:latin typeface="Verdana" panose="020B0604030504040204" pitchFamily="34" charset="0"/>
                <a:ea typeface="Verdana" panose="020B0604030504040204" pitchFamily="34" charset="0"/>
                <a:cs typeface="Verdana" panose="020B0604030504040204" pitchFamily="34" charset="0"/>
              </a:rPr>
              <a:t>and LGA benchmarking</a:t>
            </a:r>
          </a:p>
        </p:txBody>
      </p:sp>
      <p:graphicFrame>
        <p:nvGraphicFramePr>
          <p:cNvPr id="14" name="Chart 13" descr="Merton 91%&#10;Sutton 90%&#10;Ealing 90%&#10;Brent 90%&#10;Kensington and Chelsea 87%&#10;Tower Hamlets 83%&#10;LGA (national benchmark) 72%&#10;Croydon 71%&#10;">
            <a:extLst>
              <a:ext uri="{FF2B5EF4-FFF2-40B4-BE49-F238E27FC236}">
                <a16:creationId xmlns:a16="http://schemas.microsoft.com/office/drawing/2014/main" id="{72055BA5-2BB6-53BD-142D-F605F7F649C0}"/>
              </a:ext>
            </a:extLst>
          </p:cNvPr>
          <p:cNvGraphicFramePr/>
          <p:nvPr>
            <p:extLst>
              <p:ext uri="{D42A27DB-BD31-4B8C-83A1-F6EECF244321}">
                <p14:modId xmlns:p14="http://schemas.microsoft.com/office/powerpoint/2010/main" val="3365265702"/>
              </p:ext>
            </p:extLst>
          </p:nvPr>
        </p:nvGraphicFramePr>
        <p:xfrm>
          <a:off x="6348413" y="2946810"/>
          <a:ext cx="5322208" cy="3443716"/>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p:cNvSpPr>
            <a:spLocks noGrp="1"/>
          </p:cNvSpPr>
          <p:nvPr>
            <p:ph type="ftr" sz="quarter" idx="3"/>
          </p:nvPr>
        </p:nvSpPr>
        <p:spPr>
          <a:xfrm>
            <a:off x="521942" y="6370762"/>
            <a:ext cx="10777678" cy="24705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All Respondents (</a:t>
            </a:r>
            <a:r>
              <a:rPr lang="en-US" dirty="0">
                <a:solidFill>
                  <a:srgbClr val="6D6E71"/>
                </a:solidFill>
              </a:rPr>
              <a:t>2</a:t>
            </a:r>
            <a:r>
              <a:rPr kumimoji="0" lang="en-US" sz="800" b="0"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,207) Q01 </a:t>
            </a:r>
            <a:r>
              <a:rPr kumimoji="0" lang="en-GB" sz="800" b="0" i="0" u="none" strike="noStrike" kern="1200" cap="none" spc="0" normalizeH="0" baseline="0" noProof="0" dirty="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Overall, how satisfied or dissatisfied are you with your local area as a place to live?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Note: </a:t>
            </a:r>
            <a:r>
              <a:rPr kumimoji="0" lang="en-GB" sz="800" i="0" u="none" strike="noStrike" kern="1200" cap="none" spc="0" normalizeH="0" baseline="0" noProof="0" dirty="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results from resident surveys (2024-2026) made publicly available by other London Boroughs included for comparison. </a:t>
            </a:r>
            <a:endParaRPr kumimoji="0" lang="en-GB" sz="800" b="1" i="0" u="none" strike="noStrike" kern="1200" cap="none" spc="0" normalizeH="0" baseline="0" noProof="0" dirty="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endParaRPr>
          </a:p>
        </p:txBody>
      </p:sp>
      <p:cxnSp>
        <p:nvCxnSpPr>
          <p:cNvPr id="20" name="Straight Connector 19">
            <a:extLst>
              <a:ext uri="{FF2B5EF4-FFF2-40B4-BE49-F238E27FC236}">
                <a16:creationId xmlns:a16="http://schemas.microsoft.com/office/drawing/2014/main" id="{4714B5D5-C067-C0BC-4C5E-81E2731C484A}"/>
              </a:ext>
              <a:ext uri="{C183D7F6-B498-43B3-948B-1728B52AA6E4}">
                <adec:decorative xmlns:adec="http://schemas.microsoft.com/office/drawing/2017/decorative" val="1"/>
              </a:ext>
            </a:extLst>
          </p:cNvPr>
          <p:cNvCxnSpPr/>
          <p:nvPr/>
        </p:nvCxnSpPr>
        <p:spPr>
          <a:xfrm>
            <a:off x="6096000" y="2168525"/>
            <a:ext cx="0" cy="4140200"/>
          </a:xfrm>
          <a:prstGeom prst="line">
            <a:avLst/>
          </a:prstGeom>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069BCC38-575A-A201-B43A-AC5B079FC50C}"/>
              </a:ext>
              <a:ext uri="{C183D7F6-B498-43B3-948B-1728B52AA6E4}">
                <adec:decorative xmlns:adec="http://schemas.microsoft.com/office/drawing/2017/decorative" val="1"/>
              </a:ext>
            </a:extLst>
          </p:cNvPr>
          <p:cNvGrpSpPr/>
          <p:nvPr/>
        </p:nvGrpSpPr>
        <p:grpSpPr>
          <a:xfrm>
            <a:off x="634970" y="2734848"/>
            <a:ext cx="3829578" cy="400110"/>
            <a:chOff x="8221879" y="5441196"/>
            <a:chExt cx="3829578" cy="400110"/>
          </a:xfrm>
        </p:grpSpPr>
        <p:grpSp>
          <p:nvGrpSpPr>
            <p:cNvPr id="22" name="Group 21">
              <a:extLst>
                <a:ext uri="{FF2B5EF4-FFF2-40B4-BE49-F238E27FC236}">
                  <a16:creationId xmlns:a16="http://schemas.microsoft.com/office/drawing/2014/main" id="{B0AB81DA-B20D-4E59-459A-C52B741B782C}"/>
                </a:ext>
              </a:extLst>
            </p:cNvPr>
            <p:cNvGrpSpPr/>
            <p:nvPr/>
          </p:nvGrpSpPr>
          <p:grpSpPr>
            <a:xfrm>
              <a:off x="8393030" y="5441196"/>
              <a:ext cx="3658427" cy="400110"/>
              <a:chOff x="8042025" y="5761142"/>
              <a:chExt cx="3334019" cy="357271"/>
            </a:xfrm>
          </p:grpSpPr>
          <p:sp>
            <p:nvSpPr>
              <p:cNvPr id="25" name="Rectangle 24">
                <a:extLst>
                  <a:ext uri="{FF2B5EF4-FFF2-40B4-BE49-F238E27FC236}">
                    <a16:creationId xmlns:a16="http://schemas.microsoft.com/office/drawing/2014/main" id="{4EABF34D-92A7-EC4F-44A4-A495FAC378B8}"/>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a:t>
                </a:r>
                <a:r>
                  <a:rPr lang="en-GB" sz="1000">
                    <a:solidFill>
                      <a:srgbClr val="6D6E71"/>
                    </a:solidFill>
                    <a:latin typeface="Verdana"/>
                  </a:rPr>
                  <a:t> previous wave</a:t>
                </a:r>
                <a:endParaRPr kumimoji="0" lang="en-GB" sz="1000" b="0" i="0" u="none" strike="noStrike" kern="1200" cap="none" spc="0" normalizeH="0" baseline="0" noProof="0">
                  <a:ln>
                    <a:noFill/>
                  </a:ln>
                  <a:solidFill>
                    <a:srgbClr val="6D6E71"/>
                  </a:solidFill>
                  <a:effectLst/>
                  <a:uLnTx/>
                  <a:uFillTx/>
                  <a:latin typeface="Verdana"/>
                  <a:ea typeface="+mn-ea"/>
                  <a:cs typeface="+mn-cs"/>
                </a:endParaRPr>
              </a:p>
            </p:txBody>
          </p:sp>
          <p:sp>
            <p:nvSpPr>
              <p:cNvPr id="26" name="Rectangle 25">
                <a:extLst>
                  <a:ext uri="{FF2B5EF4-FFF2-40B4-BE49-F238E27FC236}">
                    <a16:creationId xmlns:a16="http://schemas.microsoft.com/office/drawing/2014/main" id="{A4AD39BA-3DF4-F9A5-B804-59A3EB23D089}"/>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previous wave</a:t>
                </a:r>
              </a:p>
            </p:txBody>
          </p:sp>
        </p:grpSp>
        <p:sp>
          <p:nvSpPr>
            <p:cNvPr id="23" name="Isosceles Triangle 22">
              <a:extLst>
                <a:ext uri="{FF2B5EF4-FFF2-40B4-BE49-F238E27FC236}">
                  <a16:creationId xmlns:a16="http://schemas.microsoft.com/office/drawing/2014/main" id="{EFD40309-82C6-067D-658A-201BE411CC45}"/>
                </a:ext>
              </a:extLst>
            </p:cNvPr>
            <p:cNvSpPr/>
            <p:nvPr/>
          </p:nvSpPr>
          <p:spPr>
            <a:xfrm>
              <a:off x="8221879" y="5567479"/>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4" name="Isosceles Triangle 23">
              <a:extLst>
                <a:ext uri="{FF2B5EF4-FFF2-40B4-BE49-F238E27FC236}">
                  <a16:creationId xmlns:a16="http://schemas.microsoft.com/office/drawing/2014/main" id="{A1EAB2E2-1FF7-1DA5-1CD0-8F940B2167D1}"/>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
        <p:nvSpPr>
          <p:cNvPr id="34" name="Isosceles Triangle 33">
            <a:extLst>
              <a:ext uri="{FF2B5EF4-FFF2-40B4-BE49-F238E27FC236}">
                <a16:creationId xmlns:a16="http://schemas.microsoft.com/office/drawing/2014/main" id="{525605B1-A92E-B7D1-47E5-7EB9B344A827}"/>
              </a:ext>
              <a:ext uri="{C183D7F6-B498-43B3-948B-1728B52AA6E4}">
                <adec:decorative xmlns:adec="http://schemas.microsoft.com/office/drawing/2017/decorative" val="1"/>
              </a:ext>
            </a:extLst>
          </p:cNvPr>
          <p:cNvSpPr/>
          <p:nvPr/>
        </p:nvSpPr>
        <p:spPr>
          <a:xfrm>
            <a:off x="5424101" y="3111583"/>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9" name="Isosceles Triangle 18">
            <a:extLst>
              <a:ext uri="{FF2B5EF4-FFF2-40B4-BE49-F238E27FC236}">
                <a16:creationId xmlns:a16="http://schemas.microsoft.com/office/drawing/2014/main" id="{C21ACE37-BD7F-DE3D-E6E5-DA95DC28E1BB}"/>
              </a:ext>
              <a:ext uri="{C183D7F6-B498-43B3-948B-1728B52AA6E4}">
                <adec:decorative xmlns:adec="http://schemas.microsoft.com/office/drawing/2017/decorative" val="1"/>
              </a:ext>
            </a:extLst>
          </p:cNvPr>
          <p:cNvSpPr/>
          <p:nvPr/>
        </p:nvSpPr>
        <p:spPr>
          <a:xfrm>
            <a:off x="4113461" y="3310783"/>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35" name="Isosceles Triangle 34">
            <a:extLst>
              <a:ext uri="{FF2B5EF4-FFF2-40B4-BE49-F238E27FC236}">
                <a16:creationId xmlns:a16="http://schemas.microsoft.com/office/drawing/2014/main" id="{2009DDAB-A548-FD8F-AC3B-BC6C882077A7}"/>
              </a:ext>
              <a:ext uri="{C183D7F6-B498-43B3-948B-1728B52AA6E4}">
                <adec:decorative xmlns:adec="http://schemas.microsoft.com/office/drawing/2017/decorative" val="1"/>
              </a:ext>
            </a:extLst>
          </p:cNvPr>
          <p:cNvSpPr/>
          <p:nvPr/>
        </p:nvSpPr>
        <p:spPr>
          <a:xfrm rot="10800000">
            <a:off x="2842684" y="3440535"/>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4027613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968DC-40C1-215C-0C76-6CDCE06BA9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CA64CFA-54FF-BB38-7A4C-FD9E63DEF24A}"/>
              </a:ext>
            </a:extLst>
          </p:cNvPr>
          <p:cNvSpPr>
            <a:spLocks noGrp="1"/>
          </p:cNvSpPr>
          <p:nvPr>
            <p:ph type="title"/>
          </p:nvPr>
        </p:nvSpPr>
        <p:spPr/>
        <p:txBody>
          <a:bodyPr/>
          <a:lstStyle/>
          <a:p>
            <a:r>
              <a:rPr lang="en-GB"/>
              <a:t>Feelings about local area</a:t>
            </a:r>
          </a:p>
        </p:txBody>
      </p:sp>
      <p:sp>
        <p:nvSpPr>
          <p:cNvPr id="6" name="Text Placeholder 5">
            <a:extLst>
              <a:ext uri="{FF2B5EF4-FFF2-40B4-BE49-F238E27FC236}">
                <a16:creationId xmlns:a16="http://schemas.microsoft.com/office/drawing/2014/main" id="{325577D2-50D4-813F-E179-5DA5EDC9924A}"/>
              </a:ext>
            </a:extLst>
          </p:cNvPr>
          <p:cNvSpPr>
            <a:spLocks noGrp="1"/>
          </p:cNvSpPr>
          <p:nvPr>
            <p:ph type="body" sz="quarter" idx="15"/>
          </p:nvPr>
        </p:nvSpPr>
        <p:spPr>
          <a:xfrm>
            <a:off x="521380" y="1269481"/>
            <a:ext cx="10146620" cy="1077218"/>
          </a:xfrm>
        </p:spPr>
        <p:txBody>
          <a:bodyPr/>
          <a:lstStyle/>
          <a:p>
            <a:r>
              <a:rPr lang="en-GB"/>
              <a:t>A strong majority of residents agree that Brent is a place where people from different backgrounds get along together (85%), that they are proud to live in Brent (76%), and that people in Brent are treated fairly (77%). However, almost half of residents (48%) feel that they can influence decisions affecting the area. Encouragingly, the percentage who agree with each of these statements is up significantly compared to 2021 (except for the ‘treated fairly’ statement where no comparison is available).</a:t>
            </a:r>
          </a:p>
        </p:txBody>
      </p:sp>
      <p:graphicFrame>
        <p:nvGraphicFramePr>
          <p:cNvPr id="3" name="Chart 2" descr="It's a place where people from different backgrounds get along together: 85% agree (+2 % points vs. 2021);&#10;I am proud to live in Brent: 76% agree (+5% points vs. 2021); People in my local area are treated fairly 77% agree (no comparison available); I can influence decisions affecting the local area 48% agree (+10% points). ">
            <a:extLst>
              <a:ext uri="{FF2B5EF4-FFF2-40B4-BE49-F238E27FC236}">
                <a16:creationId xmlns:a16="http://schemas.microsoft.com/office/drawing/2014/main" id="{03DF6C24-FB63-DE78-2064-F1AEC065C4EF}"/>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967241579"/>
              </p:ext>
            </p:extLst>
          </p:nvPr>
        </p:nvGraphicFramePr>
        <p:xfrm>
          <a:off x="531959" y="2537919"/>
          <a:ext cx="11144104" cy="3952317"/>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BF577B6B-0746-8FBE-3DC9-E7B348495B8B}"/>
              </a:ext>
              <a:ext uri="{C183D7F6-B498-43B3-948B-1728B52AA6E4}">
                <adec:decorative xmlns:adec="http://schemas.microsoft.com/office/drawing/2017/decorative" val="1"/>
              </a:ext>
            </a:extLst>
          </p:cNvPr>
          <p:cNvSpPr/>
          <p:nvPr/>
        </p:nvSpPr>
        <p:spPr>
          <a:xfrm>
            <a:off x="9998086" y="2261191"/>
            <a:ext cx="1691471" cy="514738"/>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Verdana"/>
                <a:ea typeface="+mn-ea"/>
                <a:cs typeface="+mn-cs"/>
              </a:rPr>
              <a:t>% Agree (change vs. </a:t>
            </a:r>
            <a:r>
              <a:rPr lang="en-GB" sz="1200" b="1">
                <a:solidFill>
                  <a:srgbClr val="FFFFFF"/>
                </a:solidFill>
                <a:latin typeface="Verdana"/>
              </a:rPr>
              <a:t>2021)</a:t>
            </a:r>
            <a:endParaRPr kumimoji="0" lang="en-GB" sz="1200" b="1" i="0" u="none" strike="noStrike" kern="1200" cap="none" spc="0" normalizeH="0" baseline="0" noProof="0">
              <a:ln>
                <a:noFill/>
              </a:ln>
              <a:solidFill>
                <a:srgbClr val="FFFFFF"/>
              </a:solidFill>
              <a:effectLst/>
              <a:uLnTx/>
              <a:uFillTx/>
              <a:latin typeface="Verdana"/>
              <a:ea typeface="+mn-ea"/>
              <a:cs typeface="+mn-cs"/>
            </a:endParaRPr>
          </a:p>
        </p:txBody>
      </p:sp>
      <p:sp>
        <p:nvSpPr>
          <p:cNvPr id="7" name="TextBox 6">
            <a:extLst>
              <a:ext uri="{FF2B5EF4-FFF2-40B4-BE49-F238E27FC236}">
                <a16:creationId xmlns:a16="http://schemas.microsoft.com/office/drawing/2014/main" id="{4835AA16-592E-AC5D-B92F-28AC3CE1F3CF}"/>
              </a:ext>
              <a:ext uri="{C183D7F6-B498-43B3-948B-1728B52AA6E4}">
                <adec:decorative xmlns:adec="http://schemas.microsoft.com/office/drawing/2017/decorative" val="1"/>
              </a:ext>
            </a:extLst>
          </p:cNvPr>
          <p:cNvSpPr txBox="1"/>
          <p:nvPr/>
        </p:nvSpPr>
        <p:spPr>
          <a:xfrm>
            <a:off x="10296777" y="2970915"/>
            <a:ext cx="1004746"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85% (+12)</a:t>
            </a:r>
          </a:p>
        </p:txBody>
      </p:sp>
      <p:sp>
        <p:nvSpPr>
          <p:cNvPr id="8" name="Isosceles Triangle 7">
            <a:extLst>
              <a:ext uri="{FF2B5EF4-FFF2-40B4-BE49-F238E27FC236}">
                <a16:creationId xmlns:a16="http://schemas.microsoft.com/office/drawing/2014/main" id="{03AE94F1-D429-48C8-76D1-7E2E16812624}"/>
              </a:ext>
              <a:ext uri="{C183D7F6-B498-43B3-948B-1728B52AA6E4}">
                <adec:decorative xmlns:adec="http://schemas.microsoft.com/office/drawing/2017/decorative" val="1"/>
              </a:ext>
            </a:extLst>
          </p:cNvPr>
          <p:cNvSpPr/>
          <p:nvPr/>
        </p:nvSpPr>
        <p:spPr>
          <a:xfrm>
            <a:off x="11362249" y="2989476"/>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9" name="TextBox 8">
            <a:extLst>
              <a:ext uri="{FF2B5EF4-FFF2-40B4-BE49-F238E27FC236}">
                <a16:creationId xmlns:a16="http://schemas.microsoft.com/office/drawing/2014/main" id="{3CCCC9B2-7B19-5DF0-7583-4CBA9F1B9514}"/>
              </a:ext>
              <a:ext uri="{C183D7F6-B498-43B3-948B-1728B52AA6E4}">
                <adec:decorative xmlns:adec="http://schemas.microsoft.com/office/drawing/2017/decorative" val="1"/>
              </a:ext>
            </a:extLst>
          </p:cNvPr>
          <p:cNvSpPr txBox="1"/>
          <p:nvPr/>
        </p:nvSpPr>
        <p:spPr>
          <a:xfrm>
            <a:off x="10296777" y="3807310"/>
            <a:ext cx="1004746"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76% (+5)</a:t>
            </a:r>
          </a:p>
        </p:txBody>
      </p:sp>
      <p:sp>
        <p:nvSpPr>
          <p:cNvPr id="10" name="Isosceles Triangle 9">
            <a:extLst>
              <a:ext uri="{FF2B5EF4-FFF2-40B4-BE49-F238E27FC236}">
                <a16:creationId xmlns:a16="http://schemas.microsoft.com/office/drawing/2014/main" id="{43A06D92-E50A-47FB-DB87-DFC9DB4A11E9}"/>
              </a:ext>
              <a:ext uri="{C183D7F6-B498-43B3-948B-1728B52AA6E4}">
                <adec:decorative xmlns:adec="http://schemas.microsoft.com/office/drawing/2017/decorative" val="1"/>
              </a:ext>
            </a:extLst>
          </p:cNvPr>
          <p:cNvSpPr/>
          <p:nvPr/>
        </p:nvSpPr>
        <p:spPr>
          <a:xfrm>
            <a:off x="11362249" y="3844432"/>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1" name="TextBox 10">
            <a:extLst>
              <a:ext uri="{FF2B5EF4-FFF2-40B4-BE49-F238E27FC236}">
                <a16:creationId xmlns:a16="http://schemas.microsoft.com/office/drawing/2014/main" id="{0C3B824F-B05A-1F1E-7E6B-D1BE1E823298}"/>
              </a:ext>
              <a:ext uri="{C183D7F6-B498-43B3-948B-1728B52AA6E4}">
                <adec:decorative xmlns:adec="http://schemas.microsoft.com/office/drawing/2017/decorative" val="1"/>
              </a:ext>
            </a:extLst>
          </p:cNvPr>
          <p:cNvSpPr txBox="1"/>
          <p:nvPr/>
        </p:nvSpPr>
        <p:spPr>
          <a:xfrm>
            <a:off x="10296777" y="4634215"/>
            <a:ext cx="1004746"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77% (N/A)</a:t>
            </a:r>
          </a:p>
        </p:txBody>
      </p:sp>
      <p:sp>
        <p:nvSpPr>
          <p:cNvPr id="14" name="TextBox 13">
            <a:extLst>
              <a:ext uri="{FF2B5EF4-FFF2-40B4-BE49-F238E27FC236}">
                <a16:creationId xmlns:a16="http://schemas.microsoft.com/office/drawing/2014/main" id="{1C6D9B8F-04DD-5145-D877-097AA8CA8AD9}"/>
              </a:ext>
              <a:ext uri="{C183D7F6-B498-43B3-948B-1728B52AA6E4}">
                <adec:decorative xmlns:adec="http://schemas.microsoft.com/office/drawing/2017/decorative" val="1"/>
              </a:ext>
            </a:extLst>
          </p:cNvPr>
          <p:cNvSpPr txBox="1"/>
          <p:nvPr/>
        </p:nvSpPr>
        <p:spPr>
          <a:xfrm>
            <a:off x="10291397" y="5463695"/>
            <a:ext cx="1004746"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48% (+10)</a:t>
            </a:r>
          </a:p>
        </p:txBody>
      </p:sp>
      <p:sp>
        <p:nvSpPr>
          <p:cNvPr id="12" name="Isosceles Triangle 11">
            <a:extLst>
              <a:ext uri="{FF2B5EF4-FFF2-40B4-BE49-F238E27FC236}">
                <a16:creationId xmlns:a16="http://schemas.microsoft.com/office/drawing/2014/main" id="{97A459DA-66B8-ED2B-548B-83278EE83CD1}"/>
              </a:ext>
              <a:ext uri="{C183D7F6-B498-43B3-948B-1728B52AA6E4}">
                <adec:decorative xmlns:adec="http://schemas.microsoft.com/office/drawing/2017/decorative" val="1"/>
              </a:ext>
            </a:extLst>
          </p:cNvPr>
          <p:cNvSpPr/>
          <p:nvPr/>
        </p:nvSpPr>
        <p:spPr>
          <a:xfrm>
            <a:off x="11362249" y="5506148"/>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 name="Footer Placeholder 1">
            <a:extLst>
              <a:ext uri="{FF2B5EF4-FFF2-40B4-BE49-F238E27FC236}">
                <a16:creationId xmlns:a16="http://schemas.microsoft.com/office/drawing/2014/main" id="{A73331CF-6203-4382-5945-9F970B8B06E6}"/>
              </a:ext>
              <a:ext uri="{C183D7F6-B498-43B3-948B-1728B52AA6E4}">
                <adec:decorative xmlns:adec="http://schemas.microsoft.com/office/drawing/2017/decorative" val="0"/>
              </a:ext>
            </a:extLst>
          </p:cNvPr>
          <p:cNvSpPr>
            <a:spLocks noGrp="1"/>
          </p:cNvSpPr>
          <p:nvPr>
            <p:ph type="ftr" sz="quarter" idx="3"/>
          </p:nvPr>
        </p:nvSpPr>
        <p:spPr>
          <a:xfrm>
            <a:off x="518465" y="6308726"/>
            <a:ext cx="10777678" cy="2154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Q03. </a:t>
            </a:r>
            <a:r>
              <a:rPr kumimoji="0" lang="en-GB"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To what extent do you agree or disagree with the following statements about your local area?</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grpSp>
        <p:nvGrpSpPr>
          <p:cNvPr id="5" name="Group 4">
            <a:extLst>
              <a:ext uri="{FF2B5EF4-FFF2-40B4-BE49-F238E27FC236}">
                <a16:creationId xmlns:a16="http://schemas.microsoft.com/office/drawing/2014/main" id="{3C7A085D-E2D3-90E8-AD97-6AB44851DB17}"/>
              </a:ext>
              <a:ext uri="{C183D7F6-B498-43B3-948B-1728B52AA6E4}">
                <adec:decorative xmlns:adec="http://schemas.microsoft.com/office/drawing/2017/decorative" val="1"/>
              </a:ext>
            </a:extLst>
          </p:cNvPr>
          <p:cNvGrpSpPr/>
          <p:nvPr/>
        </p:nvGrpSpPr>
        <p:grpSpPr>
          <a:xfrm>
            <a:off x="8119438" y="6333980"/>
            <a:ext cx="3829578" cy="400110"/>
            <a:chOff x="8221879" y="5441196"/>
            <a:chExt cx="3829578" cy="400110"/>
          </a:xfrm>
        </p:grpSpPr>
        <p:grpSp>
          <p:nvGrpSpPr>
            <p:cNvPr id="15" name="Group 14">
              <a:extLst>
                <a:ext uri="{FF2B5EF4-FFF2-40B4-BE49-F238E27FC236}">
                  <a16:creationId xmlns:a16="http://schemas.microsoft.com/office/drawing/2014/main" id="{D2947CA3-8823-0CE5-161C-9D6C7B1ACEEA}"/>
                </a:ext>
              </a:extLst>
            </p:cNvPr>
            <p:cNvGrpSpPr/>
            <p:nvPr/>
          </p:nvGrpSpPr>
          <p:grpSpPr>
            <a:xfrm>
              <a:off x="8393030" y="5441196"/>
              <a:ext cx="3658427" cy="400110"/>
              <a:chOff x="8042025" y="5761142"/>
              <a:chExt cx="3334019" cy="357271"/>
            </a:xfrm>
          </p:grpSpPr>
          <p:sp>
            <p:nvSpPr>
              <p:cNvPr id="18" name="Rectangle 17">
                <a:extLst>
                  <a:ext uri="{FF2B5EF4-FFF2-40B4-BE49-F238E27FC236}">
                    <a16:creationId xmlns:a16="http://schemas.microsoft.com/office/drawing/2014/main" id="{9F8AA805-D654-2500-1264-DC6AB08D3A89}"/>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previous wave</a:t>
                </a:r>
              </a:p>
            </p:txBody>
          </p:sp>
          <p:sp>
            <p:nvSpPr>
              <p:cNvPr id="19" name="Rectangle 18">
                <a:extLst>
                  <a:ext uri="{FF2B5EF4-FFF2-40B4-BE49-F238E27FC236}">
                    <a16:creationId xmlns:a16="http://schemas.microsoft.com/office/drawing/2014/main" id="{4644AAD4-36C3-B675-1E5B-781D6C38F286}"/>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previous wave</a:t>
                </a:r>
              </a:p>
            </p:txBody>
          </p:sp>
        </p:grpSp>
        <p:sp>
          <p:nvSpPr>
            <p:cNvPr id="16" name="Isosceles Triangle 15">
              <a:extLst>
                <a:ext uri="{FF2B5EF4-FFF2-40B4-BE49-F238E27FC236}">
                  <a16:creationId xmlns:a16="http://schemas.microsoft.com/office/drawing/2014/main" id="{C8E49CAC-C839-960E-648C-9203FDA06BE8}"/>
                </a:ext>
              </a:extLst>
            </p:cNvPr>
            <p:cNvSpPr/>
            <p:nvPr/>
          </p:nvSpPr>
          <p:spPr>
            <a:xfrm>
              <a:off x="8221879" y="5567479"/>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7" name="Isosceles Triangle 16">
              <a:extLst>
                <a:ext uri="{FF2B5EF4-FFF2-40B4-BE49-F238E27FC236}">
                  <a16:creationId xmlns:a16="http://schemas.microsoft.com/office/drawing/2014/main" id="{1435F2BC-2DA3-2AD4-3D24-7DFD6B345674}"/>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4125337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4BAC9-3975-4B04-6FB7-B60FE4258DC1}"/>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5833577B-625E-D87B-9736-C86EFFAFDB44}"/>
              </a:ext>
            </a:extLst>
          </p:cNvPr>
          <p:cNvSpPr txBox="1">
            <a:spLocks noGrp="1"/>
          </p:cNvSpPr>
          <p:nvPr>
            <p:ph type="title" idx="4294967295"/>
          </p:nvPr>
        </p:nvSpPr>
        <p:spPr>
          <a:xfrm>
            <a:off x="520718" y="622094"/>
            <a:ext cx="10147282" cy="44591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ct val="0"/>
              </a:spcBef>
              <a:buNone/>
              <a:tabLst>
                <a:tab pos="4043363" algn="l"/>
              </a:tabLst>
              <a:defRPr sz="2800" b="1" kern="1200" baseline="0">
                <a:solidFill>
                  <a:schemeClr val="accent1"/>
                </a:solidFill>
                <a:latin typeface="+mj-lt"/>
                <a:ea typeface="SimSun" panose="02010600030101010101" pitchFamily="2" charset="-122"/>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4043363" algn="l"/>
              </a:tabLst>
              <a:defRPr/>
            </a:pPr>
            <a:r>
              <a:rPr kumimoji="0" lang="en-GB" sz="2800" b="1" i="0" u="none" strike="noStrike" kern="1200" cap="none" spc="0" normalizeH="0" baseline="0" noProof="0">
                <a:ln>
                  <a:noFill/>
                </a:ln>
                <a:solidFill>
                  <a:schemeClr val="accent1"/>
                </a:solidFill>
                <a:effectLst/>
                <a:uLnTx/>
                <a:uFillTx/>
                <a:latin typeface="+mj-lt"/>
                <a:ea typeface="SimSun" panose="02010600030101010101" pitchFamily="2" charset="-122"/>
                <a:cs typeface="+mj-cs"/>
              </a:rPr>
              <a:t>Things most valued by residents (I)</a:t>
            </a:r>
            <a:endParaRPr kumimoji="0" lang="en-GB" sz="2800" b="1" i="0" u="none" strike="noStrike" kern="1200" cap="none" spc="0" normalizeH="0" baseline="0" noProof="0">
              <a:ln>
                <a:noFill/>
              </a:ln>
              <a:solidFill>
                <a:srgbClr val="6D6E71"/>
              </a:solidFill>
              <a:effectLst/>
              <a:uLnTx/>
              <a:uFillTx/>
              <a:latin typeface="Verdana"/>
              <a:ea typeface="SimSun" panose="02010600030101010101" pitchFamily="2" charset="-122"/>
              <a:cs typeface="+mj-cs"/>
            </a:endParaRPr>
          </a:p>
        </p:txBody>
      </p:sp>
      <p:sp>
        <p:nvSpPr>
          <p:cNvPr id="20" name="Text Placeholder 5">
            <a:extLst>
              <a:ext uri="{FF2B5EF4-FFF2-40B4-BE49-F238E27FC236}">
                <a16:creationId xmlns:a16="http://schemas.microsoft.com/office/drawing/2014/main" id="{68DF92A3-C388-6ED1-C949-C28DE596A5C6}"/>
              </a:ext>
            </a:extLst>
          </p:cNvPr>
          <p:cNvSpPr txBox="1">
            <a:spLocks/>
          </p:cNvSpPr>
          <p:nvPr/>
        </p:nvSpPr>
        <p:spPr>
          <a:xfrm>
            <a:off x="521379" y="1269481"/>
            <a:ext cx="10146621" cy="775597"/>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a:t>Community safety remains most important to residents (32%), although the percentage selecting this is 12% points down compared to 2021 and 25% points lower than 2018, indicating that residents are increasingly prioritising other areas. Health services remains in second position (31%), following a 6% point increase, while public transport has leapt from sixth to third, following an 11% point increase.</a:t>
            </a:r>
          </a:p>
        </p:txBody>
      </p:sp>
      <p:graphicFrame>
        <p:nvGraphicFramePr>
          <p:cNvPr id="5" name="Table 4">
            <a:extLst>
              <a:ext uri="{FF2B5EF4-FFF2-40B4-BE49-F238E27FC236}">
                <a16:creationId xmlns:a16="http://schemas.microsoft.com/office/drawing/2014/main" id="{16BE72A7-4E34-F362-637B-60A2F6F09296}"/>
              </a:ext>
            </a:extLst>
          </p:cNvPr>
          <p:cNvGraphicFramePr>
            <a:graphicFrameLocks noGrp="1"/>
          </p:cNvGraphicFramePr>
          <p:nvPr>
            <p:extLst>
              <p:ext uri="{D42A27DB-BD31-4B8C-83A1-F6EECF244321}">
                <p14:modId xmlns:p14="http://schemas.microsoft.com/office/powerpoint/2010/main" val="3715173076"/>
              </p:ext>
            </p:extLst>
          </p:nvPr>
        </p:nvGraphicFramePr>
        <p:xfrm>
          <a:off x="515937" y="2346699"/>
          <a:ext cx="11160125" cy="3777653"/>
        </p:xfrm>
        <a:graphic>
          <a:graphicData uri="http://schemas.openxmlformats.org/drawingml/2006/table">
            <a:tbl>
              <a:tblPr firstRow="1" bandRow="1">
                <a:tableStyleId>{9D7B26C5-4107-4FEC-AEDC-1716B250A1EF}</a:tableStyleId>
              </a:tblPr>
              <a:tblGrid>
                <a:gridCol w="4783650">
                  <a:extLst>
                    <a:ext uri="{9D8B030D-6E8A-4147-A177-3AD203B41FA5}">
                      <a16:colId xmlns:a16="http://schemas.microsoft.com/office/drawing/2014/main" val="1173265177"/>
                    </a:ext>
                  </a:extLst>
                </a:gridCol>
                <a:gridCol w="1209368">
                  <a:extLst>
                    <a:ext uri="{9D8B030D-6E8A-4147-A177-3AD203B41FA5}">
                      <a16:colId xmlns:a16="http://schemas.microsoft.com/office/drawing/2014/main" val="3626215142"/>
                    </a:ext>
                  </a:extLst>
                </a:gridCol>
                <a:gridCol w="1406013">
                  <a:extLst>
                    <a:ext uri="{9D8B030D-6E8A-4147-A177-3AD203B41FA5}">
                      <a16:colId xmlns:a16="http://schemas.microsoft.com/office/drawing/2014/main" val="1628259931"/>
                    </a:ext>
                  </a:extLst>
                </a:gridCol>
                <a:gridCol w="1641987">
                  <a:extLst>
                    <a:ext uri="{9D8B030D-6E8A-4147-A177-3AD203B41FA5}">
                      <a16:colId xmlns:a16="http://schemas.microsoft.com/office/drawing/2014/main" val="575927918"/>
                    </a:ext>
                  </a:extLst>
                </a:gridCol>
                <a:gridCol w="2119107">
                  <a:extLst>
                    <a:ext uri="{9D8B030D-6E8A-4147-A177-3AD203B41FA5}">
                      <a16:colId xmlns:a16="http://schemas.microsoft.com/office/drawing/2014/main" val="2419299387"/>
                    </a:ext>
                  </a:extLst>
                </a:gridCol>
              </a:tblGrid>
              <a:tr h="445619">
                <a:tc>
                  <a:txBody>
                    <a:bodyPr/>
                    <a:lstStyle/>
                    <a:p>
                      <a:pPr algn="ctr"/>
                      <a:r>
                        <a:rPr lang="en-GB" sz="1100" dirty="0">
                          <a:solidFill>
                            <a:schemeClr val="tx1"/>
                          </a:solidFill>
                        </a:rPr>
                        <a:t>Top 10</a:t>
                      </a:r>
                    </a:p>
                  </a:txBody>
                  <a:tcPr anchor="ctr"/>
                </a:tc>
                <a:tc>
                  <a:txBody>
                    <a:bodyPr/>
                    <a:lstStyle/>
                    <a:p>
                      <a:pPr algn="ctr"/>
                      <a:r>
                        <a:rPr lang="en-GB" sz="1100">
                          <a:solidFill>
                            <a:schemeClr val="tx1"/>
                          </a:solidFill>
                        </a:rPr>
                        <a:t>Rank 2026</a:t>
                      </a:r>
                    </a:p>
                  </a:txBody>
                  <a:tcPr anchor="ctr"/>
                </a:tc>
                <a:tc>
                  <a:txBody>
                    <a:bodyPr/>
                    <a:lstStyle/>
                    <a:p>
                      <a:pPr algn="ctr"/>
                      <a:r>
                        <a:rPr lang="en-GB" sz="1100">
                          <a:solidFill>
                            <a:schemeClr val="tx1"/>
                          </a:solidFill>
                        </a:rPr>
                        <a:t>Rank 2021</a:t>
                      </a:r>
                    </a:p>
                  </a:txBody>
                  <a:tcPr anchor="ctr"/>
                </a:tc>
                <a:tc>
                  <a:txBody>
                    <a:bodyPr/>
                    <a:lstStyle/>
                    <a:p>
                      <a:pPr algn="ctr"/>
                      <a:r>
                        <a:rPr lang="en-GB" sz="1100">
                          <a:solidFill>
                            <a:schemeClr val="tx1"/>
                          </a:solidFill>
                        </a:rPr>
                        <a:t>% 2026 (change vs. 2021)</a:t>
                      </a:r>
                    </a:p>
                  </a:txBody>
                  <a:tcPr anchor="ctr"/>
                </a:tc>
                <a:tc>
                  <a:txBody>
                    <a:bodyPr/>
                    <a:lstStyle/>
                    <a:p>
                      <a:pPr algn="ctr"/>
                      <a:r>
                        <a:rPr lang="en-GB" sz="1100">
                          <a:solidFill>
                            <a:schemeClr val="tx1"/>
                          </a:solidFill>
                        </a:rPr>
                        <a:t>Significant change</a:t>
                      </a:r>
                    </a:p>
                  </a:txBody>
                  <a:tcPr anchor="ctr"/>
                </a:tc>
                <a:extLst>
                  <a:ext uri="{0D108BD9-81ED-4DB2-BD59-A6C34878D82A}">
                    <a16:rowId xmlns:a16="http://schemas.microsoft.com/office/drawing/2014/main" val="1439997234"/>
                  </a:ext>
                </a:extLst>
              </a:tr>
              <a:tr h="325305">
                <a:tc>
                  <a:txBody>
                    <a:bodyPr/>
                    <a:lstStyle/>
                    <a:p>
                      <a:pPr algn="l" fontAlgn="ctr">
                        <a:buNone/>
                      </a:pPr>
                      <a:r>
                        <a:rPr lang="en-GB" sz="1100" b="1" u="none" strike="noStrike">
                          <a:solidFill>
                            <a:schemeClr val="tx1"/>
                          </a:solidFill>
                          <a:effectLst/>
                        </a:rPr>
                        <a:t>A safe area, free from crime and bad behaviour</a:t>
                      </a:r>
                      <a:endParaRPr lang="en-GB" sz="1100" b="1" i="0" u="none" strike="noStrike">
                        <a:solidFill>
                          <a:schemeClr val="tx1"/>
                        </a:solidFill>
                        <a:effectLst/>
                        <a:latin typeface="+mn-lt"/>
                      </a:endParaRPr>
                    </a:p>
                  </a:txBody>
                  <a:tcPr marL="6350" marR="6350" marT="6350" marB="0" anchor="ctr"/>
                </a:tc>
                <a:tc>
                  <a:txBody>
                    <a:bodyPr/>
                    <a:lstStyle/>
                    <a:p>
                      <a:pPr algn="ctr"/>
                      <a:r>
                        <a:rPr lang="en-GB" sz="1100" b="0" kern="1200">
                          <a:solidFill>
                            <a:schemeClr val="tx1"/>
                          </a:solidFill>
                        </a:rPr>
                        <a:t>1 </a:t>
                      </a:r>
                      <a:r>
                        <a:rPr lang="en-GB" sz="1100" b="1" kern="1200">
                          <a:solidFill>
                            <a:schemeClr val="tx1"/>
                          </a:solidFill>
                        </a:rPr>
                        <a:t>↔</a:t>
                      </a:r>
                      <a:endParaRPr lang="en-GB" sz="1100" b="0" kern="1200">
                        <a:solidFill>
                          <a:schemeClr val="tx1"/>
                        </a:solidFill>
                        <a:latin typeface="+mn-lt"/>
                        <a:ea typeface="+mn-ea"/>
                        <a:cs typeface="+mn-cs"/>
                      </a:endParaRPr>
                    </a:p>
                  </a:txBody>
                  <a:tcPr anchor="ctr"/>
                </a:tc>
                <a:tc>
                  <a:txBody>
                    <a:bodyPr/>
                    <a:lstStyle/>
                    <a:p>
                      <a:pPr algn="ctr"/>
                      <a:r>
                        <a:rPr lang="en-GB" sz="1100" kern="1200">
                          <a:solidFill>
                            <a:schemeClr val="tx1"/>
                          </a:solidFill>
                        </a:rPr>
                        <a:t>1</a:t>
                      </a:r>
                      <a:endParaRPr lang="en-GB" sz="1100" b="1" kern="1200">
                        <a:solidFill>
                          <a:schemeClr val="tx1"/>
                        </a:solidFill>
                        <a:latin typeface="+mn-lt"/>
                        <a:ea typeface="+mn-ea"/>
                        <a:cs typeface="+mn-cs"/>
                      </a:endParaRPr>
                    </a:p>
                  </a:txBody>
                  <a:tcPr anchor="ctr"/>
                </a:tc>
                <a:tc>
                  <a:txBody>
                    <a:bodyPr/>
                    <a:lstStyle/>
                    <a:p>
                      <a:pPr algn="ctr"/>
                      <a:r>
                        <a:rPr lang="en-GB" sz="1100">
                          <a:solidFill>
                            <a:schemeClr val="tx1"/>
                          </a:solidFill>
                        </a:rPr>
                        <a:t>32% (-12)</a:t>
                      </a:r>
                      <a:endParaRPr lang="en-GB" sz="110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C00000"/>
                          </a:solidFill>
                        </a:rPr>
                        <a:t>Significant decrease</a:t>
                      </a:r>
                      <a:endParaRPr lang="en-GB" sz="1100" b="1">
                        <a:solidFill>
                          <a:srgbClr val="C00000"/>
                        </a:solidFill>
                        <a:latin typeface="+mn-lt"/>
                      </a:endParaRPr>
                    </a:p>
                  </a:txBody>
                  <a:tcPr anchor="ctr"/>
                </a:tc>
                <a:extLst>
                  <a:ext uri="{0D108BD9-81ED-4DB2-BD59-A6C34878D82A}">
                    <a16:rowId xmlns:a16="http://schemas.microsoft.com/office/drawing/2014/main" val="1583723488"/>
                  </a:ext>
                </a:extLst>
              </a:tr>
              <a:tr h="325305">
                <a:tc>
                  <a:txBody>
                    <a:bodyPr/>
                    <a:lstStyle/>
                    <a:p>
                      <a:pPr algn="l" fontAlgn="ctr">
                        <a:buNone/>
                      </a:pPr>
                      <a:r>
                        <a:rPr lang="en-GB" sz="1100" b="1" u="none" strike="noStrike" dirty="0">
                          <a:solidFill>
                            <a:schemeClr val="tx1"/>
                          </a:solidFill>
                          <a:effectLst/>
                        </a:rPr>
                        <a:t>Health services</a:t>
                      </a:r>
                      <a:endParaRPr lang="en-GB" sz="1100" b="1" i="0" u="none" strike="noStrike" dirty="0">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2 </a:t>
                      </a:r>
                      <a:r>
                        <a:rPr lang="en-GB" sz="1100" b="1" kern="1200">
                          <a:solidFill>
                            <a:schemeClr val="tx1"/>
                          </a:solidFill>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2 </a:t>
                      </a:r>
                      <a:endParaRPr kumimoji="0" lang="en-GB" sz="1100" b="1"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31% (+6)</a:t>
                      </a:r>
                      <a:endParaRPr lang="en-GB" sz="1100">
                        <a:solidFill>
                          <a:schemeClr val="tx1"/>
                        </a:solidFill>
                        <a:latin typeface="+mn-lt"/>
                      </a:endParaRPr>
                    </a:p>
                  </a:txBody>
                  <a:tcPr anchor="ctr"/>
                </a:tc>
                <a:tc>
                  <a:txBody>
                    <a:bodyPr/>
                    <a:lstStyle/>
                    <a:p>
                      <a:pPr algn="ct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3598417747"/>
                  </a:ext>
                </a:extLst>
              </a:tr>
              <a:tr h="325305">
                <a:tc>
                  <a:txBody>
                    <a:bodyPr/>
                    <a:lstStyle/>
                    <a:p>
                      <a:pPr algn="l" fontAlgn="ctr">
                        <a:buNone/>
                      </a:pPr>
                      <a:r>
                        <a:rPr lang="en-GB" sz="1100" b="1" u="none" strike="noStrike">
                          <a:solidFill>
                            <a:schemeClr val="tx1"/>
                          </a:solidFill>
                          <a:effectLst/>
                        </a:rPr>
                        <a:t>Public transport</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3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6</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29% (+11)</a:t>
                      </a:r>
                      <a:endParaRPr lang="en-GB" sz="110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1187877153"/>
                  </a:ext>
                </a:extLst>
              </a:tr>
              <a:tr h="325305">
                <a:tc>
                  <a:txBody>
                    <a:bodyPr/>
                    <a:lstStyle/>
                    <a:p>
                      <a:pPr algn="l" fontAlgn="ctr">
                        <a:buNone/>
                      </a:pPr>
                      <a:r>
                        <a:rPr lang="en-US" sz="1100" b="1" u="none" strike="noStrike" dirty="0">
                          <a:solidFill>
                            <a:schemeClr val="tx1"/>
                          </a:solidFill>
                          <a:effectLst/>
                        </a:rPr>
                        <a:t>Rubbish collection and recycling facilities</a:t>
                      </a:r>
                      <a:endParaRPr lang="en-GB" sz="1100" b="1" i="0" u="none" strike="noStrike" dirty="0">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4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9</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26% (+14)</a:t>
                      </a:r>
                      <a:endParaRPr lang="en-GB" sz="110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2181947906"/>
                  </a:ext>
                </a:extLst>
              </a:tr>
              <a:tr h="325305">
                <a:tc>
                  <a:txBody>
                    <a:bodyPr/>
                    <a:lstStyle/>
                    <a:p>
                      <a:pPr algn="l" fontAlgn="ctr">
                        <a:buNone/>
                      </a:pPr>
                      <a:r>
                        <a:rPr lang="en-GB" sz="1100" b="1" u="none" strike="noStrike">
                          <a:solidFill>
                            <a:schemeClr val="tx1"/>
                          </a:solidFill>
                          <a:effectLst/>
                        </a:rPr>
                        <a:t>Shopping facilities</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5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7</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24% (+8)</a:t>
                      </a:r>
                      <a:endParaRPr lang="en-GB" sz="110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848263632"/>
                  </a:ext>
                </a:extLst>
              </a:tr>
              <a:tr h="325305">
                <a:tc>
                  <a:txBody>
                    <a:bodyPr/>
                    <a:lstStyle/>
                    <a:p>
                      <a:pPr algn="l" fontAlgn="ctr">
                        <a:buNone/>
                      </a:pPr>
                      <a:r>
                        <a:rPr lang="en-GB" sz="1100" b="1" u="none" strike="noStrike">
                          <a:solidFill>
                            <a:schemeClr val="tx1"/>
                          </a:solidFill>
                          <a:effectLst/>
                        </a:rPr>
                        <a:t>Housing*</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6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 8</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23% (+9)</a:t>
                      </a:r>
                      <a:endParaRPr lang="en-GB" sz="110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2825403922"/>
                  </a:ext>
                </a:extLst>
              </a:tr>
              <a:tr h="325305">
                <a:tc>
                  <a:txBody>
                    <a:bodyPr/>
                    <a:lstStyle/>
                    <a:p>
                      <a:pPr algn="l" fontAlgn="ctr">
                        <a:buNone/>
                      </a:pPr>
                      <a:r>
                        <a:rPr lang="en-GB" sz="1100" b="1" u="none" strike="noStrike">
                          <a:solidFill>
                            <a:schemeClr val="tx1"/>
                          </a:solidFill>
                          <a:effectLst/>
                        </a:rPr>
                        <a:t>Clean streets</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7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5</a:t>
                      </a:r>
                      <a:endParaRPr kumimoji="0" lang="en-GB" sz="1100" b="1"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21% (+2)</a:t>
                      </a:r>
                      <a:endParaRPr lang="en-GB" sz="1100">
                        <a:solidFill>
                          <a:schemeClr val="tx1"/>
                        </a:solidFill>
                        <a:latin typeface="+mn-lt"/>
                      </a:endParaRPr>
                    </a:p>
                  </a:txBody>
                  <a:tcPr anchor="ctr"/>
                </a:tc>
                <a:tc>
                  <a:txBody>
                    <a:bodyPr/>
                    <a:lstStyle/>
                    <a:p>
                      <a:pPr algn="ctr"/>
                      <a:r>
                        <a:rPr lang="en-GB" sz="1100" b="1">
                          <a:solidFill>
                            <a:schemeClr val="tx1"/>
                          </a:solidFill>
                        </a:rPr>
                        <a:t>None</a:t>
                      </a:r>
                      <a:endParaRPr lang="en-GB" sz="1100" b="1">
                        <a:solidFill>
                          <a:schemeClr val="tx1"/>
                        </a:solidFill>
                        <a:latin typeface="+mn-lt"/>
                      </a:endParaRPr>
                    </a:p>
                  </a:txBody>
                  <a:tcPr anchor="ctr"/>
                </a:tc>
                <a:extLst>
                  <a:ext uri="{0D108BD9-81ED-4DB2-BD59-A6C34878D82A}">
                    <a16:rowId xmlns:a16="http://schemas.microsoft.com/office/drawing/2014/main" val="352973858"/>
                  </a:ext>
                </a:extLst>
              </a:tr>
              <a:tr h="325305">
                <a:tc>
                  <a:txBody>
                    <a:bodyPr/>
                    <a:lstStyle/>
                    <a:p>
                      <a:pPr algn="l" fontAlgn="ctr">
                        <a:buNone/>
                      </a:pPr>
                      <a:r>
                        <a:rPr lang="en-GB" sz="1100" b="1" u="none" strike="noStrike">
                          <a:solidFill>
                            <a:schemeClr val="tx1"/>
                          </a:solidFill>
                          <a:effectLst/>
                        </a:rPr>
                        <a:t>Job prospects and opportunities*</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8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10</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16% (+4)</a:t>
                      </a:r>
                      <a:endParaRPr lang="en-GB" sz="110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2877369889"/>
                  </a:ext>
                </a:extLst>
              </a:tr>
              <a:tr h="404289">
                <a:tc>
                  <a:txBody>
                    <a:bodyPr/>
                    <a:lstStyle/>
                    <a:p>
                      <a:pPr algn="l" fontAlgn="ctr">
                        <a:buNone/>
                      </a:pPr>
                      <a:r>
                        <a:rPr lang="en-GB" sz="1100" b="1" u="none" strike="noStrike">
                          <a:solidFill>
                            <a:schemeClr val="tx1"/>
                          </a:solidFill>
                          <a:effectLst/>
                        </a:rPr>
                        <a:t>Sense of community/people getting on well together*</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9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4</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15% (-5)</a:t>
                      </a:r>
                      <a:endParaRPr lang="en-GB" sz="110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C00000"/>
                          </a:solidFill>
                        </a:rPr>
                        <a:t>Significant decrease</a:t>
                      </a:r>
                      <a:endParaRPr lang="en-GB" sz="1100" b="1">
                        <a:solidFill>
                          <a:srgbClr val="C00000"/>
                        </a:solidFill>
                        <a:latin typeface="+mn-lt"/>
                      </a:endParaRPr>
                    </a:p>
                  </a:txBody>
                  <a:tcPr anchor="ctr"/>
                </a:tc>
                <a:extLst>
                  <a:ext uri="{0D108BD9-81ED-4DB2-BD59-A6C34878D82A}">
                    <a16:rowId xmlns:a16="http://schemas.microsoft.com/office/drawing/2014/main" val="3204141580"/>
                  </a:ext>
                </a:extLst>
              </a:tr>
              <a:tr h="325305">
                <a:tc>
                  <a:txBody>
                    <a:bodyPr/>
                    <a:lstStyle/>
                    <a:p>
                      <a:pPr algn="l" fontAlgn="ctr">
                        <a:buNone/>
                      </a:pPr>
                      <a:r>
                        <a:rPr lang="en-GB" sz="1100" b="1" u="none" strike="noStrike">
                          <a:solidFill>
                            <a:schemeClr val="tx1"/>
                          </a:solidFill>
                          <a:effectLst/>
                        </a:rPr>
                        <a:t>Access to green spaces and parks*</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10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3</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14% (-10)</a:t>
                      </a:r>
                      <a:endParaRPr lang="en-GB" sz="110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C00000"/>
                          </a:solidFill>
                        </a:rPr>
                        <a:t>Significant decrease</a:t>
                      </a:r>
                      <a:endParaRPr lang="en-GB" sz="1100" b="1">
                        <a:solidFill>
                          <a:srgbClr val="C00000"/>
                        </a:solidFill>
                        <a:latin typeface="+mn-lt"/>
                      </a:endParaRPr>
                    </a:p>
                  </a:txBody>
                  <a:tcPr anchor="ctr"/>
                </a:tc>
                <a:extLst>
                  <a:ext uri="{0D108BD9-81ED-4DB2-BD59-A6C34878D82A}">
                    <a16:rowId xmlns:a16="http://schemas.microsoft.com/office/drawing/2014/main" val="802916657"/>
                  </a:ext>
                </a:extLst>
              </a:tr>
            </a:tbl>
          </a:graphicData>
        </a:graphic>
      </p:graphicFrame>
      <p:sp>
        <p:nvSpPr>
          <p:cNvPr id="4" name="Footer Placeholder 1">
            <a:extLst>
              <a:ext uri="{FF2B5EF4-FFF2-40B4-BE49-F238E27FC236}">
                <a16:creationId xmlns:a16="http://schemas.microsoft.com/office/drawing/2014/main" id="{A2B1F2D9-F9E6-C144-E1D8-7FA2C41ABC89}"/>
              </a:ext>
            </a:extLst>
          </p:cNvPr>
          <p:cNvSpPr>
            <a:spLocks noGrp="1"/>
          </p:cNvSpPr>
          <p:nvPr>
            <p:ph type="ftr" sz="quarter" idx="3"/>
          </p:nvPr>
        </p:nvSpPr>
        <p:spPr>
          <a:xfrm>
            <a:off x="521380" y="6308725"/>
            <a:ext cx="10777678" cy="21287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All Respondents (2,207) Q04. </a:t>
            </a:r>
            <a:r>
              <a:rPr kumimoji="0" lang="en-US" sz="800" b="0" i="0" u="none" strike="noStrike" kern="1200" cap="none" spc="0" normalizeH="0" baseline="0" noProof="0" dirty="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What are the things that you value the most locally? </a:t>
            </a:r>
            <a:r>
              <a:rPr lang="en-US" dirty="0">
                <a:solidFill>
                  <a:srgbClr val="6D6E71"/>
                </a:solidFill>
              </a:rPr>
              <a:t>*Statement wording differs compared to the previous wave. </a:t>
            </a:r>
            <a:r>
              <a:rPr lang="en-US" b="1" dirty="0">
                <a:solidFill>
                  <a:srgbClr val="6D6E71"/>
                </a:solidFill>
              </a:rPr>
              <a:t>Note: </a:t>
            </a:r>
            <a:r>
              <a:rPr lang="en-US" dirty="0">
                <a:solidFill>
                  <a:srgbClr val="6D6E71"/>
                </a:solidFill>
              </a:rPr>
              <a:t>the number of pre-coded categories shown to respondents was reduced compared to 2021, meaning percentage changes are indicative only.</a:t>
            </a:r>
            <a:endParaRPr kumimoji="0" lang="en-US" sz="800" b="1"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15793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A4FA4-F5C6-4A4C-8BA6-F2BA325E6D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CA0EA8-82C0-9E2F-DC7A-8F6140CC23BA}"/>
              </a:ext>
            </a:extLst>
          </p:cNvPr>
          <p:cNvSpPr>
            <a:spLocks noGrp="1"/>
          </p:cNvSpPr>
          <p:nvPr>
            <p:ph type="title"/>
          </p:nvPr>
        </p:nvSpPr>
        <p:spPr/>
        <p:txBody>
          <a:bodyPr/>
          <a:lstStyle/>
          <a:p>
            <a:r>
              <a:rPr lang="en-GB"/>
              <a:t>Things most valued by residents (II)</a:t>
            </a:r>
          </a:p>
        </p:txBody>
      </p:sp>
      <p:graphicFrame>
        <p:nvGraphicFramePr>
          <p:cNvPr id="10" name="Chart 9" descr="A safe area, free from crime and bad behaviour 32%&#10;Health services 31%&#10;Public transport 29%&#10;Rubbish collection and recycling facilities 26%&#10;Shopping facilities 24%&#10;Housing 23%&#10;Clean streets 21%&#10;Job prospects and opportunities 16%&#10;Sense of community / people getting on well together 16%&#10;Access to green spaces and parks 14%&#10;Schools/education provision 13%&#10;Sports and leisure facilities 11%&#10;Things to do (activities and events in the community) 9%&#10;Clean air 7%&#10;Support for children and young people in need 6%&#10;Support for older people and carers 6%&#10;Help for people in financial difficulty 6%&#10;Other 2%&#10;None 0%&#10;Don't know 0%&#10;">
            <a:extLst>
              <a:ext uri="{FF2B5EF4-FFF2-40B4-BE49-F238E27FC236}">
                <a16:creationId xmlns:a16="http://schemas.microsoft.com/office/drawing/2014/main" id="{1E022545-98DE-0C20-4B99-DD0E11AAA611}"/>
              </a:ext>
            </a:extLst>
          </p:cNvPr>
          <p:cNvGraphicFramePr/>
          <p:nvPr>
            <p:extLst>
              <p:ext uri="{D42A27DB-BD31-4B8C-83A1-F6EECF244321}">
                <p14:modId xmlns:p14="http://schemas.microsoft.com/office/powerpoint/2010/main" val="3838517941"/>
              </p:ext>
            </p:extLst>
          </p:nvPr>
        </p:nvGraphicFramePr>
        <p:xfrm>
          <a:off x="515937" y="1268413"/>
          <a:ext cx="6980016" cy="5027888"/>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75EC7155-B56B-5032-8F3F-4059EBFB0A37}"/>
              </a:ext>
            </a:extLst>
          </p:cNvPr>
          <p:cNvSpPr/>
          <p:nvPr/>
        </p:nvSpPr>
        <p:spPr>
          <a:xfrm>
            <a:off x="7495953" y="1704662"/>
            <a:ext cx="4180110" cy="1471511"/>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Those aged 55-64 value community safety more highly than average (38% cf. 32%). </a:t>
            </a:r>
            <a:r>
              <a:rPr kumimoji="0" lang="en-US" sz="1200" b="1" i="0" u="none" strike="noStrike" kern="1200" cap="none" spc="0" normalizeH="0" baseline="0" noProof="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Residents aged 55-64 and 65+ (both 40%) are significantly more likely to value health services compared to any other age group (25%-30%). </a:t>
            </a:r>
            <a:endParaRPr kumimoji="0" lang="en-GB" sz="1200" b="1" i="0" u="none" strike="noStrike" kern="1200" cap="none" spc="0" normalizeH="0" baseline="0" noProof="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 name="Rectangle 13">
            <a:extLst>
              <a:ext uri="{FF2B5EF4-FFF2-40B4-BE49-F238E27FC236}">
                <a16:creationId xmlns:a16="http://schemas.microsoft.com/office/drawing/2014/main" id="{F244741A-2C3A-126F-4710-C6AC7F662972}"/>
              </a:ext>
            </a:extLst>
          </p:cNvPr>
          <p:cNvSpPr/>
          <p:nvPr/>
        </p:nvSpPr>
        <p:spPr>
          <a:xfrm>
            <a:off x="7495953" y="3288157"/>
            <a:ext cx="4180110" cy="1102179"/>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Residents aged 16-24 value </a:t>
            </a:r>
            <a:r>
              <a:rPr kumimoji="0" lang="en-US" sz="1200" b="1" i="0" u="none" strike="noStrike" kern="1200" cap="none" spc="0" normalizeH="0" baseline="0" noProof="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sports and leisure facilities (21% cf. 11%) and things to do (21% cf. 9%)</a:t>
            </a:r>
            <a:r>
              <a:rPr lang="en-US" sz="1200" b="1">
                <a:solidFill>
                  <a:schemeClr val="tx1">
                    <a:lumMod val="75000"/>
                  </a:schemeClr>
                </a:solidFill>
                <a:latin typeface="Verdana" panose="020B0604030504040204" pitchFamily="34" charset="0"/>
                <a:ea typeface="Verdana" panose="020B0604030504040204" pitchFamily="34" charset="0"/>
                <a:cs typeface="Verdana" panose="020B0604030504040204" pitchFamily="34" charset="0"/>
              </a:rPr>
              <a:t> significantly more highly than average.</a:t>
            </a:r>
            <a:endParaRPr kumimoji="0" lang="en-US" sz="1200" b="1" i="0" u="none" strike="noStrike" kern="1200" cap="none" spc="0" normalizeH="0" baseline="0" noProof="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127434C3-56F0-19B1-40A0-D022EAFA45A0}"/>
              </a:ext>
            </a:extLst>
          </p:cNvPr>
          <p:cNvSpPr/>
          <p:nvPr/>
        </p:nvSpPr>
        <p:spPr>
          <a:xfrm>
            <a:off x="7508788" y="4502320"/>
            <a:ext cx="4180109" cy="1286845"/>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lvl="0">
              <a:spcAft>
                <a:spcPts val="1000"/>
              </a:spcAft>
              <a:defRPr/>
            </a:pPr>
            <a:r>
              <a:rPr kumimoji="0" lang="en-US" sz="1200" b="1" i="0" u="none" strike="noStrike" kern="1200" cap="none" spc="0" normalizeH="0" baseline="0" noProof="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Core needs such as health services (40% cf. 31%) and living in a safe area (36% cf. 32%) are more prominent among those living in the most deprived </a:t>
            </a:r>
            <a:r>
              <a:rPr lang="en-US" sz="1200" b="1">
                <a:solidFill>
                  <a:schemeClr val="tx1">
                    <a:lumMod val="75000"/>
                  </a:schemeClr>
                </a:solidFill>
                <a:latin typeface="Verdana" panose="020B0604030504040204" pitchFamily="34" charset="0"/>
                <a:ea typeface="Verdana" panose="020B0604030504040204" pitchFamily="34" charset="0"/>
                <a:cs typeface="Verdana" panose="020B0604030504040204" pitchFamily="34" charset="0"/>
              </a:rPr>
              <a:t>communities in Brent (</a:t>
            </a:r>
            <a:r>
              <a:rPr kumimoji="0" lang="en-US" sz="1200" b="1" i="0" u="none" strike="noStrike" kern="1200" cap="none" spc="0" normalizeH="0" baseline="0" noProof="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by IMD quintile). </a:t>
            </a:r>
            <a:endParaRPr kumimoji="0" lang="en-GB" sz="1200" b="1" i="0" u="none" strike="noStrike" kern="1200" cap="none" spc="0" normalizeH="0" baseline="0" noProof="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 name="Footer Placeholder 1">
            <a:extLst>
              <a:ext uri="{FF2B5EF4-FFF2-40B4-BE49-F238E27FC236}">
                <a16:creationId xmlns:a16="http://schemas.microsoft.com/office/drawing/2014/main" id="{A1276296-78C8-D74C-80D3-C51A40A98F94}"/>
              </a:ext>
            </a:extLst>
          </p:cNvPr>
          <p:cNvSpPr>
            <a:spLocks noGrp="1"/>
          </p:cNvSpPr>
          <p:nvPr>
            <p:ph type="ftr" sz="quarter" idx="3"/>
          </p:nvPr>
        </p:nvSpPr>
        <p:spPr>
          <a:xfrm>
            <a:off x="515938" y="6076837"/>
            <a:ext cx="10777678" cy="43892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Q04.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What are the things that you value the most locally?</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46937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37B20-0392-DB3A-FE50-0CF685E01505}"/>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6BD6A660-9765-31DE-7E76-41C8BB65C2E1}"/>
              </a:ext>
            </a:extLst>
          </p:cNvPr>
          <p:cNvSpPr txBox="1">
            <a:spLocks noGrp="1"/>
          </p:cNvSpPr>
          <p:nvPr>
            <p:ph type="title" idx="4294967295"/>
          </p:nvPr>
        </p:nvSpPr>
        <p:spPr>
          <a:xfrm>
            <a:off x="520718" y="622094"/>
            <a:ext cx="10147282" cy="44591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l" defTabSz="914400" rtl="0" eaLnBrk="1" latinLnBrk="0" hangingPunct="1">
              <a:lnSpc>
                <a:spcPct val="100000"/>
              </a:lnSpc>
              <a:spcBef>
                <a:spcPct val="0"/>
              </a:spcBef>
              <a:buNone/>
              <a:tabLst>
                <a:tab pos="4043363" algn="l"/>
              </a:tabLst>
              <a:defRPr sz="2800" b="1" kern="1200" baseline="0">
                <a:solidFill>
                  <a:schemeClr val="accent1"/>
                </a:solidFill>
                <a:latin typeface="+mj-lt"/>
                <a:ea typeface="SimSun" panose="02010600030101010101" pitchFamily="2" charset="-122"/>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tab pos="4043363" algn="l"/>
              </a:tabLst>
              <a:defRPr/>
            </a:pPr>
            <a:r>
              <a:rPr kumimoji="0" lang="en-GB" sz="2800" b="1" i="0" u="none" strike="noStrike" kern="1200" cap="none" spc="0" normalizeH="0" baseline="0" noProof="0">
                <a:ln>
                  <a:noFill/>
                </a:ln>
                <a:solidFill>
                  <a:srgbClr val="6D6E71"/>
                </a:solidFill>
                <a:effectLst/>
                <a:uLnTx/>
                <a:uFillTx/>
                <a:latin typeface="Verdana"/>
                <a:ea typeface="SimSun" panose="02010600030101010101" pitchFamily="2" charset="-122"/>
                <a:cs typeface="+mj-cs"/>
              </a:rPr>
              <a:t>Spending priorities (I)</a:t>
            </a:r>
          </a:p>
        </p:txBody>
      </p:sp>
      <p:sp>
        <p:nvSpPr>
          <p:cNvPr id="6" name="Text Placeholder 5">
            <a:extLst>
              <a:ext uri="{FF2B5EF4-FFF2-40B4-BE49-F238E27FC236}">
                <a16:creationId xmlns:a16="http://schemas.microsoft.com/office/drawing/2014/main" id="{82453856-B90F-B316-B409-F67E5226846D}"/>
              </a:ext>
            </a:extLst>
          </p:cNvPr>
          <p:cNvSpPr txBox="1">
            <a:spLocks/>
          </p:cNvSpPr>
          <p:nvPr/>
        </p:nvSpPr>
        <p:spPr>
          <a:xfrm>
            <a:off x="521379" y="1269481"/>
            <a:ext cx="10146621" cy="997196"/>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0000"/>
              </a:lnSpc>
              <a:buNone/>
            </a:pPr>
            <a:r>
              <a:rPr lang="en-GB" sz="1200" dirty="0"/>
              <a:t>Residents’ top spending priorities largely mirror the things which residents say that they value most. </a:t>
            </a:r>
            <a:r>
              <a:rPr lang="en-GB" sz="1200" b="1" dirty="0"/>
              <a:t>The top two most valued things, a safe area and health services, also comprise the top two spending priorities for residents </a:t>
            </a:r>
            <a:r>
              <a:rPr lang="en-GB" sz="1200" dirty="0"/>
              <a:t>(38% and 36% respectively). These are areas shaped by a range of public services and partners across the borough, including the council, NHS and police. Meanwhile, public transport is ranked 9</a:t>
            </a:r>
            <a:r>
              <a:rPr lang="en-GB" sz="1200" baseline="30000" dirty="0"/>
              <a:t>th</a:t>
            </a:r>
            <a:r>
              <a:rPr lang="en-GB" sz="1200" dirty="0"/>
              <a:t> in terms of investment priority while being the 3</a:t>
            </a:r>
            <a:r>
              <a:rPr lang="en-GB" sz="1200" baseline="30000" dirty="0"/>
              <a:t>rd</a:t>
            </a:r>
            <a:r>
              <a:rPr lang="en-GB" sz="1200" dirty="0"/>
              <a:t> most valued item at the previous question. This is likely because residents are already satisfied with London’s public transport network and view responsibility for further investment as lying with other organisations.</a:t>
            </a:r>
          </a:p>
        </p:txBody>
      </p:sp>
      <p:graphicFrame>
        <p:nvGraphicFramePr>
          <p:cNvPr id="12" name="Table 11">
            <a:extLst>
              <a:ext uri="{FF2B5EF4-FFF2-40B4-BE49-F238E27FC236}">
                <a16:creationId xmlns:a16="http://schemas.microsoft.com/office/drawing/2014/main" id="{62167589-655D-AA5F-4D25-0BD21930B4A7}"/>
              </a:ext>
            </a:extLst>
          </p:cNvPr>
          <p:cNvGraphicFramePr>
            <a:graphicFrameLocks noGrp="1"/>
          </p:cNvGraphicFramePr>
          <p:nvPr>
            <p:extLst>
              <p:ext uri="{D42A27DB-BD31-4B8C-83A1-F6EECF244321}">
                <p14:modId xmlns:p14="http://schemas.microsoft.com/office/powerpoint/2010/main" val="2464801995"/>
              </p:ext>
            </p:extLst>
          </p:nvPr>
        </p:nvGraphicFramePr>
        <p:xfrm>
          <a:off x="515937" y="2346699"/>
          <a:ext cx="11160125" cy="3726654"/>
        </p:xfrm>
        <a:graphic>
          <a:graphicData uri="http://schemas.openxmlformats.org/drawingml/2006/table">
            <a:tbl>
              <a:tblPr firstRow="1" bandRow="1">
                <a:tableStyleId>{9D7B26C5-4107-4FEC-AEDC-1716B250A1EF}</a:tableStyleId>
              </a:tblPr>
              <a:tblGrid>
                <a:gridCol w="4783650">
                  <a:extLst>
                    <a:ext uri="{9D8B030D-6E8A-4147-A177-3AD203B41FA5}">
                      <a16:colId xmlns:a16="http://schemas.microsoft.com/office/drawing/2014/main" val="1173265177"/>
                    </a:ext>
                  </a:extLst>
                </a:gridCol>
                <a:gridCol w="1209368">
                  <a:extLst>
                    <a:ext uri="{9D8B030D-6E8A-4147-A177-3AD203B41FA5}">
                      <a16:colId xmlns:a16="http://schemas.microsoft.com/office/drawing/2014/main" val="3626215142"/>
                    </a:ext>
                  </a:extLst>
                </a:gridCol>
                <a:gridCol w="1406013">
                  <a:extLst>
                    <a:ext uri="{9D8B030D-6E8A-4147-A177-3AD203B41FA5}">
                      <a16:colId xmlns:a16="http://schemas.microsoft.com/office/drawing/2014/main" val="1628259931"/>
                    </a:ext>
                  </a:extLst>
                </a:gridCol>
                <a:gridCol w="1641987">
                  <a:extLst>
                    <a:ext uri="{9D8B030D-6E8A-4147-A177-3AD203B41FA5}">
                      <a16:colId xmlns:a16="http://schemas.microsoft.com/office/drawing/2014/main" val="575927918"/>
                    </a:ext>
                  </a:extLst>
                </a:gridCol>
                <a:gridCol w="2119107">
                  <a:extLst>
                    <a:ext uri="{9D8B030D-6E8A-4147-A177-3AD203B41FA5}">
                      <a16:colId xmlns:a16="http://schemas.microsoft.com/office/drawing/2014/main" val="2419299387"/>
                    </a:ext>
                  </a:extLst>
                </a:gridCol>
              </a:tblGrid>
              <a:tr h="442084">
                <a:tc>
                  <a:txBody>
                    <a:bodyPr/>
                    <a:lstStyle/>
                    <a:p>
                      <a:pPr algn="ctr"/>
                      <a:r>
                        <a:rPr lang="en-GB" sz="1100" dirty="0">
                          <a:solidFill>
                            <a:schemeClr val="tx1"/>
                          </a:solidFill>
                        </a:rPr>
                        <a:t>Top 10</a:t>
                      </a:r>
                    </a:p>
                  </a:txBody>
                  <a:tcPr anchor="ctr"/>
                </a:tc>
                <a:tc>
                  <a:txBody>
                    <a:bodyPr/>
                    <a:lstStyle/>
                    <a:p>
                      <a:pPr algn="ctr"/>
                      <a:r>
                        <a:rPr lang="en-GB" sz="1100">
                          <a:solidFill>
                            <a:schemeClr val="tx1"/>
                          </a:solidFill>
                        </a:rPr>
                        <a:t>Rank 2026</a:t>
                      </a:r>
                    </a:p>
                  </a:txBody>
                  <a:tcPr anchor="ctr"/>
                </a:tc>
                <a:tc>
                  <a:txBody>
                    <a:bodyPr/>
                    <a:lstStyle/>
                    <a:p>
                      <a:pPr algn="ctr"/>
                      <a:r>
                        <a:rPr lang="en-GB" sz="1100">
                          <a:solidFill>
                            <a:schemeClr val="tx1"/>
                          </a:solidFill>
                        </a:rPr>
                        <a:t>Rank 2021</a:t>
                      </a:r>
                    </a:p>
                  </a:txBody>
                  <a:tcPr anchor="ctr"/>
                </a:tc>
                <a:tc>
                  <a:txBody>
                    <a:bodyPr/>
                    <a:lstStyle/>
                    <a:p>
                      <a:pPr algn="ctr"/>
                      <a:r>
                        <a:rPr lang="en-GB" sz="1100">
                          <a:solidFill>
                            <a:schemeClr val="tx1"/>
                          </a:solidFill>
                        </a:rPr>
                        <a:t>% 2026 (change vs. 2021)</a:t>
                      </a:r>
                    </a:p>
                  </a:txBody>
                  <a:tcPr anchor="ctr"/>
                </a:tc>
                <a:tc>
                  <a:txBody>
                    <a:bodyPr/>
                    <a:lstStyle/>
                    <a:p>
                      <a:pPr algn="ctr"/>
                      <a:r>
                        <a:rPr lang="en-GB" sz="1100">
                          <a:solidFill>
                            <a:schemeClr val="tx1"/>
                          </a:solidFill>
                        </a:rPr>
                        <a:t>Significant change</a:t>
                      </a:r>
                    </a:p>
                  </a:txBody>
                  <a:tcPr anchor="ctr"/>
                </a:tc>
                <a:extLst>
                  <a:ext uri="{0D108BD9-81ED-4DB2-BD59-A6C34878D82A}">
                    <a16:rowId xmlns:a16="http://schemas.microsoft.com/office/drawing/2014/main" val="1439997234"/>
                  </a:ext>
                </a:extLst>
              </a:tr>
              <a:tr h="320671">
                <a:tc>
                  <a:txBody>
                    <a:bodyPr/>
                    <a:lstStyle/>
                    <a:p>
                      <a:pPr algn="l" fontAlgn="ctr">
                        <a:buNone/>
                      </a:pPr>
                      <a:r>
                        <a:rPr lang="en-GB" sz="1100" b="1" u="none" strike="noStrike">
                          <a:solidFill>
                            <a:schemeClr val="tx1"/>
                          </a:solidFill>
                          <a:effectLst/>
                        </a:rPr>
                        <a:t>A safe area, free from crime and bad behaviour</a:t>
                      </a:r>
                      <a:endParaRPr lang="en-GB" sz="1100" b="1" i="0" u="none" strike="noStrike">
                        <a:solidFill>
                          <a:schemeClr val="tx1"/>
                        </a:solidFill>
                        <a:effectLst/>
                        <a:latin typeface="+mn-lt"/>
                      </a:endParaRPr>
                    </a:p>
                  </a:txBody>
                  <a:tcPr marL="6350" marR="6350" marT="6350" marB="0" anchor="ctr"/>
                </a:tc>
                <a:tc>
                  <a:txBody>
                    <a:bodyPr/>
                    <a:lstStyle/>
                    <a:p>
                      <a:pPr algn="ctr"/>
                      <a:r>
                        <a:rPr lang="en-GB" sz="1100" b="0" kern="1200">
                          <a:solidFill>
                            <a:schemeClr val="tx1"/>
                          </a:solidFill>
                        </a:rPr>
                        <a:t>1 </a:t>
                      </a:r>
                      <a:r>
                        <a:rPr lang="en-GB" sz="1100" b="1" kern="1200">
                          <a:solidFill>
                            <a:schemeClr val="tx1"/>
                          </a:solidFill>
                        </a:rPr>
                        <a:t>↔</a:t>
                      </a:r>
                      <a:endParaRPr lang="en-GB" sz="1100" b="0" kern="1200">
                        <a:solidFill>
                          <a:schemeClr val="tx1"/>
                        </a:solidFill>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kern="1200">
                          <a:solidFill>
                            <a:schemeClr val="tx1"/>
                          </a:solidFill>
                        </a:rPr>
                        <a:t>1 </a:t>
                      </a:r>
                      <a:r>
                        <a:rPr lang="en-GB" sz="1100" b="1" kern="1200">
                          <a:solidFill>
                            <a:schemeClr val="tx1"/>
                          </a:solidFill>
                        </a:rPr>
                        <a:t>↔</a:t>
                      </a:r>
                      <a:endParaRPr lang="en-GB" sz="1100" b="0" kern="1200">
                        <a:solidFill>
                          <a:schemeClr val="tx1"/>
                        </a:solidFill>
                        <a:latin typeface="+mn-lt"/>
                        <a:ea typeface="+mn-ea"/>
                        <a:cs typeface="+mn-cs"/>
                      </a:endParaRPr>
                    </a:p>
                  </a:txBody>
                  <a:tcPr anchor="ctr"/>
                </a:tc>
                <a:tc>
                  <a:txBody>
                    <a:bodyPr/>
                    <a:lstStyle/>
                    <a:p>
                      <a:pPr algn="ctr"/>
                      <a:r>
                        <a:rPr lang="en-GB" sz="1100">
                          <a:solidFill>
                            <a:schemeClr val="tx1"/>
                          </a:solidFill>
                        </a:rPr>
                        <a:t>38% (-6)</a:t>
                      </a:r>
                      <a:endParaRPr lang="en-GB" sz="1100" i="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C00000"/>
                          </a:solidFill>
                        </a:rPr>
                        <a:t>Significant decrease</a:t>
                      </a:r>
                      <a:endParaRPr lang="en-GB" sz="1100" b="1">
                        <a:solidFill>
                          <a:srgbClr val="C00000"/>
                        </a:solidFill>
                        <a:latin typeface="+mn-lt"/>
                      </a:endParaRPr>
                    </a:p>
                  </a:txBody>
                  <a:tcPr anchor="ctr"/>
                </a:tc>
                <a:extLst>
                  <a:ext uri="{0D108BD9-81ED-4DB2-BD59-A6C34878D82A}">
                    <a16:rowId xmlns:a16="http://schemas.microsoft.com/office/drawing/2014/main" val="1583723488"/>
                  </a:ext>
                </a:extLst>
              </a:tr>
              <a:tr h="320671">
                <a:tc>
                  <a:txBody>
                    <a:bodyPr/>
                    <a:lstStyle/>
                    <a:p>
                      <a:pPr algn="l" fontAlgn="ctr">
                        <a:buNone/>
                      </a:pPr>
                      <a:r>
                        <a:rPr lang="en-GB" sz="1100" b="1" u="none" strike="noStrike">
                          <a:solidFill>
                            <a:schemeClr val="tx1"/>
                          </a:solidFill>
                          <a:effectLst/>
                        </a:rPr>
                        <a:t>Health services</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2 </a:t>
                      </a:r>
                      <a:r>
                        <a:rPr lang="en-GB" sz="1100" b="1" kern="1200">
                          <a:solidFill>
                            <a:schemeClr val="tx1"/>
                          </a:solidFill>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2 </a:t>
                      </a:r>
                      <a:r>
                        <a:rPr kumimoji="0" lang="en-GB" sz="1100" b="1" u="none" strike="noStrike" kern="1200" cap="none" spc="0" normalizeH="0" baseline="0" noProof="0">
                          <a:ln>
                            <a:noFill/>
                          </a:ln>
                          <a:solidFill>
                            <a:schemeClr val="tx1"/>
                          </a:solidFill>
                          <a:effectLst/>
                          <a:uLnTx/>
                          <a:uFillTx/>
                        </a:rPr>
                        <a:t>↑</a:t>
                      </a:r>
                      <a:r>
                        <a:rPr kumimoji="0" lang="en-GB" sz="1100" b="0" u="none" strike="noStrike" kern="1200" cap="none" spc="0" normalizeH="0" baseline="0" noProof="0">
                          <a:ln>
                            <a:noFill/>
                          </a:ln>
                          <a:solidFill>
                            <a:schemeClr val="tx1"/>
                          </a:solidFill>
                          <a:effectLst/>
                          <a:uLnTx/>
                          <a:uFillTx/>
                        </a:rPr>
                        <a:t> </a:t>
                      </a:r>
                      <a:endParaRPr kumimoji="0" lang="en-GB" sz="1100" b="1"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36% (+11)</a:t>
                      </a:r>
                      <a:endParaRPr lang="en-GB" sz="1100" i="0">
                        <a:solidFill>
                          <a:schemeClr val="tx1"/>
                        </a:solidFill>
                        <a:latin typeface="+mn-lt"/>
                      </a:endParaRPr>
                    </a:p>
                  </a:txBody>
                  <a:tcPr anchor="ctr"/>
                </a:tc>
                <a:tc>
                  <a:txBody>
                    <a:bodyPr/>
                    <a:lstStyle/>
                    <a:p>
                      <a:pPr algn="ct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3598417747"/>
                  </a:ext>
                </a:extLst>
              </a:tr>
              <a:tr h="320671">
                <a:tc>
                  <a:txBody>
                    <a:bodyPr/>
                    <a:lstStyle/>
                    <a:p>
                      <a:pPr algn="l" fontAlgn="ctr">
                        <a:buNone/>
                      </a:pPr>
                      <a:r>
                        <a:rPr lang="en-US" sz="1100" b="1" u="none" strike="noStrike" dirty="0">
                          <a:solidFill>
                            <a:schemeClr val="tx1"/>
                          </a:solidFill>
                          <a:effectLst/>
                        </a:rPr>
                        <a:t>Rubbish collection and recycling facilities</a:t>
                      </a:r>
                      <a:endParaRPr lang="en-GB" sz="1100" b="1" i="0" u="none" strike="noStrike" dirty="0">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3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 8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23% (+11)</a:t>
                      </a:r>
                      <a:endParaRPr lang="en-GB" sz="1100" i="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1187877153"/>
                  </a:ext>
                </a:extLst>
              </a:tr>
              <a:tr h="320671">
                <a:tc>
                  <a:txBody>
                    <a:bodyPr/>
                    <a:lstStyle/>
                    <a:p>
                      <a:pPr algn="l" fontAlgn="ctr">
                        <a:buNone/>
                      </a:pPr>
                      <a:r>
                        <a:rPr lang="en-GB" sz="1100" b="1" u="none" strike="noStrike">
                          <a:solidFill>
                            <a:schemeClr val="tx1"/>
                          </a:solidFill>
                          <a:effectLst/>
                        </a:rPr>
                        <a:t>Clean streets</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4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 10 </a:t>
                      </a:r>
                      <a:r>
                        <a:rPr kumimoji="0" lang="en-GB" sz="1100" b="1" u="none" strike="noStrike" kern="1200" cap="none" spc="0" normalizeH="0" baseline="0" noProof="0">
                          <a:ln>
                            <a:noFill/>
                          </a:ln>
                          <a:solidFill>
                            <a:schemeClr val="tx1"/>
                          </a:solidFill>
                          <a:effectLst/>
                          <a:uLnTx/>
                          <a:uFillTx/>
                        </a:rPr>
                        <a:t>↓</a:t>
                      </a:r>
                      <a:endParaRPr kumimoji="0" lang="en-GB" sz="1100" b="1"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23% (+4)</a:t>
                      </a:r>
                      <a:endParaRPr lang="en-GB" sz="1100" i="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2181947906"/>
                  </a:ext>
                </a:extLst>
              </a:tr>
              <a:tr h="320671">
                <a:tc>
                  <a:txBody>
                    <a:bodyPr/>
                    <a:lstStyle/>
                    <a:p>
                      <a:pPr algn="l" fontAlgn="ctr">
                        <a:buNone/>
                      </a:pPr>
                      <a:r>
                        <a:rPr lang="en-GB" sz="1100" b="1" u="none" strike="noStrike">
                          <a:solidFill>
                            <a:schemeClr val="tx1"/>
                          </a:solidFill>
                          <a:effectLst/>
                        </a:rPr>
                        <a:t>Housing*</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5 </a:t>
                      </a:r>
                      <a:r>
                        <a:rPr lang="en-GB" sz="1100" b="1" kern="1200">
                          <a:solidFill>
                            <a:schemeClr val="tx1"/>
                          </a:solidFill>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 5 </a:t>
                      </a:r>
                      <a:r>
                        <a:rPr kumimoji="0" lang="en-GB" sz="1100" b="1" u="none" strike="noStrike" kern="1200" cap="none" spc="0" normalizeH="0" baseline="0" noProof="0">
                          <a:ln>
                            <a:noFill/>
                          </a:ln>
                          <a:solidFill>
                            <a:schemeClr val="tx1"/>
                          </a:solidFill>
                          <a:effectLst/>
                          <a:uLnTx/>
                          <a:uFillTx/>
                        </a:rPr>
                        <a:t>↑</a:t>
                      </a:r>
                      <a:r>
                        <a:rPr kumimoji="0" lang="en-GB" sz="1100" b="0" u="none" strike="noStrike" kern="1200" cap="none" spc="0" normalizeH="0" baseline="0" noProof="0">
                          <a:ln>
                            <a:noFill/>
                          </a:ln>
                          <a:solidFill>
                            <a:schemeClr val="tx1"/>
                          </a:solidFill>
                          <a:effectLst/>
                          <a:uLnTx/>
                          <a:uFillTx/>
                        </a:rPr>
                        <a:t> </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a:r>
                        <a:rPr lang="en-GB" sz="1100">
                          <a:solidFill>
                            <a:schemeClr val="tx1"/>
                          </a:solidFill>
                        </a:rPr>
                        <a:t>22% (+8) </a:t>
                      </a:r>
                      <a:endParaRPr lang="en-GB" sz="1100" i="0">
                        <a:solidFill>
                          <a:schemeClr val="tx1"/>
                        </a:solidFill>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848263632"/>
                  </a:ext>
                </a:extLst>
              </a:tr>
              <a:tr h="320671">
                <a:tc>
                  <a:txBody>
                    <a:bodyPr/>
                    <a:lstStyle/>
                    <a:p>
                      <a:pPr algn="l" fontAlgn="ctr">
                        <a:buNone/>
                      </a:pPr>
                      <a:r>
                        <a:rPr lang="en-GB" sz="1100" b="1" u="none" strike="noStrike">
                          <a:solidFill>
                            <a:schemeClr val="tx1"/>
                          </a:solidFill>
                          <a:effectLst/>
                        </a:rPr>
                        <a:t>Sense of community/people getting on well together*</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6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21</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fontAlgn="ctr">
                        <a:buNone/>
                      </a:pPr>
                      <a:r>
                        <a:rPr lang="en-GB" sz="1100" b="0" u="none" strike="noStrike">
                          <a:effectLst/>
                        </a:rPr>
                        <a:t>20%</a:t>
                      </a:r>
                      <a:endParaRPr lang="en-GB" sz="1100" b="0" i="0" u="none" strike="noStrike">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None</a:t>
                      </a:r>
                      <a:endParaRPr lang="en-GB" sz="1100" b="1">
                        <a:solidFill>
                          <a:srgbClr val="008039"/>
                        </a:solidFill>
                        <a:latin typeface="+mn-lt"/>
                      </a:endParaRPr>
                    </a:p>
                  </a:txBody>
                  <a:tcPr anchor="ctr"/>
                </a:tc>
                <a:extLst>
                  <a:ext uri="{0D108BD9-81ED-4DB2-BD59-A6C34878D82A}">
                    <a16:rowId xmlns:a16="http://schemas.microsoft.com/office/drawing/2014/main" val="2825403922"/>
                  </a:ext>
                </a:extLst>
              </a:tr>
              <a:tr h="320671">
                <a:tc>
                  <a:txBody>
                    <a:bodyPr/>
                    <a:lstStyle/>
                    <a:p>
                      <a:pPr algn="l" fontAlgn="ctr">
                        <a:buNone/>
                      </a:pPr>
                      <a:r>
                        <a:rPr lang="en-GB" sz="1100" b="1" u="none" strike="noStrike">
                          <a:solidFill>
                            <a:schemeClr val="tx1"/>
                          </a:solidFill>
                          <a:effectLst/>
                        </a:rPr>
                        <a:t>Job prospects and opportunities*</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7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 4 </a:t>
                      </a:r>
                      <a:r>
                        <a:rPr kumimoji="0" lang="en-GB" sz="1100" b="1" u="none" strike="noStrike" kern="1200" cap="none" spc="0" normalizeH="0" baseline="0" noProof="0">
                          <a:ln>
                            <a:noFill/>
                          </a:ln>
                          <a:solidFill>
                            <a:schemeClr val="tx1"/>
                          </a:solidFill>
                          <a:effectLst/>
                          <a:uLnTx/>
                          <a:uFillTx/>
                        </a:rPr>
                        <a:t>↑</a:t>
                      </a:r>
                      <a:r>
                        <a:rPr kumimoji="0" lang="en-GB" sz="1100" b="0" u="none" strike="noStrike" kern="1200" cap="none" spc="0" normalizeH="0" baseline="0" noProof="0">
                          <a:ln>
                            <a:noFill/>
                          </a:ln>
                          <a:solidFill>
                            <a:schemeClr val="tx1"/>
                          </a:solidFill>
                          <a:effectLst/>
                          <a:uLnTx/>
                          <a:uFillTx/>
                        </a:rPr>
                        <a:t> </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fontAlgn="ctr">
                        <a:buNone/>
                      </a:pPr>
                      <a:r>
                        <a:rPr lang="en-GB" sz="1100" b="0" u="none" strike="noStrike">
                          <a:effectLst/>
                        </a:rPr>
                        <a:t>16% (+4) </a:t>
                      </a:r>
                      <a:endParaRPr lang="en-GB" sz="1100" b="0" i="0" u="none" strike="noStrike">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352973858"/>
                  </a:ext>
                </a:extLst>
              </a:tr>
              <a:tr h="320671">
                <a:tc>
                  <a:txBody>
                    <a:bodyPr/>
                    <a:lstStyle/>
                    <a:p>
                      <a:pPr algn="l" fontAlgn="ctr">
                        <a:buNone/>
                      </a:pPr>
                      <a:r>
                        <a:rPr lang="en-GB" sz="1100" b="1" u="none" strike="noStrike">
                          <a:solidFill>
                            <a:schemeClr val="tx1"/>
                          </a:solidFill>
                          <a:effectLst/>
                        </a:rPr>
                        <a:t>Help for people in financial difficulty</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8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3</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fontAlgn="ctr">
                        <a:buNone/>
                      </a:pPr>
                      <a:r>
                        <a:rPr lang="en-GB" sz="1100" b="0" u="none" strike="noStrike">
                          <a:effectLst/>
                        </a:rPr>
                        <a:t>13% (+6)</a:t>
                      </a:r>
                      <a:endParaRPr lang="en-GB" sz="1100" b="0" i="0" u="none" strike="noStrike">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008039"/>
                          </a:solidFill>
                        </a:rPr>
                        <a:t>Significant increase</a:t>
                      </a:r>
                      <a:endParaRPr lang="en-GB" sz="1100" b="1">
                        <a:solidFill>
                          <a:srgbClr val="008039"/>
                        </a:solidFill>
                        <a:latin typeface="+mn-lt"/>
                      </a:endParaRPr>
                    </a:p>
                  </a:txBody>
                  <a:tcPr anchor="ctr"/>
                </a:tc>
                <a:extLst>
                  <a:ext uri="{0D108BD9-81ED-4DB2-BD59-A6C34878D82A}">
                    <a16:rowId xmlns:a16="http://schemas.microsoft.com/office/drawing/2014/main" val="2877369889"/>
                  </a:ext>
                </a:extLst>
              </a:tr>
              <a:tr h="398531">
                <a:tc>
                  <a:txBody>
                    <a:bodyPr/>
                    <a:lstStyle/>
                    <a:p>
                      <a:pPr algn="l" fontAlgn="ctr">
                        <a:buNone/>
                      </a:pPr>
                      <a:r>
                        <a:rPr lang="en-GB" sz="1100" b="1" u="none" strike="noStrike">
                          <a:solidFill>
                            <a:schemeClr val="tx1"/>
                          </a:solidFill>
                          <a:effectLst/>
                        </a:rPr>
                        <a:t>Public transport</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9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 18 </a:t>
                      </a:r>
                      <a:r>
                        <a:rPr kumimoji="0" lang="en-GB" sz="1100" b="1"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fontAlgn="ctr">
                        <a:buNone/>
                      </a:pPr>
                      <a:r>
                        <a:rPr lang="en-GB" sz="1100" b="0" u="none" strike="noStrike">
                          <a:effectLst/>
                        </a:rPr>
                        <a:t>12% (-6)</a:t>
                      </a:r>
                      <a:endParaRPr lang="en-GB" sz="1100" b="0" i="0" u="none" strike="noStrike">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rgbClr val="C00000"/>
                          </a:solidFill>
                        </a:rPr>
                        <a:t>Significant decrease</a:t>
                      </a:r>
                      <a:endParaRPr lang="en-GB" sz="1100" b="1">
                        <a:solidFill>
                          <a:srgbClr val="C00000"/>
                        </a:solidFill>
                        <a:latin typeface="+mn-lt"/>
                      </a:endParaRPr>
                    </a:p>
                  </a:txBody>
                  <a:tcPr anchor="ctr"/>
                </a:tc>
                <a:extLst>
                  <a:ext uri="{0D108BD9-81ED-4DB2-BD59-A6C34878D82A}">
                    <a16:rowId xmlns:a16="http://schemas.microsoft.com/office/drawing/2014/main" val="3204141580"/>
                  </a:ext>
                </a:extLst>
              </a:tr>
              <a:tr h="320671">
                <a:tc>
                  <a:txBody>
                    <a:bodyPr/>
                    <a:lstStyle/>
                    <a:p>
                      <a:pPr algn="l" fontAlgn="ctr">
                        <a:buNone/>
                      </a:pPr>
                      <a:r>
                        <a:rPr lang="en-US" sz="1100" b="1" u="none" strike="noStrike">
                          <a:solidFill>
                            <a:schemeClr val="tx1"/>
                          </a:solidFill>
                          <a:effectLst/>
                        </a:rPr>
                        <a:t>Things to do (activities and events in the community)</a:t>
                      </a:r>
                      <a:endParaRPr lang="en-GB" sz="1100" b="1" i="0" u="none" strike="noStrike">
                        <a:solidFill>
                          <a:schemeClr val="tx1"/>
                        </a:solidFill>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10</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a:ln>
                            <a:noFill/>
                          </a:ln>
                          <a:solidFill>
                            <a:schemeClr val="tx1"/>
                          </a:solidFill>
                          <a:effectLst/>
                          <a:uLnTx/>
                          <a:uFillTx/>
                        </a:rPr>
                        <a:t>-</a:t>
                      </a:r>
                      <a:endParaRPr kumimoji="0" lang="en-GB" sz="1100" b="0" i="0" u="none" strike="noStrike" kern="1200" cap="none" spc="0" normalizeH="0" baseline="0" noProof="0">
                        <a:ln>
                          <a:noFill/>
                        </a:ln>
                        <a:solidFill>
                          <a:schemeClr val="tx1"/>
                        </a:solidFill>
                        <a:effectLst/>
                        <a:uLnTx/>
                        <a:uFillTx/>
                        <a:latin typeface="+mn-lt"/>
                        <a:ea typeface="+mn-ea"/>
                        <a:cs typeface="+mn-cs"/>
                      </a:endParaRPr>
                    </a:p>
                  </a:txBody>
                  <a:tcPr anchor="ctr"/>
                </a:tc>
                <a:tc>
                  <a:txBody>
                    <a:bodyPr/>
                    <a:lstStyle/>
                    <a:p>
                      <a:pPr algn="ctr" fontAlgn="ctr">
                        <a:buNone/>
                      </a:pPr>
                      <a:r>
                        <a:rPr lang="en-GB" sz="1100" b="0" u="none" strike="noStrike">
                          <a:effectLst/>
                        </a:rPr>
                        <a:t>11% (N/A)</a:t>
                      </a:r>
                      <a:endParaRPr lang="en-GB" sz="1100" b="0" i="0" u="none" strike="noStrike">
                        <a:effectLst/>
                        <a:latin typeface="+mn-lt"/>
                      </a:endParaRPr>
                    </a:p>
                  </a:txBody>
                  <a:tcPr marL="6350" marR="6350" marT="635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chemeClr val="tx1"/>
                          </a:solidFill>
                        </a:rPr>
                        <a:t>N/A</a:t>
                      </a:r>
                      <a:endParaRPr lang="en-GB" sz="1100" b="1">
                        <a:solidFill>
                          <a:schemeClr val="tx1"/>
                        </a:solidFill>
                        <a:latin typeface="+mn-lt"/>
                      </a:endParaRPr>
                    </a:p>
                  </a:txBody>
                  <a:tcPr anchor="ctr"/>
                </a:tc>
                <a:extLst>
                  <a:ext uri="{0D108BD9-81ED-4DB2-BD59-A6C34878D82A}">
                    <a16:rowId xmlns:a16="http://schemas.microsoft.com/office/drawing/2014/main" val="802916657"/>
                  </a:ext>
                </a:extLst>
              </a:tr>
            </a:tbl>
          </a:graphicData>
        </a:graphic>
      </p:graphicFrame>
      <p:sp>
        <p:nvSpPr>
          <p:cNvPr id="4" name="Footer Placeholder 1">
            <a:extLst>
              <a:ext uri="{FF2B5EF4-FFF2-40B4-BE49-F238E27FC236}">
                <a16:creationId xmlns:a16="http://schemas.microsoft.com/office/drawing/2014/main" id="{82C5B693-D93D-3394-119B-E556530DC61F}"/>
              </a:ext>
            </a:extLst>
          </p:cNvPr>
          <p:cNvSpPr>
            <a:spLocks noGrp="1"/>
          </p:cNvSpPr>
          <p:nvPr>
            <p:ph type="ftr" sz="quarter" idx="3"/>
          </p:nvPr>
        </p:nvSpPr>
        <p:spPr>
          <a:xfrm>
            <a:off x="515938" y="6077523"/>
            <a:ext cx="10777678" cy="438928"/>
          </a:xfrm>
          <a:prstGeom prst="rect">
            <a:avLst/>
          </a:prstGeom>
        </p:spPr>
        <p:txBody>
          <a:bodyPr/>
          <a:lstStyle/>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Q05.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And thinking about your local area, which are the things you would most want to see money spent on? </a:t>
            </a:r>
            <a:r>
              <a:rPr lang="en-US">
                <a:solidFill>
                  <a:srgbClr val="6D6E71"/>
                </a:solidFill>
              </a:rPr>
              <a:t>*Statement wording differs compared to the previous wave. </a:t>
            </a:r>
            <a:r>
              <a:rPr lang="en-US" b="1">
                <a:solidFill>
                  <a:srgbClr val="6D6E71"/>
                </a:solidFill>
              </a:rPr>
              <a:t>Note: </a:t>
            </a:r>
            <a:r>
              <a:rPr lang="en-US">
                <a:solidFill>
                  <a:srgbClr val="6D6E71"/>
                </a:solidFill>
              </a:rPr>
              <a:t>the number of pre-coded categories shown to respondents was reduced compared to 2021, meaning percentage changes are indicative only.</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 </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653588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9617B-64B2-8105-74D5-A97231F1B98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ADC299-0936-A4F2-1345-4B4BB7045B5B}"/>
              </a:ext>
            </a:extLst>
          </p:cNvPr>
          <p:cNvSpPr>
            <a:spLocks noGrp="1"/>
          </p:cNvSpPr>
          <p:nvPr>
            <p:ph type="title"/>
          </p:nvPr>
        </p:nvSpPr>
        <p:spPr/>
        <p:txBody>
          <a:bodyPr/>
          <a:lstStyle/>
          <a:p>
            <a:r>
              <a:rPr lang="en-GB"/>
              <a:t>Spending priorities (II)</a:t>
            </a:r>
          </a:p>
        </p:txBody>
      </p:sp>
      <p:graphicFrame>
        <p:nvGraphicFramePr>
          <p:cNvPr id="10" name="Chart 9" descr="A safe area, free from crime and bad behaviour 38%&#10;Health services 36%&#10;Rubbish collection and recycling facilities 23%&#10;Clean streets 23%&#10;Housing 22%&#10;Sense of community / people getting on well together 20%&#10;Job prospects and opportunities 16%&#10;Help for people in financial difficulty 13%&#10;Public transport 12%&#10;Things to do (activities and events in the community) 11%&#10;Support for children and young people in need 11%&#10;Shopping facilities 11%&#10;Access to green spaces and parks 10%&#10;Support for older people and carers 10%&#10;Clean air 9%&#10;Sports and leisure facilities 9%&#10;Schools/education provision 8%&#10;Other 2%&#10;Don't know 2%&#10;None 1%&#10;">
            <a:extLst>
              <a:ext uri="{FF2B5EF4-FFF2-40B4-BE49-F238E27FC236}">
                <a16:creationId xmlns:a16="http://schemas.microsoft.com/office/drawing/2014/main" id="{BF3F5BBF-2E67-42A9-57A0-402D6A26D39C}"/>
              </a:ext>
            </a:extLst>
          </p:cNvPr>
          <p:cNvGraphicFramePr/>
          <p:nvPr>
            <p:extLst>
              <p:ext uri="{D42A27DB-BD31-4B8C-83A1-F6EECF244321}">
                <p14:modId xmlns:p14="http://schemas.microsoft.com/office/powerpoint/2010/main" val="3633536926"/>
              </p:ext>
            </p:extLst>
          </p:nvPr>
        </p:nvGraphicFramePr>
        <p:xfrm>
          <a:off x="81228" y="1261758"/>
          <a:ext cx="9300897" cy="5046967"/>
        </p:xfrm>
        <a:graphic>
          <a:graphicData uri="http://schemas.openxmlformats.org/drawingml/2006/chart">
            <c:chart xmlns:c="http://schemas.openxmlformats.org/drawingml/2006/chart" xmlns:r="http://schemas.openxmlformats.org/officeDocument/2006/relationships" r:id="rId3"/>
          </a:graphicData>
        </a:graphic>
      </p:graphicFrame>
      <p:sp>
        <p:nvSpPr>
          <p:cNvPr id="2" name="Footer Placeholder 1">
            <a:extLst>
              <a:ext uri="{FF2B5EF4-FFF2-40B4-BE49-F238E27FC236}">
                <a16:creationId xmlns:a16="http://schemas.microsoft.com/office/drawing/2014/main" id="{446A3836-A293-4D20-7796-8936FA4990E6}"/>
              </a:ext>
            </a:extLst>
          </p:cNvPr>
          <p:cNvSpPr>
            <a:spLocks noGrp="1"/>
          </p:cNvSpPr>
          <p:nvPr>
            <p:ph type="ftr" sz="quarter" idx="3"/>
          </p:nvPr>
        </p:nvSpPr>
        <p:spPr>
          <a:xfrm>
            <a:off x="521380" y="6093304"/>
            <a:ext cx="10777678" cy="43892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Q05.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And thinking about your local area, which are the things you would most want to see money spent on?</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
        <p:nvSpPr>
          <p:cNvPr id="5" name="Text Placeholder 5">
            <a:extLst>
              <a:ext uri="{FF2B5EF4-FFF2-40B4-BE49-F238E27FC236}">
                <a16:creationId xmlns:a16="http://schemas.microsoft.com/office/drawing/2014/main" id="{3253A833-6CAD-39AF-00F9-BCFCA7EC23F4}"/>
              </a:ext>
            </a:extLst>
          </p:cNvPr>
          <p:cNvSpPr txBox="1">
            <a:spLocks/>
          </p:cNvSpPr>
          <p:nvPr/>
        </p:nvSpPr>
        <p:spPr>
          <a:xfrm>
            <a:off x="8291512" y="1270635"/>
            <a:ext cx="3383899" cy="6068328"/>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Residents who are dissatisfied with their local area are significantly more likely than those who are satisfied to want money spent on: </a:t>
            </a:r>
          </a:p>
          <a:p>
            <a:pPr marL="285750" indent="-285750">
              <a:buFont typeface="Arial" panose="020B0604020202020204" pitchFamily="34" charset="0"/>
              <a:buChar char="•"/>
            </a:pPr>
            <a:r>
              <a:rPr lang="en-GB" dirty="0"/>
              <a:t>Community safety (50% cf. 38%)</a:t>
            </a:r>
          </a:p>
          <a:p>
            <a:pPr marL="285750" indent="-285750">
              <a:buFont typeface="Arial" panose="020B0604020202020204" pitchFamily="34" charset="0"/>
              <a:buChar char="•"/>
            </a:pPr>
            <a:r>
              <a:rPr lang="en-GB" dirty="0"/>
              <a:t>Clean streets (39% cf. 23%) </a:t>
            </a:r>
          </a:p>
          <a:p>
            <a:pPr marL="285750" indent="-285750">
              <a:buFont typeface="Arial" panose="020B0604020202020204" pitchFamily="34" charset="0"/>
              <a:buChar char="•"/>
            </a:pPr>
            <a:r>
              <a:rPr lang="en-GB" dirty="0"/>
              <a:t>Rubbish collection (45% cf. 22%) </a:t>
            </a:r>
          </a:p>
          <a:p>
            <a:r>
              <a:rPr lang="en-GB" dirty="0"/>
              <a:t>These issues are all highly ranked, making them priorities for council investment. </a:t>
            </a:r>
          </a:p>
          <a:p>
            <a:r>
              <a:rPr lang="en-GB" b="1" dirty="0"/>
              <a:t>Those aged 65+ are significantly more likely to want money spent on health services </a:t>
            </a:r>
            <a:r>
              <a:rPr lang="en-GB" dirty="0"/>
              <a:t>compared to those aged 16-24 (46% cf. 20%).</a:t>
            </a:r>
          </a:p>
          <a:p>
            <a:r>
              <a:rPr lang="en-GB" dirty="0"/>
              <a:t>Conversely, </a:t>
            </a:r>
            <a:r>
              <a:rPr lang="en-GB" b="1" dirty="0"/>
              <a:t>the younger 16-34 age group are more likely to prioritise housing</a:t>
            </a:r>
            <a:r>
              <a:rPr lang="en-GB" dirty="0"/>
              <a:t> (25% cf. 17%), </a:t>
            </a:r>
            <a:r>
              <a:rPr lang="en-GB" b="1" dirty="0"/>
              <a:t>job prospects </a:t>
            </a:r>
            <a:r>
              <a:rPr lang="en-GB" dirty="0"/>
              <a:t>(22% cf. 10%), and </a:t>
            </a:r>
            <a:r>
              <a:rPr lang="en-GB" b="1" dirty="0"/>
              <a:t>things to do </a:t>
            </a:r>
            <a:r>
              <a:rPr lang="en-GB" dirty="0"/>
              <a:t>(15% cf. 7%) compared to the older age group.</a:t>
            </a:r>
          </a:p>
          <a:p>
            <a:endParaRPr lang="en-GB" dirty="0"/>
          </a:p>
          <a:p>
            <a:endParaRPr lang="en-GB" dirty="0"/>
          </a:p>
          <a:p>
            <a:endParaRPr lang="en-GB" dirty="0"/>
          </a:p>
        </p:txBody>
      </p:sp>
    </p:spTree>
    <p:extLst>
      <p:ext uri="{BB962C8B-B14F-4D97-AF65-F5344CB8AC3E}">
        <p14:creationId xmlns:p14="http://schemas.microsoft.com/office/powerpoint/2010/main" val="3521999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14B99-7337-67EE-9AFE-E919F5573D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408EE76-C8AC-D09F-CA95-7E9C63478A62}"/>
              </a:ext>
            </a:extLst>
          </p:cNvPr>
          <p:cNvSpPr>
            <a:spLocks noGrp="1"/>
          </p:cNvSpPr>
          <p:nvPr>
            <p:ph type="title"/>
          </p:nvPr>
        </p:nvSpPr>
        <p:spPr>
          <a:xfrm>
            <a:off x="520718" y="622094"/>
            <a:ext cx="10147282" cy="430887"/>
          </a:xfrm>
        </p:spPr>
        <p:txBody>
          <a:bodyPr/>
          <a:lstStyle/>
          <a:p>
            <a:r>
              <a:rPr lang="en-US"/>
              <a:t>Frequency of giving unpaid help</a:t>
            </a:r>
          </a:p>
        </p:txBody>
      </p:sp>
      <p:sp>
        <p:nvSpPr>
          <p:cNvPr id="8" name="Text Placeholder 5">
            <a:extLst>
              <a:ext uri="{FF2B5EF4-FFF2-40B4-BE49-F238E27FC236}">
                <a16:creationId xmlns:a16="http://schemas.microsoft.com/office/drawing/2014/main" id="{E2A23E11-55CE-0BF0-23FA-CB6C6D2D5671}"/>
              </a:ext>
            </a:extLst>
          </p:cNvPr>
          <p:cNvSpPr txBox="1">
            <a:spLocks/>
          </p:cNvSpPr>
          <p:nvPr/>
        </p:nvSpPr>
        <p:spPr>
          <a:xfrm>
            <a:off x="521379" y="1269481"/>
            <a:ext cx="7336746" cy="861774"/>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6D6E71"/>
                </a:solidFill>
                <a:effectLst/>
                <a:uLnTx/>
                <a:uFillTx/>
                <a:latin typeface="Verdana"/>
                <a:ea typeface="+mn-ea"/>
                <a:cs typeface="+mn-cs"/>
              </a:rPr>
              <a:t>16% of residents provide unpaid help via organisations, whilst 14% provide unpaid help independently. The majority have not provided unpaid help, however nearly a third would do so if they had the opportunity (29%), indicating that there is a substantial opportunity to grow Brent’s volunteering community.</a:t>
            </a:r>
          </a:p>
        </p:txBody>
      </p:sp>
      <p:graphicFrame>
        <p:nvGraphicFramePr>
          <p:cNvPr id="10" name="Chart 9" descr="At least once a week  3%&#10;Less than once a week but at least once a month  5%&#10;Less often than once a month 8%&#10;I give unpaid help as an individual only and not through groups, clubs or organisations 14%&#10;I have not given any unpaid help at all over the last 12 months – but I would if I had the opportunity  29%&#10;I have not given any unpaid help at all over the last 12 months – and I would not have been interested in doing so  42%&#10;Don’t know 0%&#10;">
            <a:extLst>
              <a:ext uri="{FF2B5EF4-FFF2-40B4-BE49-F238E27FC236}">
                <a16:creationId xmlns:a16="http://schemas.microsoft.com/office/drawing/2014/main" id="{F8D35E68-5CC9-3914-1213-4735D5816AF9}"/>
              </a:ext>
            </a:extLst>
          </p:cNvPr>
          <p:cNvGraphicFramePr/>
          <p:nvPr>
            <p:extLst>
              <p:ext uri="{D42A27DB-BD31-4B8C-83A1-F6EECF244321}">
                <p14:modId xmlns:p14="http://schemas.microsoft.com/office/powerpoint/2010/main" val="3740788060"/>
              </p:ext>
            </p:extLst>
          </p:nvPr>
        </p:nvGraphicFramePr>
        <p:xfrm>
          <a:off x="515938" y="2231615"/>
          <a:ext cx="6561137" cy="3924300"/>
        </p:xfrm>
        <a:graphic>
          <a:graphicData uri="http://schemas.openxmlformats.org/drawingml/2006/chart">
            <c:chart xmlns:c="http://schemas.openxmlformats.org/drawingml/2006/chart" xmlns:r="http://schemas.openxmlformats.org/officeDocument/2006/relationships" r:id="rId3"/>
          </a:graphicData>
        </a:graphic>
      </p:graphicFrame>
      <p:grpSp>
        <p:nvGrpSpPr>
          <p:cNvPr id="16" name="Group 15" descr="30% (-6 – significant decrease) Given unpaid help&#10;">
            <a:extLst>
              <a:ext uri="{FF2B5EF4-FFF2-40B4-BE49-F238E27FC236}">
                <a16:creationId xmlns:a16="http://schemas.microsoft.com/office/drawing/2014/main" id="{A19EEFE9-6C25-972B-0D5A-4B56709B1683}"/>
              </a:ext>
            </a:extLst>
          </p:cNvPr>
          <p:cNvGrpSpPr/>
          <p:nvPr/>
        </p:nvGrpSpPr>
        <p:grpSpPr>
          <a:xfrm>
            <a:off x="6042581" y="2433811"/>
            <a:ext cx="1713926" cy="1713926"/>
            <a:chOff x="5787397" y="2593303"/>
            <a:chExt cx="1713926" cy="1713926"/>
          </a:xfrm>
        </p:grpSpPr>
        <p:sp>
          <p:nvSpPr>
            <p:cNvPr id="5" name="Oval 4">
              <a:extLst>
                <a:ext uri="{FF2B5EF4-FFF2-40B4-BE49-F238E27FC236}">
                  <a16:creationId xmlns:a16="http://schemas.microsoft.com/office/drawing/2014/main" id="{90BBD126-6357-B0CF-E7C4-96190CDA037C}"/>
                </a:ext>
              </a:extLst>
            </p:cNvPr>
            <p:cNvSpPr/>
            <p:nvPr/>
          </p:nvSpPr>
          <p:spPr>
            <a:xfrm>
              <a:off x="5787397" y="2593303"/>
              <a:ext cx="1713926" cy="1713926"/>
            </a:xfrm>
            <a:prstGeom prst="ellipse">
              <a:avLst/>
            </a:prstGeom>
            <a:solidFill>
              <a:srgbClr val="0080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30%</a:t>
              </a:r>
              <a:br>
                <a:rPr kumimoji="0" lang="en-GB" sz="1800" b="1" i="0" u="none" strike="noStrike" kern="1200" cap="none" spc="0" normalizeH="0" baseline="0" noProof="0">
                  <a:ln>
                    <a:noFill/>
                  </a:ln>
                  <a:solidFill>
                    <a:srgbClr val="FFFFFF"/>
                  </a:solidFill>
                  <a:effectLst/>
                  <a:uLnTx/>
                  <a:uFillTx/>
                  <a:latin typeface="Verdana"/>
                  <a:ea typeface="+mn-ea"/>
                  <a:cs typeface="+mn-cs"/>
                </a:rPr>
              </a:br>
              <a:r>
                <a:rPr kumimoji="0" lang="en-GB" sz="1200" b="1" i="0" u="none" strike="noStrike" kern="1200" cap="none" spc="0" normalizeH="0" baseline="0" noProof="0">
                  <a:ln>
                    <a:noFill/>
                  </a:ln>
                  <a:solidFill>
                    <a:srgbClr val="FFFFFF"/>
                  </a:solidFill>
                  <a:effectLst/>
                  <a:uLnTx/>
                  <a:uFillTx/>
                  <a:latin typeface="Verdana"/>
                  <a:ea typeface="+mn-ea"/>
                  <a:cs typeface="+mn-cs"/>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Given unpaid help</a:t>
              </a:r>
            </a:p>
          </p:txBody>
        </p:sp>
        <p:sp>
          <p:nvSpPr>
            <p:cNvPr id="22" name="Isosceles Triangle 21">
              <a:extLst>
                <a:ext uri="{FF2B5EF4-FFF2-40B4-BE49-F238E27FC236}">
                  <a16:creationId xmlns:a16="http://schemas.microsoft.com/office/drawing/2014/main" id="{B65DAD57-5F0C-83F7-0171-4572830D9934}"/>
                </a:ext>
              </a:extLst>
            </p:cNvPr>
            <p:cNvSpPr/>
            <p:nvPr/>
          </p:nvSpPr>
          <p:spPr>
            <a:xfrm rot="10800000">
              <a:off x="6991499" y="2972529"/>
              <a:ext cx="171151" cy="147544"/>
            </a:xfrm>
            <a:prstGeom prst="triangl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3" name="Group 2" descr="70% (+11 –significant increase) Not given unpaid help&#10;">
            <a:extLst>
              <a:ext uri="{FF2B5EF4-FFF2-40B4-BE49-F238E27FC236}">
                <a16:creationId xmlns:a16="http://schemas.microsoft.com/office/drawing/2014/main" id="{E3498004-1168-3E44-312D-680A1AA08645}"/>
              </a:ext>
            </a:extLst>
          </p:cNvPr>
          <p:cNvGrpSpPr/>
          <p:nvPr/>
        </p:nvGrpSpPr>
        <p:grpSpPr>
          <a:xfrm>
            <a:off x="6043030" y="4295398"/>
            <a:ext cx="1713476" cy="1713476"/>
            <a:chOff x="5787846" y="4369828"/>
            <a:chExt cx="1713476" cy="1713476"/>
          </a:xfrm>
        </p:grpSpPr>
        <p:sp>
          <p:nvSpPr>
            <p:cNvPr id="15" name="Oval 14" descr="70% (+11 – significant increase) Not given unpaid help&#10;">
              <a:extLst>
                <a:ext uri="{FF2B5EF4-FFF2-40B4-BE49-F238E27FC236}">
                  <a16:creationId xmlns:a16="http://schemas.microsoft.com/office/drawing/2014/main" id="{4FEE1648-8B53-131C-EAE1-ABAD7F8677F6}"/>
                </a:ext>
              </a:extLst>
            </p:cNvPr>
            <p:cNvSpPr/>
            <p:nvPr/>
          </p:nvSpPr>
          <p:spPr>
            <a:xfrm>
              <a:off x="5787846" y="4369828"/>
              <a:ext cx="1713476" cy="1713476"/>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rgbClr val="FFFFFF"/>
                  </a:solidFill>
                  <a:latin typeface="Verdana"/>
                </a:rPr>
                <a:t>70</a:t>
              </a:r>
              <a:r>
                <a:rPr kumimoji="0" lang="en-GB" sz="1800" b="1" i="0" u="none" strike="noStrike" kern="1200" cap="none" spc="0" normalizeH="0" baseline="0" noProof="0">
                  <a:ln>
                    <a:noFill/>
                  </a:ln>
                  <a:solidFill>
                    <a:srgbClr val="FFFFFF"/>
                  </a:solidFill>
                  <a:effectLst/>
                  <a:uLnTx/>
                  <a:uFillTx/>
                  <a:latin typeface="Verdana"/>
                  <a:ea typeface="+mn-ea"/>
                  <a:cs typeface="+mn-cs"/>
                </a:rPr>
                <a:t>%</a:t>
              </a:r>
              <a:br>
                <a:rPr kumimoji="0" lang="en-GB" sz="1800" b="1" i="0" u="none" strike="noStrike" kern="1200" cap="none" spc="0" normalizeH="0" baseline="0" noProof="0">
                  <a:ln>
                    <a:noFill/>
                  </a:ln>
                  <a:solidFill>
                    <a:srgbClr val="FFFFFF"/>
                  </a:solidFill>
                  <a:effectLst/>
                  <a:uLnTx/>
                  <a:uFillTx/>
                  <a:latin typeface="Verdana"/>
                  <a:ea typeface="+mn-ea"/>
                  <a:cs typeface="+mn-cs"/>
                </a:rPr>
              </a:br>
              <a:r>
                <a:rPr kumimoji="0" lang="en-GB" sz="1200" b="1" i="0" u="none" strike="noStrike" kern="1200" cap="none" spc="0" normalizeH="0" baseline="0" noProof="0">
                  <a:ln>
                    <a:noFill/>
                  </a:ln>
                  <a:solidFill>
                    <a:srgbClr val="FFFFFF"/>
                  </a:solidFill>
                  <a:effectLst/>
                  <a:uLnTx/>
                  <a:uFillTx/>
                  <a:latin typeface="Verdana"/>
                  <a:ea typeface="+mn-ea"/>
                  <a:cs typeface="+mn-cs"/>
                </a:rPr>
                <a:t>(</a:t>
              </a:r>
              <a:r>
                <a:rPr lang="en-GB" sz="1200" b="1">
                  <a:solidFill>
                    <a:srgbClr val="FFFFFF"/>
                  </a:solidFill>
                  <a:latin typeface="Verdana"/>
                </a:rPr>
                <a:t>+</a:t>
              </a:r>
              <a:r>
                <a:rPr kumimoji="0" lang="en-GB" sz="1200" b="1" i="0" u="none" strike="noStrike" kern="1200" cap="none" spc="0" normalizeH="0" baseline="0" noProof="0">
                  <a:ln>
                    <a:noFill/>
                  </a:ln>
                  <a:solidFill>
                    <a:srgbClr val="FFFFFF"/>
                  </a:solidFill>
                  <a:effectLst/>
                  <a:uLnTx/>
                  <a:uFillTx/>
                  <a:latin typeface="Verdana"/>
                  <a:ea typeface="+mn-ea"/>
                  <a:cs typeface="+mn-cs"/>
                </a:rPr>
                <a:t>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Not given unpaid</a:t>
              </a:r>
              <a:br>
                <a:rPr kumimoji="0" lang="en-GB" sz="1400" b="1" i="0" u="none" strike="noStrike" kern="1200" cap="none" spc="0" normalizeH="0" baseline="0" noProof="0">
                  <a:ln>
                    <a:noFill/>
                  </a:ln>
                  <a:solidFill>
                    <a:srgbClr val="FFFFFF"/>
                  </a:solidFill>
                  <a:effectLst/>
                  <a:uLnTx/>
                  <a:uFillTx/>
                  <a:latin typeface="Verdana"/>
                  <a:ea typeface="+mn-ea"/>
                  <a:cs typeface="+mn-cs"/>
                </a:rPr>
              </a:br>
              <a:r>
                <a:rPr kumimoji="0" lang="en-GB" sz="1400" b="1" i="0" u="none" strike="noStrike" kern="1200" cap="none" spc="0" normalizeH="0" baseline="0" noProof="0">
                  <a:ln>
                    <a:noFill/>
                  </a:ln>
                  <a:solidFill>
                    <a:srgbClr val="FFFFFF"/>
                  </a:solidFill>
                  <a:effectLst/>
                  <a:uLnTx/>
                  <a:uFillTx/>
                  <a:latin typeface="Verdana"/>
                  <a:ea typeface="+mn-ea"/>
                  <a:cs typeface="+mn-cs"/>
                </a:rPr>
                <a:t>help</a:t>
              </a:r>
            </a:p>
          </p:txBody>
        </p:sp>
        <p:sp>
          <p:nvSpPr>
            <p:cNvPr id="23" name="Isosceles Triangle 22">
              <a:extLst>
                <a:ext uri="{FF2B5EF4-FFF2-40B4-BE49-F238E27FC236}">
                  <a16:creationId xmlns:a16="http://schemas.microsoft.com/office/drawing/2014/main" id="{39EF9059-84EF-1914-7B1C-29BF9C216044}"/>
                </a:ext>
              </a:extLst>
            </p:cNvPr>
            <p:cNvSpPr/>
            <p:nvPr/>
          </p:nvSpPr>
          <p:spPr>
            <a:xfrm rot="7200000">
              <a:off x="7034543" y="4731539"/>
              <a:ext cx="171151" cy="147544"/>
            </a:xfrm>
            <a:prstGeom prst="triangle">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
        <p:nvSpPr>
          <p:cNvPr id="7" name="Rectangle 6">
            <a:extLst>
              <a:ext uri="{FF2B5EF4-FFF2-40B4-BE49-F238E27FC236}">
                <a16:creationId xmlns:a16="http://schemas.microsoft.com/office/drawing/2014/main" id="{42ABF126-7FF8-58C3-1FA3-73E1FE59C62C}"/>
              </a:ext>
              <a:ext uri="{C183D7F6-B498-43B3-948B-1728B52AA6E4}">
                <adec:decorative xmlns:adec="http://schemas.microsoft.com/office/drawing/2017/decorative" val="0"/>
              </a:ext>
            </a:extLst>
          </p:cNvPr>
          <p:cNvSpPr/>
          <p:nvPr/>
        </p:nvSpPr>
        <p:spPr>
          <a:xfrm>
            <a:off x="8291512" y="1806973"/>
            <a:ext cx="3384550"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Most likely to volunteer</a:t>
            </a:r>
          </a:p>
        </p:txBody>
      </p:sp>
      <p:sp>
        <p:nvSpPr>
          <p:cNvPr id="6" name="Text Placeholder 5">
            <a:extLst>
              <a:ext uri="{FF2B5EF4-FFF2-40B4-BE49-F238E27FC236}">
                <a16:creationId xmlns:a16="http://schemas.microsoft.com/office/drawing/2014/main" id="{CC0EEE17-DE39-3A0F-EE66-5AB1EB96BF70}"/>
              </a:ext>
            </a:extLst>
          </p:cNvPr>
          <p:cNvSpPr txBox="1">
            <a:spLocks/>
          </p:cNvSpPr>
          <p:nvPr/>
        </p:nvSpPr>
        <p:spPr>
          <a:xfrm>
            <a:off x="8292062" y="2262016"/>
            <a:ext cx="3384000" cy="1851789"/>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Those with a household income between £30k and £50k are significantly more likely to volunteer, compared to all other income bands (41% cf. 30% average).</a:t>
            </a:r>
          </a:p>
          <a:p>
            <a:r>
              <a:rPr lang="en-GB"/>
              <a:t>Private renters are significantly more likely to volunteer compared to those in social housing (35% cf. 20%). </a:t>
            </a:r>
          </a:p>
        </p:txBody>
      </p:sp>
      <p:sp>
        <p:nvSpPr>
          <p:cNvPr id="11" name="Rectangle 10">
            <a:extLst>
              <a:ext uri="{FF2B5EF4-FFF2-40B4-BE49-F238E27FC236}">
                <a16:creationId xmlns:a16="http://schemas.microsoft.com/office/drawing/2014/main" id="{7FB11DD6-E0E0-4781-DCB0-59D6CC7E63BA}"/>
              </a:ext>
              <a:ext uri="{C183D7F6-B498-43B3-948B-1728B52AA6E4}">
                <adec:decorative xmlns:adec="http://schemas.microsoft.com/office/drawing/2017/decorative" val="0"/>
              </a:ext>
            </a:extLst>
          </p:cNvPr>
          <p:cNvSpPr/>
          <p:nvPr/>
        </p:nvSpPr>
        <p:spPr>
          <a:xfrm>
            <a:off x="8291512" y="4338631"/>
            <a:ext cx="3384550"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a:solidFill>
                  <a:srgbClr val="FFFFFF"/>
                </a:solidFill>
                <a:latin typeface="Verdana"/>
              </a:rPr>
              <a:t>Least</a:t>
            </a:r>
            <a:r>
              <a:rPr kumimoji="0" lang="en-GB" sz="1400" b="1" i="0" u="none" strike="noStrike" kern="1200" cap="none" spc="0" normalizeH="0" baseline="0" noProof="0">
                <a:ln>
                  <a:noFill/>
                </a:ln>
                <a:solidFill>
                  <a:srgbClr val="FFFFFF"/>
                </a:solidFill>
                <a:effectLst/>
                <a:uLnTx/>
                <a:uFillTx/>
                <a:latin typeface="Verdana"/>
                <a:ea typeface="+mn-ea"/>
                <a:cs typeface="+mn-cs"/>
              </a:rPr>
              <a:t> likely to volunteer</a:t>
            </a:r>
          </a:p>
        </p:txBody>
      </p:sp>
      <p:sp>
        <p:nvSpPr>
          <p:cNvPr id="9" name="Text Placeholder 5">
            <a:extLst>
              <a:ext uri="{FF2B5EF4-FFF2-40B4-BE49-F238E27FC236}">
                <a16:creationId xmlns:a16="http://schemas.microsoft.com/office/drawing/2014/main" id="{A2E5D62A-F5BB-B45C-79CF-BC1593752777}"/>
              </a:ext>
            </a:extLst>
          </p:cNvPr>
          <p:cNvSpPr txBox="1">
            <a:spLocks/>
          </p:cNvSpPr>
          <p:nvPr/>
        </p:nvSpPr>
        <p:spPr>
          <a:xfrm>
            <a:off x="8321768" y="4852511"/>
            <a:ext cx="3384000" cy="1508105"/>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Residents in professional, managerial, administrative and supervisory occupations were less likely to volunteer than those in manual occupations and other lower social grade groups (25% compared with 36%).</a:t>
            </a:r>
          </a:p>
        </p:txBody>
      </p:sp>
      <p:grpSp>
        <p:nvGrpSpPr>
          <p:cNvPr id="12" name="Group 11">
            <a:extLst>
              <a:ext uri="{FF2B5EF4-FFF2-40B4-BE49-F238E27FC236}">
                <a16:creationId xmlns:a16="http://schemas.microsoft.com/office/drawing/2014/main" id="{0A271A46-D315-2C41-56AF-15DD9494C60C}"/>
              </a:ext>
              <a:ext uri="{C183D7F6-B498-43B3-948B-1728B52AA6E4}">
                <adec:decorative xmlns:adec="http://schemas.microsoft.com/office/drawing/2017/decorative" val="1"/>
              </a:ext>
            </a:extLst>
          </p:cNvPr>
          <p:cNvGrpSpPr/>
          <p:nvPr/>
        </p:nvGrpSpPr>
        <p:grpSpPr>
          <a:xfrm>
            <a:off x="8362422" y="1069426"/>
            <a:ext cx="3829578" cy="400110"/>
            <a:chOff x="8221879" y="5441196"/>
            <a:chExt cx="3829578" cy="400110"/>
          </a:xfrm>
        </p:grpSpPr>
        <p:grpSp>
          <p:nvGrpSpPr>
            <p:cNvPr id="13" name="Group 12">
              <a:extLst>
                <a:ext uri="{FF2B5EF4-FFF2-40B4-BE49-F238E27FC236}">
                  <a16:creationId xmlns:a16="http://schemas.microsoft.com/office/drawing/2014/main" id="{BBF8BF2D-F2CA-D6FE-3EE6-AEE40798BE04}"/>
                </a:ext>
              </a:extLst>
            </p:cNvPr>
            <p:cNvGrpSpPr/>
            <p:nvPr/>
          </p:nvGrpSpPr>
          <p:grpSpPr>
            <a:xfrm>
              <a:off x="8393030" y="5441196"/>
              <a:ext cx="3658427" cy="400110"/>
              <a:chOff x="8042025" y="5761142"/>
              <a:chExt cx="3334019" cy="357271"/>
            </a:xfrm>
          </p:grpSpPr>
          <p:sp>
            <p:nvSpPr>
              <p:cNvPr id="19" name="Rectangle 18">
                <a:extLst>
                  <a:ext uri="{FF2B5EF4-FFF2-40B4-BE49-F238E27FC236}">
                    <a16:creationId xmlns:a16="http://schemas.microsoft.com/office/drawing/2014/main" id="{7D436D21-FD8B-BD26-0CED-A6360A886846}"/>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higher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sp>
            <p:nvSpPr>
              <p:cNvPr id="20" name="Rectangle 19">
                <a:extLst>
                  <a:ext uri="{FF2B5EF4-FFF2-40B4-BE49-F238E27FC236}">
                    <a16:creationId xmlns:a16="http://schemas.microsoft.com/office/drawing/2014/main" id="{53F44FC1-21B1-C946-37FC-74F62479C804}"/>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grpSp>
        <p:sp>
          <p:nvSpPr>
            <p:cNvPr id="14" name="Isosceles Triangle 13">
              <a:extLst>
                <a:ext uri="{FF2B5EF4-FFF2-40B4-BE49-F238E27FC236}">
                  <a16:creationId xmlns:a16="http://schemas.microsoft.com/office/drawing/2014/main" id="{0B971766-ED42-79BA-4F50-1981FC93212E}"/>
                </a:ext>
              </a:extLst>
            </p:cNvPr>
            <p:cNvSpPr/>
            <p:nvPr/>
          </p:nvSpPr>
          <p:spPr>
            <a:xfrm>
              <a:off x="8221879" y="5567479"/>
              <a:ext cx="171151" cy="147544"/>
            </a:xfrm>
            <a:prstGeom prst="triangle">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8" name="Isosceles Triangle 17">
              <a:extLst>
                <a:ext uri="{FF2B5EF4-FFF2-40B4-BE49-F238E27FC236}">
                  <a16:creationId xmlns:a16="http://schemas.microsoft.com/office/drawing/2014/main" id="{4F5161B4-95AD-7062-D0EB-EE637B1157A0}"/>
                </a:ext>
              </a:extLst>
            </p:cNvPr>
            <p:cNvSpPr/>
            <p:nvPr/>
          </p:nvSpPr>
          <p:spPr>
            <a:xfrm rot="10800000">
              <a:off x="9974479" y="5567479"/>
              <a:ext cx="171151" cy="147544"/>
            </a:xfrm>
            <a:prstGeom prst="triangle">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
        <p:nvSpPr>
          <p:cNvPr id="2" name="Footer Placeholder 1">
            <a:extLst>
              <a:ext uri="{FF2B5EF4-FFF2-40B4-BE49-F238E27FC236}">
                <a16:creationId xmlns:a16="http://schemas.microsoft.com/office/drawing/2014/main" id="{25EE292D-5024-5F94-A0AB-3A7535E36A21}"/>
              </a:ext>
            </a:extLst>
          </p:cNvPr>
          <p:cNvSpPr>
            <a:spLocks noGrp="1"/>
          </p:cNvSpPr>
          <p:nvPr>
            <p:ph type="ftr" sz="quarter" idx="3"/>
          </p:nvPr>
        </p:nvSpPr>
        <p:spPr>
          <a:xfrm>
            <a:off x="529098" y="6271083"/>
            <a:ext cx="10597706" cy="6425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Base: </a:t>
            </a:r>
            <a:r>
              <a:rPr kumimoji="0" lang="en-GB" sz="800" b="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All Respondents (2,207) Q06 Overall, about how often over the last 12 months have you given unpaid help to any group(s), club(s) or organisation(s) including community groups? </a:t>
            </a:r>
            <a:r>
              <a:rPr kumimoji="0" lang="en-GB" sz="800" b="1"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Note: </a:t>
            </a:r>
            <a:r>
              <a:rPr kumimoji="0" lang="en-GB" sz="800" b="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figures in brackets for “given unpaid help” and “not given unpaid help” refer to changes compared to 2021. </a:t>
            </a:r>
            <a:r>
              <a:rPr lang="en-GB" b="1" dirty="0"/>
              <a:t>Note: </a:t>
            </a:r>
            <a:r>
              <a:rPr lang="en-GB" dirty="0"/>
              <a:t>Figures are rounded to the nearest percentage point (post calculation). For this reason, the rounded figures shown in the chart may not sum exactly to the summary percentage shown’</a:t>
            </a:r>
            <a:endParaRPr kumimoji="0" lang="en-GB" sz="800" b="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15405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1942" y="634802"/>
            <a:ext cx="10636640" cy="430887"/>
          </a:xfrm>
        </p:spPr>
        <p:txBody>
          <a:bodyPr/>
          <a:lstStyle/>
          <a:p>
            <a:r>
              <a:rPr lang="en-GB"/>
              <a:t>Perceptions of community togetherness</a:t>
            </a:r>
          </a:p>
        </p:txBody>
      </p:sp>
      <p:sp>
        <p:nvSpPr>
          <p:cNvPr id="12" name="Text Placeholder 5">
            <a:extLst>
              <a:ext uri="{FF2B5EF4-FFF2-40B4-BE49-F238E27FC236}">
                <a16:creationId xmlns:a16="http://schemas.microsoft.com/office/drawing/2014/main" id="{E5A94017-2AC0-E079-A1D7-E3810B50F42A}"/>
              </a:ext>
            </a:extLst>
          </p:cNvPr>
          <p:cNvSpPr txBox="1">
            <a:spLocks/>
          </p:cNvSpPr>
          <p:nvPr/>
        </p:nvSpPr>
        <p:spPr>
          <a:xfrm>
            <a:off x="521379" y="1269481"/>
            <a:ext cx="10537481" cy="738664"/>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srgbClr val="6D6E71"/>
                </a:solidFill>
                <a:effectLst/>
                <a:uLnTx/>
                <a:uFillTx/>
                <a:latin typeface="Verdana"/>
                <a:ea typeface="+mn-ea"/>
                <a:cs typeface="+mn-cs"/>
              </a:rPr>
              <a:t>Around three quarters of residents agree that people in the local area pull together to improve it (76%). Asian</a:t>
            </a:r>
            <a:r>
              <a:rPr lang="en-GB" sz="1200">
                <a:solidFill>
                  <a:srgbClr val="6D6E71"/>
                </a:solidFill>
                <a:latin typeface="Verdana"/>
              </a:rPr>
              <a:t> </a:t>
            </a:r>
            <a:r>
              <a:rPr kumimoji="0" lang="en-GB" sz="1200" b="0" i="0" u="none" strike="noStrike" kern="1200" cap="none" spc="0" normalizeH="0" baseline="0" noProof="0">
                <a:ln>
                  <a:noFill/>
                </a:ln>
                <a:solidFill>
                  <a:srgbClr val="6D6E71"/>
                </a:solidFill>
                <a:effectLst/>
                <a:uLnTx/>
                <a:uFillTx/>
                <a:latin typeface="Verdana"/>
                <a:ea typeface="+mn-ea"/>
                <a:cs typeface="+mn-cs"/>
              </a:rPr>
              <a:t>residents are significantly more likely to agree (79%), while residents aged 16-24 are significantly less likely to agree (71%). There has been a substantial increase in the agree score for this question compared to 2021 (+32% points), but a change in the question wording means that this comparison should be treated with caution.</a:t>
            </a:r>
          </a:p>
        </p:txBody>
      </p:sp>
      <p:graphicFrame>
        <p:nvGraphicFramePr>
          <p:cNvPr id="3" name="Chart 2" descr="Definitely agree 6%&#10;Tend to agree 71%&#10;Neither 16%&#10;Tend to disagree 4%&#10;Definitely disagree 1%&#10;Don't know 2%&#10;">
            <a:extLst>
              <a:ext uri="{FF2B5EF4-FFF2-40B4-BE49-F238E27FC236}">
                <a16:creationId xmlns:a16="http://schemas.microsoft.com/office/drawing/2014/main" id="{FB6C51AF-2B92-1FDE-583A-C810062310F7}"/>
              </a:ext>
            </a:extLst>
          </p:cNvPr>
          <p:cNvGraphicFramePr/>
          <p:nvPr>
            <p:extLst>
              <p:ext uri="{D42A27DB-BD31-4B8C-83A1-F6EECF244321}">
                <p14:modId xmlns:p14="http://schemas.microsoft.com/office/powerpoint/2010/main" val="1800113467"/>
              </p:ext>
            </p:extLst>
          </p:nvPr>
        </p:nvGraphicFramePr>
        <p:xfrm>
          <a:off x="515938" y="2119605"/>
          <a:ext cx="6170350" cy="4340658"/>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a:extLst>
              <a:ext uri="{FF2B5EF4-FFF2-40B4-BE49-F238E27FC236}">
                <a16:creationId xmlns:a16="http://schemas.microsoft.com/office/drawing/2014/main" id="{4CB71D6A-786C-CD97-8345-5FBFC39F919A}"/>
              </a:ext>
            </a:extLst>
          </p:cNvPr>
          <p:cNvSpPr/>
          <p:nvPr/>
        </p:nvSpPr>
        <p:spPr>
          <a:xfrm>
            <a:off x="4289463" y="2307670"/>
            <a:ext cx="1519200" cy="1519200"/>
          </a:xfrm>
          <a:prstGeom prst="ellipse">
            <a:avLst/>
          </a:prstGeom>
          <a:solidFill>
            <a:srgbClr val="0080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Agree</a:t>
            </a:r>
          </a:p>
        </p:txBody>
      </p:sp>
      <p:sp>
        <p:nvSpPr>
          <p:cNvPr id="14" name="Oval 13">
            <a:extLst>
              <a:ext uri="{FF2B5EF4-FFF2-40B4-BE49-F238E27FC236}">
                <a16:creationId xmlns:a16="http://schemas.microsoft.com/office/drawing/2014/main" id="{307AC1DB-2A93-CACD-BD19-A6D6791C5989}"/>
              </a:ext>
            </a:extLst>
          </p:cNvPr>
          <p:cNvSpPr/>
          <p:nvPr/>
        </p:nvSpPr>
        <p:spPr>
          <a:xfrm>
            <a:off x="4290200" y="4047152"/>
            <a:ext cx="1518463" cy="151846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Disagree</a:t>
            </a:r>
          </a:p>
        </p:txBody>
      </p:sp>
      <p:grpSp>
        <p:nvGrpSpPr>
          <p:cNvPr id="18" name="Group 17">
            <a:extLst>
              <a:ext uri="{FF2B5EF4-FFF2-40B4-BE49-F238E27FC236}">
                <a16:creationId xmlns:a16="http://schemas.microsoft.com/office/drawing/2014/main" id="{030AE47C-4817-B483-B04D-28E7AF0EA8DA}"/>
              </a:ext>
              <a:ext uri="{C183D7F6-B498-43B3-948B-1728B52AA6E4}">
                <adec:decorative xmlns:adec="http://schemas.microsoft.com/office/drawing/2017/decorative" val="1"/>
              </a:ext>
            </a:extLst>
          </p:cNvPr>
          <p:cNvGrpSpPr/>
          <p:nvPr/>
        </p:nvGrpSpPr>
        <p:grpSpPr>
          <a:xfrm>
            <a:off x="6376724" y="6159873"/>
            <a:ext cx="3829578" cy="400110"/>
            <a:chOff x="8221879" y="5441196"/>
            <a:chExt cx="3829578" cy="400110"/>
          </a:xfrm>
        </p:grpSpPr>
        <p:grpSp>
          <p:nvGrpSpPr>
            <p:cNvPr id="19" name="Group 18">
              <a:extLst>
                <a:ext uri="{FF2B5EF4-FFF2-40B4-BE49-F238E27FC236}">
                  <a16:creationId xmlns:a16="http://schemas.microsoft.com/office/drawing/2014/main" id="{9BCD76AD-E704-D976-90CD-6A8FF596E52C}"/>
                </a:ext>
              </a:extLst>
            </p:cNvPr>
            <p:cNvGrpSpPr/>
            <p:nvPr/>
          </p:nvGrpSpPr>
          <p:grpSpPr>
            <a:xfrm>
              <a:off x="8393030" y="5441196"/>
              <a:ext cx="3658427" cy="400110"/>
              <a:chOff x="8042025" y="5761142"/>
              <a:chExt cx="3334019" cy="357271"/>
            </a:xfrm>
          </p:grpSpPr>
          <p:sp>
            <p:nvSpPr>
              <p:cNvPr id="22" name="Rectangle 21">
                <a:extLst>
                  <a:ext uri="{FF2B5EF4-FFF2-40B4-BE49-F238E27FC236}">
                    <a16:creationId xmlns:a16="http://schemas.microsoft.com/office/drawing/2014/main" id="{22BFD9C7-920D-5C33-888D-4D9271FD27A3}"/>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sp>
            <p:nvSpPr>
              <p:cNvPr id="23" name="Rectangle 22">
                <a:extLst>
                  <a:ext uri="{FF2B5EF4-FFF2-40B4-BE49-F238E27FC236}">
                    <a16:creationId xmlns:a16="http://schemas.microsoft.com/office/drawing/2014/main" id="{92CA9456-8C79-87F7-D952-75DAAD5CF560}"/>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grpSp>
        <p:sp>
          <p:nvSpPr>
            <p:cNvPr id="20" name="Isosceles Triangle 19">
              <a:extLst>
                <a:ext uri="{FF2B5EF4-FFF2-40B4-BE49-F238E27FC236}">
                  <a16:creationId xmlns:a16="http://schemas.microsoft.com/office/drawing/2014/main" id="{FC4BACFC-4E04-605D-CF4E-407487D3918D}"/>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1" name="Isosceles Triangle 20">
              <a:extLst>
                <a:ext uri="{FF2B5EF4-FFF2-40B4-BE49-F238E27FC236}">
                  <a16:creationId xmlns:a16="http://schemas.microsoft.com/office/drawing/2014/main" id="{AB95118C-113F-2BBB-5979-573F7DE3085F}"/>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
        <p:nvSpPr>
          <p:cNvPr id="24" name="Rectangle 23">
            <a:extLst>
              <a:ext uri="{FF2B5EF4-FFF2-40B4-BE49-F238E27FC236}">
                <a16:creationId xmlns:a16="http://schemas.microsoft.com/office/drawing/2014/main" id="{1B563505-3D2E-AAC7-EFAA-EE0DBF327DE2}"/>
              </a:ext>
            </a:extLst>
          </p:cNvPr>
          <p:cNvSpPr/>
          <p:nvPr/>
        </p:nvSpPr>
        <p:spPr>
          <a:xfrm>
            <a:off x="6347489" y="1996221"/>
            <a:ext cx="5327650"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Agree demographic breakdown </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25" name="Chart 24" descr="16-24 71% – significantly poorer &#10;25-34 74%&#10;35-44 75%&#10;45-54 79%&#10;55-64 78%&#10;65+ 80%&#10;White 74%&#10;Mixed or Multiple Ethnic Groups 73%&#10;Asian/Asian British 79% – significantly better&#10;Black/Black British 75%&#10;Other ethnic group 69%&#10;">
            <a:extLst>
              <a:ext uri="{FF2B5EF4-FFF2-40B4-BE49-F238E27FC236}">
                <a16:creationId xmlns:a16="http://schemas.microsoft.com/office/drawing/2014/main" id="{7AF80039-7F02-D68E-1D75-C5C1DEFB9EB7}"/>
              </a:ext>
            </a:extLst>
          </p:cNvPr>
          <p:cNvGraphicFramePr/>
          <p:nvPr>
            <p:extLst>
              <p:ext uri="{D42A27DB-BD31-4B8C-83A1-F6EECF244321}">
                <p14:modId xmlns:p14="http://schemas.microsoft.com/office/powerpoint/2010/main" val="988791395"/>
              </p:ext>
            </p:extLst>
          </p:nvPr>
        </p:nvGraphicFramePr>
        <p:xfrm>
          <a:off x="6348413" y="2410236"/>
          <a:ext cx="5327650" cy="3577987"/>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p:cNvSpPr>
            <a:spLocks noGrp="1"/>
          </p:cNvSpPr>
          <p:nvPr>
            <p:ph type="ftr" sz="quarter" idx="3"/>
          </p:nvPr>
        </p:nvSpPr>
        <p:spPr>
          <a:xfrm>
            <a:off x="521942" y="6223136"/>
            <a:ext cx="5826471" cy="309096"/>
          </a:xfrm>
          <a:prstGeom prst="rect">
            <a:avLst/>
          </a:prstGeom>
        </p:spPr>
        <p:txBody>
          <a:bodyPr/>
          <a:lstStyle/>
          <a:p>
            <a:pPr>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Q07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To what extent would you agree or disagree that people in this local </a:t>
            </a:r>
            <a:b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b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area pull together to improve the local area? </a:t>
            </a:r>
            <a:endParaRPr lang="en-GB">
              <a:solidFill>
                <a:srgbClr val="6D6E71"/>
              </a:solidFill>
            </a:endParaRPr>
          </a:p>
        </p:txBody>
      </p:sp>
    </p:spTree>
    <p:extLst>
      <p:ext uri="{BB962C8B-B14F-4D97-AF65-F5344CB8AC3E}">
        <p14:creationId xmlns:p14="http://schemas.microsoft.com/office/powerpoint/2010/main" val="3504791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7593E-377A-7015-BFFE-CAF699ABD5C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7EB629-CE79-84A9-85F9-FF3F5407E97C}"/>
              </a:ext>
            </a:extLst>
          </p:cNvPr>
          <p:cNvSpPr>
            <a:spLocks noGrp="1"/>
          </p:cNvSpPr>
          <p:nvPr>
            <p:ph type="title"/>
          </p:nvPr>
        </p:nvSpPr>
        <p:spPr/>
        <p:txBody>
          <a:bodyPr/>
          <a:lstStyle/>
          <a:p>
            <a:r>
              <a:rPr lang="en-GB"/>
              <a:t>Feeling safe in local area</a:t>
            </a:r>
          </a:p>
        </p:txBody>
      </p:sp>
      <p:sp>
        <p:nvSpPr>
          <p:cNvPr id="6" name="Text Placeholder 5">
            <a:extLst>
              <a:ext uri="{FF2B5EF4-FFF2-40B4-BE49-F238E27FC236}">
                <a16:creationId xmlns:a16="http://schemas.microsoft.com/office/drawing/2014/main" id="{60FB189F-3ED8-0095-5FED-D18A9939088F}"/>
              </a:ext>
            </a:extLst>
          </p:cNvPr>
          <p:cNvSpPr>
            <a:spLocks noGrp="1"/>
          </p:cNvSpPr>
          <p:nvPr>
            <p:ph type="body" sz="quarter" idx="15"/>
          </p:nvPr>
        </p:nvSpPr>
        <p:spPr>
          <a:xfrm>
            <a:off x="521379" y="1269481"/>
            <a:ext cx="10699069" cy="861774"/>
          </a:xfrm>
        </p:spPr>
        <p:txBody>
          <a:bodyPr/>
          <a:lstStyle/>
          <a:p>
            <a:r>
              <a:rPr lang="en-GB" dirty="0"/>
              <a:t>Nearly all residents feel safe in the day, with a similar percentage feeling fairly (49%) and very (50%) safe. In contrast, just 11% of residents feel very safe after dark, and 48% fairly safe. One in five (19%) feel unsafe after dark, with 16% feeling fairly unsafe and 3% very. Brent performs 7% points better for feelings of safety during the day, and 12% points worse after dark, compared to the most recent LGA’s benchmarking for this question (June 2024). </a:t>
            </a:r>
          </a:p>
        </p:txBody>
      </p:sp>
      <p:sp>
        <p:nvSpPr>
          <p:cNvPr id="12" name="Rectangle 11">
            <a:extLst>
              <a:ext uri="{FF2B5EF4-FFF2-40B4-BE49-F238E27FC236}">
                <a16:creationId xmlns:a16="http://schemas.microsoft.com/office/drawing/2014/main" id="{D47F8E3D-6742-9257-16DB-7D8621D9FEBD}"/>
              </a:ext>
            </a:extLst>
          </p:cNvPr>
          <p:cNvSpPr/>
          <p:nvPr/>
        </p:nvSpPr>
        <p:spPr>
          <a:xfrm>
            <a:off x="524133" y="2382195"/>
            <a:ext cx="1821803"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a:r>
              <a:rPr lang="en-GB" sz="1400" b="1"/>
              <a:t>During the day</a:t>
            </a:r>
          </a:p>
        </p:txBody>
      </p:sp>
      <p:graphicFrame>
        <p:nvGraphicFramePr>
          <p:cNvPr id="21" name="Chart 20" descr="2026: 98% very/fairly safe, 0% very/fairly unsafe.&#10;&#10;LGA June 24: 91% very/fairly safe, 3% very/fairly unsafe.">
            <a:extLst>
              <a:ext uri="{FF2B5EF4-FFF2-40B4-BE49-F238E27FC236}">
                <a16:creationId xmlns:a16="http://schemas.microsoft.com/office/drawing/2014/main" id="{8D548F27-B643-4AA3-7AA9-F73D1B9FB853}"/>
              </a:ext>
            </a:extLst>
          </p:cNvPr>
          <p:cNvGraphicFramePr/>
          <p:nvPr>
            <p:extLst>
              <p:ext uri="{D42A27DB-BD31-4B8C-83A1-F6EECF244321}">
                <p14:modId xmlns:p14="http://schemas.microsoft.com/office/powerpoint/2010/main" val="986319249"/>
              </p:ext>
            </p:extLst>
          </p:nvPr>
        </p:nvGraphicFramePr>
        <p:xfrm>
          <a:off x="483541" y="2354715"/>
          <a:ext cx="3404909" cy="1956266"/>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22">
            <a:extLst>
              <a:ext uri="{FF2B5EF4-FFF2-40B4-BE49-F238E27FC236}">
                <a16:creationId xmlns:a16="http://schemas.microsoft.com/office/drawing/2014/main" id="{8BFC9A95-7C2C-B3E5-CCF5-11C9F3A929FB}"/>
              </a:ext>
            </a:extLst>
          </p:cNvPr>
          <p:cNvSpPr/>
          <p:nvPr/>
        </p:nvSpPr>
        <p:spPr>
          <a:xfrm>
            <a:off x="524133" y="4338461"/>
            <a:ext cx="1821803"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a:r>
              <a:rPr lang="en-GB" sz="1400" b="1"/>
              <a:t>After dark</a:t>
            </a:r>
          </a:p>
        </p:txBody>
      </p:sp>
      <p:graphicFrame>
        <p:nvGraphicFramePr>
          <p:cNvPr id="35" name="Chart 34" descr="2026: 59% very/fairly safe, 19% very/fairly unsafe.&#10;&#10;LGA June 24: 71% very/fairly safe, 16% very/fairly unsafe.">
            <a:extLst>
              <a:ext uri="{FF2B5EF4-FFF2-40B4-BE49-F238E27FC236}">
                <a16:creationId xmlns:a16="http://schemas.microsoft.com/office/drawing/2014/main" id="{2D6E2A05-3616-02BA-525B-F97DE9438A64}"/>
              </a:ext>
            </a:extLst>
          </p:cNvPr>
          <p:cNvGraphicFramePr/>
          <p:nvPr>
            <p:extLst>
              <p:ext uri="{D42A27DB-BD31-4B8C-83A1-F6EECF244321}">
                <p14:modId xmlns:p14="http://schemas.microsoft.com/office/powerpoint/2010/main" val="1608331739"/>
              </p:ext>
            </p:extLst>
          </p:nvPr>
        </p:nvGraphicFramePr>
        <p:xfrm>
          <a:off x="483541" y="4630402"/>
          <a:ext cx="3404909" cy="1956266"/>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9">
            <a:extLst>
              <a:ext uri="{FF2B5EF4-FFF2-40B4-BE49-F238E27FC236}">
                <a16:creationId xmlns:a16="http://schemas.microsoft.com/office/drawing/2014/main" id="{65701EAE-4A54-E900-2B5C-CEAB5208CB7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90954" y="3405153"/>
            <a:ext cx="884064" cy="884064"/>
          </a:xfrm>
          <a:prstGeom prst="rect">
            <a:avLst/>
          </a:prstGeom>
        </p:spPr>
      </p:pic>
      <p:pic>
        <p:nvPicPr>
          <p:cNvPr id="13" name="Picture 12">
            <a:extLst>
              <a:ext uri="{FF2B5EF4-FFF2-40B4-BE49-F238E27FC236}">
                <a16:creationId xmlns:a16="http://schemas.microsoft.com/office/drawing/2014/main" id="{AEB6178D-0BE8-5341-F0D1-AC0EEE69ECD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661287" y="3405240"/>
            <a:ext cx="885035" cy="885035"/>
          </a:xfrm>
          <a:prstGeom prst="rect">
            <a:avLst/>
          </a:prstGeom>
        </p:spPr>
      </p:pic>
      <p:sp>
        <p:nvSpPr>
          <p:cNvPr id="15" name="TextBox 14">
            <a:extLst>
              <a:ext uri="{FF2B5EF4-FFF2-40B4-BE49-F238E27FC236}">
                <a16:creationId xmlns:a16="http://schemas.microsoft.com/office/drawing/2014/main" id="{AC4D7374-54E1-A6A0-9A38-FF5BBD94611B}"/>
              </a:ext>
            </a:extLst>
          </p:cNvPr>
          <p:cNvSpPr txBox="1"/>
          <p:nvPr/>
        </p:nvSpPr>
        <p:spPr>
          <a:xfrm>
            <a:off x="4414678" y="2476708"/>
            <a:ext cx="3385527" cy="646331"/>
          </a:xfrm>
          <a:prstGeom prst="rect">
            <a:avLst/>
          </a:prstGeom>
        </p:spPr>
        <p:txBody>
          <a:bodyPr wrap="square" lIns="0" tIns="0" rIns="0" bIns="0" rtlCol="0">
            <a:spAutoFit/>
          </a:bodyPr>
          <a:lstStyle/>
          <a:p>
            <a:pPr algn="l">
              <a:lnSpc>
                <a:spcPct val="100000"/>
              </a:lnSpc>
              <a:spcAft>
                <a:spcPts val="1000"/>
              </a:spcAft>
            </a:pPr>
            <a:r>
              <a:rPr lang="en-GB" sz="1400">
                <a:solidFill>
                  <a:schemeClr val="accent1"/>
                </a:solidFill>
                <a:latin typeface="Verdana" panose="020B0604030504040204" pitchFamily="34" charset="0"/>
                <a:ea typeface="Verdana" panose="020B0604030504040204" pitchFamily="34" charset="0"/>
                <a:cs typeface="Verdana" panose="020B0604030504040204" pitchFamily="34" charset="0"/>
              </a:rPr>
              <a:t>Women are more than twice as likely to feel </a:t>
            </a:r>
            <a:r>
              <a:rPr lang="en-GB" sz="1400" b="1">
                <a:solidFill>
                  <a:schemeClr val="accent1"/>
                </a:solidFill>
                <a:latin typeface="Verdana" panose="020B0604030504040204" pitchFamily="34" charset="0"/>
                <a:ea typeface="Verdana" panose="020B0604030504040204" pitchFamily="34" charset="0"/>
                <a:cs typeface="Verdana" panose="020B0604030504040204" pitchFamily="34" charset="0"/>
              </a:rPr>
              <a:t>unsafe</a:t>
            </a:r>
            <a:r>
              <a:rPr lang="en-GB" sz="1400">
                <a:solidFill>
                  <a:schemeClr val="accent1"/>
                </a:solidFill>
                <a:latin typeface="Verdana" panose="020B0604030504040204" pitchFamily="34" charset="0"/>
                <a:ea typeface="Verdana" panose="020B0604030504040204" pitchFamily="34" charset="0"/>
                <a:cs typeface="Verdana" panose="020B0604030504040204" pitchFamily="34" charset="0"/>
              </a:rPr>
              <a:t> </a:t>
            </a:r>
            <a:r>
              <a:rPr lang="en-GB" sz="1400" b="1">
                <a:solidFill>
                  <a:schemeClr val="accent1"/>
                </a:solidFill>
                <a:latin typeface="Verdana" panose="020B0604030504040204" pitchFamily="34" charset="0"/>
                <a:ea typeface="Verdana" panose="020B0604030504040204" pitchFamily="34" charset="0"/>
                <a:cs typeface="Verdana" panose="020B0604030504040204" pitchFamily="34" charset="0"/>
              </a:rPr>
              <a:t>after dark </a:t>
            </a:r>
            <a:r>
              <a:rPr lang="en-GB" sz="1400">
                <a:solidFill>
                  <a:schemeClr val="accent1"/>
                </a:solidFill>
                <a:latin typeface="Verdana" panose="020B0604030504040204" pitchFamily="34" charset="0"/>
                <a:ea typeface="Verdana" panose="020B0604030504040204" pitchFamily="34" charset="0"/>
                <a:cs typeface="Verdana" panose="020B0604030504040204" pitchFamily="34" charset="0"/>
              </a:rPr>
              <a:t>compared to men.</a:t>
            </a:r>
            <a:endParaRPr lang="en-GB" sz="1400" b="0" noProof="0">
              <a:solidFill>
                <a:schemeClr val="accent1"/>
              </a:solidFill>
              <a:latin typeface="Verdana" panose="020B0604030504040204" pitchFamily="34" charset="0"/>
              <a:ea typeface="Verdana" panose="020B0604030504040204" pitchFamily="34" charset="0"/>
              <a:cs typeface="Verdana" panose="020B0604030504040204" pitchFamily="34" charset="0"/>
            </a:endParaRPr>
          </a:p>
        </p:txBody>
      </p:sp>
      <p:sp>
        <p:nvSpPr>
          <p:cNvPr id="20" name="TextBox 19">
            <a:extLst>
              <a:ext uri="{FF2B5EF4-FFF2-40B4-BE49-F238E27FC236}">
                <a16:creationId xmlns:a16="http://schemas.microsoft.com/office/drawing/2014/main" id="{FC0883C6-6380-D579-0D76-C1E34C5724A6}"/>
              </a:ext>
            </a:extLst>
          </p:cNvPr>
          <p:cNvSpPr txBox="1"/>
          <p:nvPr/>
        </p:nvSpPr>
        <p:spPr>
          <a:xfrm>
            <a:off x="5700964" y="3675179"/>
            <a:ext cx="812956" cy="369332"/>
          </a:xfrm>
          <a:prstGeom prst="rect">
            <a:avLst/>
          </a:prstGeom>
        </p:spPr>
        <p:txBody>
          <a:bodyPr wrap="square" lIns="0" tIns="0" rIns="0" bIns="0" rtlCol="0">
            <a:spAutoFit/>
          </a:bodyPr>
          <a:lstStyle/>
          <a:p>
            <a:pPr algn="ctr">
              <a:lnSpc>
                <a:spcPct val="100000"/>
              </a:lnSpc>
              <a:spcAft>
                <a:spcPts val="1000"/>
              </a:spcAft>
            </a:pPr>
            <a:r>
              <a:rPr lang="en-GB" sz="1200" b="1">
                <a:solidFill>
                  <a:schemeClr val="accent1"/>
                </a:solidFill>
                <a:latin typeface="Verdana" panose="020B0604030504040204" pitchFamily="34" charset="0"/>
                <a:ea typeface="Verdana" panose="020B0604030504040204" pitchFamily="34" charset="0"/>
                <a:cs typeface="Verdana" panose="020B0604030504040204" pitchFamily="34" charset="0"/>
              </a:rPr>
              <a:t>Unsafe at night</a:t>
            </a:r>
            <a:endParaRPr lang="en-GB" sz="1200" b="1" noProof="0">
              <a:solidFill>
                <a:schemeClr val="accent1"/>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TextBox 13">
            <a:extLst>
              <a:ext uri="{FF2B5EF4-FFF2-40B4-BE49-F238E27FC236}">
                <a16:creationId xmlns:a16="http://schemas.microsoft.com/office/drawing/2014/main" id="{A1170762-4D15-C208-D5C1-12AB1E950C4B}"/>
              </a:ext>
            </a:extLst>
          </p:cNvPr>
          <p:cNvSpPr txBox="1"/>
          <p:nvPr/>
        </p:nvSpPr>
        <p:spPr>
          <a:xfrm>
            <a:off x="4663678" y="4466973"/>
            <a:ext cx="956023" cy="553998"/>
          </a:xfrm>
          <a:prstGeom prst="rect">
            <a:avLst/>
          </a:prstGeom>
        </p:spPr>
        <p:txBody>
          <a:bodyPr wrap="square" lIns="0" tIns="0" rIns="0" bIns="0" rtlCol="0">
            <a:spAutoFit/>
          </a:bodyPr>
          <a:lstStyle/>
          <a:p>
            <a:pPr algn="ctr">
              <a:lnSpc>
                <a:spcPct val="100000"/>
              </a:lnSpc>
              <a:spcAft>
                <a:spcPts val="1000"/>
              </a:spcAft>
            </a:pPr>
            <a:r>
              <a:rPr lang="en-GB" b="1">
                <a:solidFill>
                  <a:srgbClr val="C00000"/>
                </a:solidFill>
                <a:latin typeface="Verdana" panose="020B0604030504040204" pitchFamily="34" charset="0"/>
                <a:ea typeface="Verdana" panose="020B0604030504040204" pitchFamily="34" charset="0"/>
                <a:cs typeface="Verdana" panose="020B0604030504040204" pitchFamily="34" charset="0"/>
              </a:rPr>
              <a:t>Men 11</a:t>
            </a:r>
            <a:r>
              <a:rPr lang="en-GB" b="1" noProof="0">
                <a:solidFill>
                  <a:srgbClr val="C00000"/>
                </a:solidFill>
                <a:latin typeface="Verdana" panose="020B0604030504040204" pitchFamily="34" charset="0"/>
                <a:ea typeface="Verdana" panose="020B0604030504040204" pitchFamily="34" charset="0"/>
                <a:cs typeface="Verdana" panose="020B0604030504040204" pitchFamily="34" charset="0"/>
              </a:rPr>
              <a:t>%</a:t>
            </a:r>
          </a:p>
        </p:txBody>
      </p:sp>
      <p:sp>
        <p:nvSpPr>
          <p:cNvPr id="25" name="TextBox 24">
            <a:extLst>
              <a:ext uri="{FF2B5EF4-FFF2-40B4-BE49-F238E27FC236}">
                <a16:creationId xmlns:a16="http://schemas.microsoft.com/office/drawing/2014/main" id="{403B5692-E72F-D136-90CC-7DF884D5C0C4}"/>
              </a:ext>
            </a:extLst>
          </p:cNvPr>
          <p:cNvSpPr txBox="1"/>
          <p:nvPr/>
        </p:nvSpPr>
        <p:spPr>
          <a:xfrm>
            <a:off x="6618599" y="4432669"/>
            <a:ext cx="1207927" cy="553998"/>
          </a:xfrm>
          <a:prstGeom prst="rect">
            <a:avLst/>
          </a:prstGeom>
        </p:spPr>
        <p:txBody>
          <a:bodyPr wrap="square" lIns="0" tIns="0" rIns="0" bIns="0" rtlCol="0">
            <a:spAutoFit/>
          </a:bodyPr>
          <a:lstStyle/>
          <a:p>
            <a:pPr algn="ctr">
              <a:lnSpc>
                <a:spcPct val="100000"/>
              </a:lnSpc>
              <a:spcAft>
                <a:spcPts val="1000"/>
              </a:spcAft>
            </a:pPr>
            <a:r>
              <a:rPr lang="en-GB" b="1">
                <a:solidFill>
                  <a:srgbClr val="C00000"/>
                </a:solidFill>
                <a:latin typeface="Verdana" panose="020B0604030504040204" pitchFamily="34" charset="0"/>
                <a:ea typeface="Verdana" panose="020B0604030504040204" pitchFamily="34" charset="0"/>
                <a:cs typeface="Verdana" panose="020B0604030504040204" pitchFamily="34" charset="0"/>
              </a:rPr>
              <a:t>Women 27</a:t>
            </a:r>
            <a:r>
              <a:rPr lang="en-GB" b="1" noProof="0">
                <a:solidFill>
                  <a:srgbClr val="C00000"/>
                </a:solidFill>
                <a:latin typeface="Verdana" panose="020B0604030504040204" pitchFamily="34" charset="0"/>
                <a:ea typeface="Verdana" panose="020B0604030504040204" pitchFamily="34" charset="0"/>
                <a:cs typeface="Verdana" panose="020B0604030504040204" pitchFamily="34" charset="0"/>
              </a:rPr>
              <a:t>%</a:t>
            </a:r>
          </a:p>
        </p:txBody>
      </p:sp>
      <p:sp>
        <p:nvSpPr>
          <p:cNvPr id="5" name="Isosceles Triangle 4" descr="Significantly higher">
            <a:extLst>
              <a:ext uri="{FF2B5EF4-FFF2-40B4-BE49-F238E27FC236}">
                <a16:creationId xmlns:a16="http://schemas.microsoft.com/office/drawing/2014/main" id="{E7751D41-E165-F044-EE67-0C973D849AC2}"/>
              </a:ext>
              <a:ext uri="{C183D7F6-B498-43B3-948B-1728B52AA6E4}">
                <adec:decorative xmlns:adec="http://schemas.microsoft.com/office/drawing/2017/decorative" val="0"/>
              </a:ext>
            </a:extLst>
          </p:cNvPr>
          <p:cNvSpPr/>
          <p:nvPr/>
        </p:nvSpPr>
        <p:spPr>
          <a:xfrm>
            <a:off x="7563389" y="4779790"/>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32" name="TextBox 31">
            <a:extLst>
              <a:ext uri="{FF2B5EF4-FFF2-40B4-BE49-F238E27FC236}">
                <a16:creationId xmlns:a16="http://schemas.microsoft.com/office/drawing/2014/main" id="{DC16CC8B-0079-5B13-78B0-19BC719E0B16}"/>
              </a:ext>
            </a:extLst>
          </p:cNvPr>
          <p:cNvSpPr txBox="1"/>
          <p:nvPr/>
        </p:nvSpPr>
        <p:spPr>
          <a:xfrm>
            <a:off x="4462301" y="5198726"/>
            <a:ext cx="3371459" cy="861774"/>
          </a:xfrm>
          <a:prstGeom prst="rect">
            <a:avLst/>
          </a:prstGeom>
        </p:spPr>
        <p:txBody>
          <a:bodyPr wrap="square" lIns="0" tIns="0" rIns="0" bIns="0" rtlCol="0">
            <a:spAutoFit/>
          </a:bodyPr>
          <a:lstStyle/>
          <a:p>
            <a:pPr>
              <a:spcAft>
                <a:spcPts val="1000"/>
              </a:spcAft>
            </a:pPr>
            <a:r>
              <a:rPr lang="en-GB" sz="1400">
                <a:solidFill>
                  <a:schemeClr val="accent1"/>
                </a:solidFill>
                <a:latin typeface="Verdana" panose="020B0604030504040204" pitchFamily="34" charset="0"/>
                <a:ea typeface="Verdana" panose="020B0604030504040204" pitchFamily="34" charset="0"/>
                <a:cs typeface="Verdana" panose="020B0604030504040204" pitchFamily="34" charset="0"/>
              </a:rPr>
              <a:t>During the day, there is no statistically significant difference between the groups (men 0%; women 1% unsafe)</a:t>
            </a:r>
            <a:endParaRPr lang="en-GB" sz="1400" b="0" noProof="0">
              <a:solidFill>
                <a:schemeClr val="accent1"/>
              </a:solidFill>
              <a:latin typeface="Verdana" panose="020B0604030504040204" pitchFamily="34" charset="0"/>
              <a:ea typeface="Verdana" panose="020B0604030504040204" pitchFamily="34" charset="0"/>
              <a:cs typeface="Verdana" panose="020B0604030504040204" pitchFamily="34" charset="0"/>
            </a:endParaRPr>
          </a:p>
        </p:txBody>
      </p:sp>
      <p:cxnSp>
        <p:nvCxnSpPr>
          <p:cNvPr id="42" name="Straight Connector 41">
            <a:extLst>
              <a:ext uri="{FF2B5EF4-FFF2-40B4-BE49-F238E27FC236}">
                <a16:creationId xmlns:a16="http://schemas.microsoft.com/office/drawing/2014/main" id="{A1F23008-2513-6680-E190-7780D101FAF1}"/>
              </a:ext>
              <a:ext uri="{C183D7F6-B498-43B3-948B-1728B52AA6E4}">
                <adec:decorative xmlns:adec="http://schemas.microsoft.com/office/drawing/2017/decorative" val="1"/>
              </a:ext>
            </a:extLst>
          </p:cNvPr>
          <p:cNvCxnSpPr/>
          <p:nvPr/>
        </p:nvCxnSpPr>
        <p:spPr>
          <a:xfrm>
            <a:off x="4130211" y="2384425"/>
            <a:ext cx="0" cy="392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6CD962C-99AB-7AB1-A16A-6C63EEE7DC4B}"/>
              </a:ext>
              <a:ext uri="{C183D7F6-B498-43B3-948B-1728B52AA6E4}">
                <adec:decorative xmlns:adec="http://schemas.microsoft.com/office/drawing/2017/decorative" val="1"/>
              </a:ext>
            </a:extLst>
          </p:cNvPr>
          <p:cNvCxnSpPr/>
          <p:nvPr/>
        </p:nvCxnSpPr>
        <p:spPr>
          <a:xfrm>
            <a:off x="8065213" y="2384425"/>
            <a:ext cx="0" cy="3924300"/>
          </a:xfrm>
          <a:prstGeom prst="line">
            <a:avLst/>
          </a:prstGeom>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036F0E20-82CA-A8DD-37A7-9DA4787EBCA1}"/>
              </a:ext>
            </a:extLst>
          </p:cNvPr>
          <p:cNvSpPr/>
          <p:nvPr/>
        </p:nvSpPr>
        <p:spPr>
          <a:xfrm>
            <a:off x="8262937" y="2484489"/>
            <a:ext cx="1131553"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a:r>
              <a:rPr lang="en-GB" sz="1400" b="1"/>
              <a:t>Ethnicity</a:t>
            </a:r>
          </a:p>
        </p:txBody>
      </p:sp>
      <p:pic>
        <p:nvPicPr>
          <p:cNvPr id="47" name="Picture 46">
            <a:extLst>
              <a:ext uri="{FF2B5EF4-FFF2-40B4-BE49-F238E27FC236}">
                <a16:creationId xmlns:a16="http://schemas.microsoft.com/office/drawing/2014/main" id="{FA6FCD72-8740-91F7-2630-29FBEF88280F}"/>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627086" y="2874702"/>
            <a:ext cx="1054150" cy="1054150"/>
          </a:xfrm>
          <a:prstGeom prst="rect">
            <a:avLst/>
          </a:prstGeom>
        </p:spPr>
      </p:pic>
      <p:sp>
        <p:nvSpPr>
          <p:cNvPr id="49" name="TextBox 48">
            <a:extLst>
              <a:ext uri="{FF2B5EF4-FFF2-40B4-BE49-F238E27FC236}">
                <a16:creationId xmlns:a16="http://schemas.microsoft.com/office/drawing/2014/main" id="{A879A0DF-8427-AB11-4154-D6F030D6D6EA}"/>
              </a:ext>
            </a:extLst>
          </p:cNvPr>
          <p:cNvSpPr txBox="1"/>
          <p:nvPr/>
        </p:nvSpPr>
        <p:spPr>
          <a:xfrm>
            <a:off x="8306975" y="2990190"/>
            <a:ext cx="2103417" cy="1077218"/>
          </a:xfrm>
          <a:prstGeom prst="rect">
            <a:avLst/>
          </a:prstGeom>
        </p:spPr>
        <p:txBody>
          <a:bodyPr wrap="square" lIns="0" tIns="0" rIns="0" bIns="0" rtlCol="0">
            <a:spAutoFit/>
          </a:bodyPr>
          <a:lstStyle/>
          <a:p>
            <a:pPr algn="l">
              <a:lnSpc>
                <a:spcPct val="100000"/>
              </a:lnSpc>
              <a:spcAft>
                <a:spcPts val="1000"/>
              </a:spcAft>
            </a:pPr>
            <a:r>
              <a:rPr lang="en-GB" sz="1400" b="0" noProof="0">
                <a:solidFill>
                  <a:schemeClr val="accent1"/>
                </a:solidFill>
                <a:latin typeface="Verdana" panose="020B0604030504040204" pitchFamily="34" charset="0"/>
                <a:ea typeface="Verdana" panose="020B0604030504040204" pitchFamily="34" charset="0"/>
                <a:cs typeface="Verdana" panose="020B0604030504040204" pitchFamily="34" charset="0"/>
              </a:rPr>
              <a:t>Those who identify as mixed race are more likely to feel </a:t>
            </a:r>
            <a:r>
              <a:rPr lang="en-GB" sz="1400" b="1" noProof="0">
                <a:solidFill>
                  <a:schemeClr val="accent1"/>
                </a:solidFill>
                <a:latin typeface="Verdana" panose="020B0604030504040204" pitchFamily="34" charset="0"/>
                <a:ea typeface="Verdana" panose="020B0604030504040204" pitchFamily="34" charset="0"/>
                <a:cs typeface="Verdana" panose="020B0604030504040204" pitchFamily="34" charset="0"/>
              </a:rPr>
              <a:t>safe</a:t>
            </a:r>
            <a:r>
              <a:rPr lang="en-GB" sz="1400" b="0" noProof="0">
                <a:solidFill>
                  <a:schemeClr val="accent1"/>
                </a:solidFill>
                <a:latin typeface="Verdana" panose="020B0604030504040204" pitchFamily="34" charset="0"/>
                <a:ea typeface="Verdana" panose="020B0604030504040204" pitchFamily="34" charset="0"/>
                <a:cs typeface="Verdana" panose="020B0604030504040204" pitchFamily="34" charset="0"/>
              </a:rPr>
              <a:t> after dark than average (75% cf. 59%)</a:t>
            </a:r>
            <a:endParaRPr lang="en-GB" sz="1200" b="0" noProof="0">
              <a:solidFill>
                <a:schemeClr val="accent1"/>
              </a:solidFill>
              <a:latin typeface="Verdana" panose="020B0604030504040204" pitchFamily="34" charset="0"/>
              <a:ea typeface="Verdana" panose="020B0604030504040204" pitchFamily="34" charset="0"/>
              <a:cs typeface="Verdana" panose="020B0604030504040204" pitchFamily="34" charset="0"/>
            </a:endParaRPr>
          </a:p>
        </p:txBody>
      </p:sp>
      <p:sp>
        <p:nvSpPr>
          <p:cNvPr id="51" name="Rectangle 50">
            <a:extLst>
              <a:ext uri="{FF2B5EF4-FFF2-40B4-BE49-F238E27FC236}">
                <a16:creationId xmlns:a16="http://schemas.microsoft.com/office/drawing/2014/main" id="{179BB4F6-CC2D-7328-24A4-0D4CD0D2B2F2}"/>
              </a:ext>
            </a:extLst>
          </p:cNvPr>
          <p:cNvSpPr/>
          <p:nvPr/>
        </p:nvSpPr>
        <p:spPr>
          <a:xfrm>
            <a:off x="8300442" y="4342838"/>
            <a:ext cx="750532"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a:r>
              <a:rPr lang="en-GB" sz="1400" b="1"/>
              <a:t>Age</a:t>
            </a:r>
          </a:p>
        </p:txBody>
      </p:sp>
      <p:sp>
        <p:nvSpPr>
          <p:cNvPr id="52" name="TextBox 51">
            <a:extLst>
              <a:ext uri="{FF2B5EF4-FFF2-40B4-BE49-F238E27FC236}">
                <a16:creationId xmlns:a16="http://schemas.microsoft.com/office/drawing/2014/main" id="{5CA43364-CE63-3906-BA04-1E903338A44F}"/>
              </a:ext>
            </a:extLst>
          </p:cNvPr>
          <p:cNvSpPr txBox="1"/>
          <p:nvPr/>
        </p:nvSpPr>
        <p:spPr>
          <a:xfrm>
            <a:off x="8306975" y="4820691"/>
            <a:ext cx="2118175" cy="1077218"/>
          </a:xfrm>
          <a:prstGeom prst="rect">
            <a:avLst/>
          </a:prstGeom>
        </p:spPr>
        <p:txBody>
          <a:bodyPr wrap="square" lIns="0" tIns="0" rIns="0" bIns="0" rtlCol="0">
            <a:spAutoFit/>
          </a:bodyPr>
          <a:lstStyle/>
          <a:p>
            <a:pPr algn="l">
              <a:lnSpc>
                <a:spcPct val="100000"/>
              </a:lnSpc>
              <a:spcAft>
                <a:spcPts val="1000"/>
              </a:spcAft>
            </a:pPr>
            <a:r>
              <a:rPr lang="en-GB" sz="1400" b="0" noProof="0">
                <a:solidFill>
                  <a:schemeClr val="accent1"/>
                </a:solidFill>
                <a:latin typeface="Verdana" panose="020B0604030504040204" pitchFamily="34" charset="0"/>
                <a:ea typeface="Verdana" panose="020B0604030504040204" pitchFamily="34" charset="0"/>
                <a:cs typeface="Verdana" panose="020B0604030504040204" pitchFamily="34" charset="0"/>
              </a:rPr>
              <a:t>Those aged 65+ are significantly more likely to feel </a:t>
            </a:r>
            <a:r>
              <a:rPr lang="en-GB" sz="1400" b="1" noProof="0">
                <a:solidFill>
                  <a:schemeClr val="accent1"/>
                </a:solidFill>
                <a:latin typeface="Verdana" panose="020B0604030504040204" pitchFamily="34" charset="0"/>
                <a:ea typeface="Verdana" panose="020B0604030504040204" pitchFamily="34" charset="0"/>
                <a:cs typeface="Verdana" panose="020B0604030504040204" pitchFamily="34" charset="0"/>
              </a:rPr>
              <a:t>unsafe</a:t>
            </a:r>
            <a:r>
              <a:rPr lang="en-GB" sz="1400" b="0" noProof="0">
                <a:solidFill>
                  <a:schemeClr val="accent1"/>
                </a:solidFill>
                <a:latin typeface="Verdana" panose="020B0604030504040204" pitchFamily="34" charset="0"/>
                <a:ea typeface="Verdana" panose="020B0604030504040204" pitchFamily="34" charset="0"/>
                <a:cs typeface="Verdana" panose="020B0604030504040204" pitchFamily="34" charset="0"/>
              </a:rPr>
              <a:t> after dark than average (31% cf. 1</a:t>
            </a:r>
            <a:r>
              <a:rPr lang="en-GB" sz="1400">
                <a:solidFill>
                  <a:schemeClr val="accent1"/>
                </a:solidFill>
                <a:latin typeface="Verdana" panose="020B0604030504040204" pitchFamily="34" charset="0"/>
                <a:ea typeface="Verdana" panose="020B0604030504040204" pitchFamily="34" charset="0"/>
                <a:cs typeface="Verdana" panose="020B0604030504040204" pitchFamily="34" charset="0"/>
              </a:rPr>
              <a:t>9</a:t>
            </a:r>
            <a:r>
              <a:rPr lang="en-GB" sz="1400" b="0" noProof="0">
                <a:solidFill>
                  <a:schemeClr val="accent1"/>
                </a:solidFill>
                <a:latin typeface="Verdana" panose="020B0604030504040204" pitchFamily="34" charset="0"/>
                <a:ea typeface="Verdana" panose="020B0604030504040204" pitchFamily="34" charset="0"/>
                <a:cs typeface="Verdana" panose="020B0604030504040204" pitchFamily="34" charset="0"/>
              </a:rPr>
              <a:t>%).</a:t>
            </a:r>
            <a:endParaRPr lang="en-GB" sz="1200" b="0" noProof="0">
              <a:solidFill>
                <a:schemeClr val="accent1"/>
              </a:solidFill>
              <a:latin typeface="Verdana" panose="020B0604030504040204" pitchFamily="34" charset="0"/>
              <a:ea typeface="Verdana" panose="020B0604030504040204" pitchFamily="34" charset="0"/>
              <a:cs typeface="Verdana" panose="020B0604030504040204" pitchFamily="34" charset="0"/>
            </a:endParaRPr>
          </a:p>
        </p:txBody>
      </p:sp>
      <p:grpSp>
        <p:nvGrpSpPr>
          <p:cNvPr id="9" name="Group 8">
            <a:extLst>
              <a:ext uri="{FF2B5EF4-FFF2-40B4-BE49-F238E27FC236}">
                <a16:creationId xmlns:a16="http://schemas.microsoft.com/office/drawing/2014/main" id="{626FA697-E81C-96CE-FD54-9B6C25CA1FB1}"/>
              </a:ext>
              <a:ext uri="{C183D7F6-B498-43B3-948B-1728B52AA6E4}">
                <adec:decorative xmlns:adec="http://schemas.microsoft.com/office/drawing/2017/decorative" val="1"/>
              </a:ext>
            </a:extLst>
          </p:cNvPr>
          <p:cNvGrpSpPr/>
          <p:nvPr/>
        </p:nvGrpSpPr>
        <p:grpSpPr>
          <a:xfrm>
            <a:off x="10627086" y="4681781"/>
            <a:ext cx="1054150" cy="1054150"/>
            <a:chOff x="10627086" y="4681781"/>
            <a:chExt cx="1054150" cy="1054150"/>
          </a:xfrm>
        </p:grpSpPr>
        <p:pic>
          <p:nvPicPr>
            <p:cNvPr id="53" name="Picture 52" descr="Icon&#10;&#10;Description automatically generated">
              <a:extLst>
                <a:ext uri="{FF2B5EF4-FFF2-40B4-BE49-F238E27FC236}">
                  <a16:creationId xmlns:a16="http://schemas.microsoft.com/office/drawing/2014/main" id="{8BC909CC-3257-C689-8A7F-99F8E6A54EB2}"/>
                </a:ext>
              </a:extLst>
            </p:cNvPr>
            <p:cNvPicPr>
              <a:picLocks noChangeAspect="1"/>
            </p:cNvPicPr>
            <p:nvPr/>
          </p:nvPicPr>
          <p:blipFill>
            <a:blip r:embed="rId7"/>
            <a:stretch>
              <a:fillRect/>
            </a:stretch>
          </p:blipFill>
          <p:spPr>
            <a:xfrm>
              <a:off x="10627086" y="4681781"/>
              <a:ext cx="1054150" cy="1054150"/>
            </a:xfrm>
            <a:prstGeom prst="rect">
              <a:avLst/>
            </a:prstGeom>
          </p:spPr>
        </p:pic>
        <p:sp>
          <p:nvSpPr>
            <p:cNvPr id="8" name="Oval 7">
              <a:extLst>
                <a:ext uri="{FF2B5EF4-FFF2-40B4-BE49-F238E27FC236}">
                  <a16:creationId xmlns:a16="http://schemas.microsoft.com/office/drawing/2014/main" id="{A723CCD5-7BBC-D84D-35E1-65208F1C6CEA}"/>
                </a:ext>
              </a:extLst>
            </p:cNvPr>
            <p:cNvSpPr/>
            <p:nvPr/>
          </p:nvSpPr>
          <p:spPr>
            <a:xfrm>
              <a:off x="10697976" y="4754250"/>
              <a:ext cx="897618" cy="909212"/>
            </a:xfrm>
            <a:prstGeom prst="ellipse">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pic>
          <p:nvPicPr>
            <p:cNvPr id="7" name="Graphic 6" descr="Group of men with solid fill">
              <a:extLst>
                <a:ext uri="{FF2B5EF4-FFF2-40B4-BE49-F238E27FC236}">
                  <a16:creationId xmlns:a16="http://schemas.microsoft.com/office/drawing/2014/main" id="{DF64C0AF-F049-74D4-857F-860D0D562DD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762290" y="4839545"/>
              <a:ext cx="768990" cy="768990"/>
            </a:xfrm>
            <a:prstGeom prst="rect">
              <a:avLst/>
            </a:prstGeom>
          </p:spPr>
        </p:pic>
      </p:grpSp>
      <p:pic>
        <p:nvPicPr>
          <p:cNvPr id="31" name="Picture 30">
            <a:extLst>
              <a:ext uri="{FF2B5EF4-FFF2-40B4-BE49-F238E27FC236}">
                <a16:creationId xmlns:a16="http://schemas.microsoft.com/office/drawing/2014/main" id="{80743CA6-E6A1-2CAD-7300-8B9AF8BB2FF0}"/>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3163239" y="4394250"/>
            <a:ext cx="720000" cy="720000"/>
          </a:xfrm>
          <a:prstGeom prst="rect">
            <a:avLst/>
          </a:prstGeom>
        </p:spPr>
      </p:pic>
      <p:pic>
        <p:nvPicPr>
          <p:cNvPr id="34" name="Picture 33">
            <a:extLst>
              <a:ext uri="{FF2B5EF4-FFF2-40B4-BE49-F238E27FC236}">
                <a16:creationId xmlns:a16="http://schemas.microsoft.com/office/drawing/2014/main" id="{21C1B2EB-5C9E-2C4C-D816-9887C0D2694D}"/>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3169202" y="2278544"/>
            <a:ext cx="720000" cy="720000"/>
          </a:xfrm>
          <a:prstGeom prst="rect">
            <a:avLst/>
          </a:prstGeom>
        </p:spPr>
      </p:pic>
      <p:sp>
        <p:nvSpPr>
          <p:cNvPr id="2" name="Footer Placeholder 1">
            <a:extLst>
              <a:ext uri="{FF2B5EF4-FFF2-40B4-BE49-F238E27FC236}">
                <a16:creationId xmlns:a16="http://schemas.microsoft.com/office/drawing/2014/main" id="{62E841AA-CEAE-4A07-D34F-C1C3B622D573}"/>
              </a:ext>
            </a:extLst>
          </p:cNvPr>
          <p:cNvSpPr>
            <a:spLocks noGrp="1"/>
          </p:cNvSpPr>
          <p:nvPr>
            <p:ph type="ftr" sz="quarter" idx="3"/>
          </p:nvPr>
        </p:nvSpPr>
        <p:spPr>
          <a:xfrm>
            <a:off x="520718" y="6536026"/>
            <a:ext cx="10777678" cy="123111"/>
          </a:xfrm>
        </p:spPr>
        <p:txBody>
          <a:bodyPr/>
          <a:lstStyle/>
          <a:p>
            <a:pPr lvl="0">
              <a:defRPr/>
            </a:pPr>
            <a:r>
              <a:rPr lang="en-US" b="1">
                <a:solidFill>
                  <a:srgbClr val="6D6E71"/>
                </a:solidFill>
              </a:rPr>
              <a:t>Base: </a:t>
            </a:r>
            <a:r>
              <a:rPr lang="en-US">
                <a:solidFill>
                  <a:srgbClr val="6D6E71"/>
                </a:solidFill>
              </a:rPr>
              <a:t>All Respondents (2,207) Q022 How safe or unsafe do you feel when outside in your local area?</a:t>
            </a:r>
          </a:p>
        </p:txBody>
      </p:sp>
    </p:spTree>
    <p:extLst>
      <p:ext uri="{BB962C8B-B14F-4D97-AF65-F5344CB8AC3E}">
        <p14:creationId xmlns:p14="http://schemas.microsoft.com/office/powerpoint/2010/main" val="3031949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7425E-9178-8823-2AEE-DF493CE9A02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AEC450-D9C8-A694-38ED-FF7E613C15C9}"/>
              </a:ext>
            </a:extLst>
          </p:cNvPr>
          <p:cNvSpPr>
            <a:spLocks noGrp="1"/>
          </p:cNvSpPr>
          <p:nvPr>
            <p:ph type="title"/>
          </p:nvPr>
        </p:nvSpPr>
        <p:spPr/>
        <p:txBody>
          <a:bodyPr/>
          <a:lstStyle/>
          <a:p>
            <a:r>
              <a:rPr lang="en-GB"/>
              <a:t>Anti-social behaviour issues </a:t>
            </a:r>
          </a:p>
        </p:txBody>
      </p:sp>
      <p:sp>
        <p:nvSpPr>
          <p:cNvPr id="6" name="Text Placeholder 5">
            <a:extLst>
              <a:ext uri="{FF2B5EF4-FFF2-40B4-BE49-F238E27FC236}">
                <a16:creationId xmlns:a16="http://schemas.microsoft.com/office/drawing/2014/main" id="{BD031E9F-A2DC-508A-F519-D2F061BCF925}"/>
              </a:ext>
            </a:extLst>
          </p:cNvPr>
          <p:cNvSpPr>
            <a:spLocks noGrp="1"/>
          </p:cNvSpPr>
          <p:nvPr>
            <p:ph type="body" sz="quarter" idx="15"/>
          </p:nvPr>
        </p:nvSpPr>
        <p:spPr>
          <a:xfrm>
            <a:off x="521379" y="1269481"/>
            <a:ext cx="9084621" cy="1077218"/>
          </a:xfrm>
        </p:spPr>
        <p:txBody>
          <a:bodyPr wrap="square" lIns="0" tIns="0" rIns="0" bIns="0">
            <a:spAutoFit/>
          </a:bodyPr>
          <a:lstStyle/>
          <a:p>
            <a:r>
              <a:rPr lang="en-GB" dirty="0"/>
              <a:t>Residents perceive rubbish or litter lying around (65%), and people using or dealing drugs (54%), to be the biggest anti-social behaviour issues in their local area. Results are compared to 2018 to offer a more like for like comparison, as 2021 saw large decreases in the fairly/very big problem score for most issues, which was likely driven by Covid. Compared to 2018, concern regarding some issues is notably up, such as hate crime (+14), drug use/dealing (+12), and noisy neighbours (+12).</a:t>
            </a:r>
          </a:p>
        </p:txBody>
      </p:sp>
      <p:graphicFrame>
        <p:nvGraphicFramePr>
          <p:cNvPr id="3" name="Chart 2" descr="Rubbish or litter lying around (+8% points vs 2018 significantly poorer)&#10;People using or dealing drugs (+12% points significantly poorer)&#10;People hanging around the streets  (+4 % points significantly poorer)&#10;People being drunk or rowdy in public places  (no change)&#10;Vandalism, graffiti and other deliberate damage to property or vehicles  (+2 % points)&#10;Noisy neighbours and loud parties  (+12% points significantly poorer)&#10;Hate crime, hate incidents or hate speech (+14% points significantly poorer)&#10;">
            <a:extLst>
              <a:ext uri="{FF2B5EF4-FFF2-40B4-BE49-F238E27FC236}">
                <a16:creationId xmlns:a16="http://schemas.microsoft.com/office/drawing/2014/main" id="{6EF1A9D9-D3F6-9524-47E7-BABC6F359519}"/>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398273109"/>
              </p:ext>
            </p:extLst>
          </p:nvPr>
        </p:nvGraphicFramePr>
        <p:xfrm>
          <a:off x="573983" y="2568013"/>
          <a:ext cx="11144104" cy="3952317"/>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5C745D6E-98B3-DCE6-88E6-957A0BCCA122}"/>
              </a:ext>
              <a:ext uri="{C183D7F6-B498-43B3-948B-1728B52AA6E4}">
                <adec:decorative xmlns:adec="http://schemas.microsoft.com/office/drawing/2017/decorative" val="1"/>
              </a:ext>
            </a:extLst>
          </p:cNvPr>
          <p:cNvSpPr/>
          <p:nvPr/>
        </p:nvSpPr>
        <p:spPr>
          <a:xfrm>
            <a:off x="9606000" y="2040148"/>
            <a:ext cx="2124000" cy="576293"/>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lvl="0" algn="ctr">
              <a:defRPr/>
            </a:pPr>
            <a:r>
              <a:rPr kumimoji="0" lang="en-GB" sz="1400" b="1" i="0" u="none" strike="noStrike" kern="1200" cap="none" spc="0" normalizeH="0" baseline="0" noProof="0">
                <a:ln>
                  <a:noFill/>
                </a:ln>
                <a:solidFill>
                  <a:srgbClr val="FFFFFF"/>
                </a:solidFill>
                <a:effectLst/>
                <a:uLnTx/>
                <a:uFillTx/>
                <a:latin typeface="Verdana"/>
                <a:ea typeface="+mn-ea"/>
                <a:cs typeface="+mn-cs"/>
              </a:rPr>
              <a:t>% fairly/very big problem (</a:t>
            </a:r>
            <a:r>
              <a:rPr lang="en-GB" sz="1400" b="1">
                <a:solidFill>
                  <a:srgbClr val="FFFFFF"/>
                </a:solidFill>
              </a:rPr>
              <a:t>vs. 2018)</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sp>
        <p:nvSpPr>
          <p:cNvPr id="10" name="TextBox 9">
            <a:extLst>
              <a:ext uri="{FF2B5EF4-FFF2-40B4-BE49-F238E27FC236}">
                <a16:creationId xmlns:a16="http://schemas.microsoft.com/office/drawing/2014/main" id="{0CCC9A65-B3A9-6DC4-A9E0-A67BADE4E2F5}"/>
              </a:ext>
              <a:ext uri="{C183D7F6-B498-43B3-948B-1728B52AA6E4}">
                <adec:decorative xmlns:adec="http://schemas.microsoft.com/office/drawing/2017/decorative" val="1"/>
              </a:ext>
            </a:extLst>
          </p:cNvPr>
          <p:cNvSpPr txBox="1"/>
          <p:nvPr/>
        </p:nvSpPr>
        <p:spPr>
          <a:xfrm>
            <a:off x="10012760" y="5663166"/>
            <a:ext cx="1332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28% (+14)</a:t>
            </a:r>
          </a:p>
        </p:txBody>
      </p:sp>
      <p:sp>
        <p:nvSpPr>
          <p:cNvPr id="12" name="TextBox 11">
            <a:extLst>
              <a:ext uri="{FF2B5EF4-FFF2-40B4-BE49-F238E27FC236}">
                <a16:creationId xmlns:a16="http://schemas.microsoft.com/office/drawing/2014/main" id="{2A3CFEB8-9424-19EB-1178-9A34494257F5}"/>
              </a:ext>
              <a:ext uri="{C183D7F6-B498-43B3-948B-1728B52AA6E4}">
                <adec:decorative xmlns:adec="http://schemas.microsoft.com/office/drawing/2017/decorative" val="1"/>
              </a:ext>
            </a:extLst>
          </p:cNvPr>
          <p:cNvSpPr txBox="1"/>
          <p:nvPr/>
        </p:nvSpPr>
        <p:spPr>
          <a:xfrm>
            <a:off x="10012760" y="5209297"/>
            <a:ext cx="1332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32% (+12)</a:t>
            </a:r>
          </a:p>
        </p:txBody>
      </p:sp>
      <p:sp>
        <p:nvSpPr>
          <p:cNvPr id="14" name="TextBox 13">
            <a:extLst>
              <a:ext uri="{FF2B5EF4-FFF2-40B4-BE49-F238E27FC236}">
                <a16:creationId xmlns:a16="http://schemas.microsoft.com/office/drawing/2014/main" id="{89B54A10-D450-91EB-30AB-6135CC5F5F30}"/>
              </a:ext>
              <a:ext uri="{C183D7F6-B498-43B3-948B-1728B52AA6E4}">
                <adec:decorative xmlns:adec="http://schemas.microsoft.com/office/drawing/2017/decorative" val="1"/>
              </a:ext>
            </a:extLst>
          </p:cNvPr>
          <p:cNvSpPr txBox="1"/>
          <p:nvPr/>
        </p:nvSpPr>
        <p:spPr>
          <a:xfrm>
            <a:off x="10012760" y="4736899"/>
            <a:ext cx="1332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34% (+2)</a:t>
            </a:r>
          </a:p>
        </p:txBody>
      </p:sp>
      <p:sp>
        <p:nvSpPr>
          <p:cNvPr id="16" name="TextBox 15">
            <a:extLst>
              <a:ext uri="{FF2B5EF4-FFF2-40B4-BE49-F238E27FC236}">
                <a16:creationId xmlns:a16="http://schemas.microsoft.com/office/drawing/2014/main" id="{8E974453-B9AC-9328-2676-DCC8C76573D7}"/>
              </a:ext>
              <a:ext uri="{C183D7F6-B498-43B3-948B-1728B52AA6E4}">
                <adec:decorative xmlns:adec="http://schemas.microsoft.com/office/drawing/2017/decorative" val="1"/>
              </a:ext>
            </a:extLst>
          </p:cNvPr>
          <p:cNvSpPr txBox="1"/>
          <p:nvPr/>
        </p:nvSpPr>
        <p:spPr>
          <a:xfrm>
            <a:off x="10007380" y="4274975"/>
            <a:ext cx="1332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41% (0)</a:t>
            </a:r>
          </a:p>
        </p:txBody>
      </p:sp>
      <p:sp>
        <p:nvSpPr>
          <p:cNvPr id="18" name="TextBox 17">
            <a:extLst>
              <a:ext uri="{FF2B5EF4-FFF2-40B4-BE49-F238E27FC236}">
                <a16:creationId xmlns:a16="http://schemas.microsoft.com/office/drawing/2014/main" id="{8E142731-5FF5-7765-48AF-62798050451F}"/>
              </a:ext>
              <a:ext uri="{C183D7F6-B498-43B3-948B-1728B52AA6E4}">
                <adec:decorative xmlns:adec="http://schemas.microsoft.com/office/drawing/2017/decorative" val="1"/>
              </a:ext>
            </a:extLst>
          </p:cNvPr>
          <p:cNvSpPr txBox="1"/>
          <p:nvPr/>
        </p:nvSpPr>
        <p:spPr>
          <a:xfrm>
            <a:off x="10007380" y="3802577"/>
            <a:ext cx="1332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44% (+4)</a:t>
            </a:r>
          </a:p>
        </p:txBody>
      </p:sp>
      <p:sp>
        <p:nvSpPr>
          <p:cNvPr id="20" name="TextBox 19">
            <a:extLst>
              <a:ext uri="{FF2B5EF4-FFF2-40B4-BE49-F238E27FC236}">
                <a16:creationId xmlns:a16="http://schemas.microsoft.com/office/drawing/2014/main" id="{1C2A5243-923B-1075-A754-7D7B10873CE5}"/>
              </a:ext>
              <a:ext uri="{C183D7F6-B498-43B3-948B-1728B52AA6E4}">
                <adec:decorative xmlns:adec="http://schemas.microsoft.com/office/drawing/2017/decorative" val="1"/>
              </a:ext>
            </a:extLst>
          </p:cNvPr>
          <p:cNvSpPr txBox="1"/>
          <p:nvPr/>
        </p:nvSpPr>
        <p:spPr>
          <a:xfrm>
            <a:off x="10007380" y="3319257"/>
            <a:ext cx="1332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54% (+12)</a:t>
            </a:r>
          </a:p>
        </p:txBody>
      </p:sp>
      <p:sp>
        <p:nvSpPr>
          <p:cNvPr id="22" name="TextBox 21">
            <a:extLst>
              <a:ext uri="{FF2B5EF4-FFF2-40B4-BE49-F238E27FC236}">
                <a16:creationId xmlns:a16="http://schemas.microsoft.com/office/drawing/2014/main" id="{F394844B-764E-0D54-AB33-5688B6CA5421}"/>
              </a:ext>
              <a:ext uri="{C183D7F6-B498-43B3-948B-1728B52AA6E4}">
                <adec:decorative xmlns:adec="http://schemas.microsoft.com/office/drawing/2017/decorative" val="1"/>
              </a:ext>
            </a:extLst>
          </p:cNvPr>
          <p:cNvSpPr txBox="1"/>
          <p:nvPr/>
        </p:nvSpPr>
        <p:spPr>
          <a:xfrm>
            <a:off x="10002000" y="2824549"/>
            <a:ext cx="1332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C00000"/>
                </a:solidFill>
                <a:effectLst/>
                <a:uLnTx/>
                <a:uFillTx/>
                <a:latin typeface="Verdana" panose="020B0604030504040204" pitchFamily="34" charset="0"/>
                <a:ea typeface="Verdana" panose="020B0604030504040204" pitchFamily="34" charset="0"/>
                <a:cs typeface="Verdana" panose="020B0604030504040204" pitchFamily="34" charset="0"/>
              </a:rPr>
              <a:t>65% (+8)</a:t>
            </a:r>
          </a:p>
        </p:txBody>
      </p:sp>
      <p:sp>
        <p:nvSpPr>
          <p:cNvPr id="7" name="Isosceles Triangle 6">
            <a:extLst>
              <a:ext uri="{FF2B5EF4-FFF2-40B4-BE49-F238E27FC236}">
                <a16:creationId xmlns:a16="http://schemas.microsoft.com/office/drawing/2014/main" id="{4001F26B-D9FF-6E87-8891-7B6FA3B5202A}"/>
              </a:ext>
              <a:ext uri="{C183D7F6-B498-43B3-948B-1728B52AA6E4}">
                <adec:decorative xmlns:adec="http://schemas.microsoft.com/office/drawing/2017/decorative" val="1"/>
              </a:ext>
            </a:extLst>
          </p:cNvPr>
          <p:cNvSpPr/>
          <p:nvPr/>
        </p:nvSpPr>
        <p:spPr>
          <a:xfrm>
            <a:off x="11234389" y="5668018"/>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1" name="Isosceles Triangle 10">
            <a:extLst>
              <a:ext uri="{FF2B5EF4-FFF2-40B4-BE49-F238E27FC236}">
                <a16:creationId xmlns:a16="http://schemas.microsoft.com/office/drawing/2014/main" id="{DC394EFD-E1AE-2BF9-79AC-91917157D987}"/>
              </a:ext>
              <a:ext uri="{C183D7F6-B498-43B3-948B-1728B52AA6E4}">
                <adec:decorative xmlns:adec="http://schemas.microsoft.com/office/drawing/2017/decorative" val="1"/>
              </a:ext>
            </a:extLst>
          </p:cNvPr>
          <p:cNvSpPr/>
          <p:nvPr/>
        </p:nvSpPr>
        <p:spPr>
          <a:xfrm>
            <a:off x="11234389" y="5219771"/>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5" name="Isosceles Triangle 14">
            <a:extLst>
              <a:ext uri="{FF2B5EF4-FFF2-40B4-BE49-F238E27FC236}">
                <a16:creationId xmlns:a16="http://schemas.microsoft.com/office/drawing/2014/main" id="{64B7293C-29EC-F619-4579-10E137DFFCB6}"/>
              </a:ext>
              <a:ext uri="{C183D7F6-B498-43B3-948B-1728B52AA6E4}">
                <adec:decorative xmlns:adec="http://schemas.microsoft.com/office/drawing/2017/decorative" val="1"/>
              </a:ext>
            </a:extLst>
          </p:cNvPr>
          <p:cNvSpPr/>
          <p:nvPr/>
        </p:nvSpPr>
        <p:spPr>
          <a:xfrm>
            <a:off x="11259182" y="2843110"/>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9" name="Isosceles Triangle 18">
            <a:extLst>
              <a:ext uri="{FF2B5EF4-FFF2-40B4-BE49-F238E27FC236}">
                <a16:creationId xmlns:a16="http://schemas.microsoft.com/office/drawing/2014/main" id="{5E756D99-865A-D56E-F099-C19E01D9AC71}"/>
              </a:ext>
              <a:ext uri="{C183D7F6-B498-43B3-948B-1728B52AA6E4}">
                <adec:decorative xmlns:adec="http://schemas.microsoft.com/office/drawing/2017/decorative" val="1"/>
              </a:ext>
            </a:extLst>
          </p:cNvPr>
          <p:cNvSpPr/>
          <p:nvPr/>
        </p:nvSpPr>
        <p:spPr>
          <a:xfrm>
            <a:off x="11259183" y="3337857"/>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3" name="Isosceles Triangle 22">
            <a:extLst>
              <a:ext uri="{FF2B5EF4-FFF2-40B4-BE49-F238E27FC236}">
                <a16:creationId xmlns:a16="http://schemas.microsoft.com/office/drawing/2014/main" id="{084DF27F-7029-E299-0BCA-28DBD8B62CCD}"/>
              </a:ext>
              <a:ext uri="{C183D7F6-B498-43B3-948B-1728B52AA6E4}">
                <adec:decorative xmlns:adec="http://schemas.microsoft.com/office/drawing/2017/decorative" val="1"/>
              </a:ext>
            </a:extLst>
          </p:cNvPr>
          <p:cNvSpPr/>
          <p:nvPr/>
        </p:nvSpPr>
        <p:spPr>
          <a:xfrm>
            <a:off x="11259184" y="3819648"/>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 name="Footer Placeholder 1">
            <a:extLst>
              <a:ext uri="{FF2B5EF4-FFF2-40B4-BE49-F238E27FC236}">
                <a16:creationId xmlns:a16="http://schemas.microsoft.com/office/drawing/2014/main" id="{00E6F6DC-7252-301D-6EA3-39D0AA81FC02}"/>
              </a:ext>
              <a:ext uri="{C183D7F6-B498-43B3-948B-1728B52AA6E4}">
                <adec:decorative xmlns:adec="http://schemas.microsoft.com/office/drawing/2017/decorative" val="1"/>
              </a:ext>
            </a:extLst>
          </p:cNvPr>
          <p:cNvSpPr>
            <a:spLocks noGrp="1"/>
          </p:cNvSpPr>
          <p:nvPr>
            <p:ph type="ftr" sz="quarter" idx="3"/>
          </p:nvPr>
        </p:nvSpPr>
        <p:spPr>
          <a:xfrm>
            <a:off x="518465" y="6308726"/>
            <a:ext cx="10777678" cy="2154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Q023. How much of a problem do you think the following are in your local area?</a:t>
            </a:r>
          </a:p>
        </p:txBody>
      </p:sp>
      <p:grpSp>
        <p:nvGrpSpPr>
          <p:cNvPr id="5" name="Group 4">
            <a:extLst>
              <a:ext uri="{FF2B5EF4-FFF2-40B4-BE49-F238E27FC236}">
                <a16:creationId xmlns:a16="http://schemas.microsoft.com/office/drawing/2014/main" id="{7340E539-E263-45A1-1A58-50C7E2026546}"/>
              </a:ext>
              <a:ext uri="{C183D7F6-B498-43B3-948B-1728B52AA6E4}">
                <adec:decorative xmlns:adec="http://schemas.microsoft.com/office/drawing/2017/decorative" val="1"/>
              </a:ext>
            </a:extLst>
          </p:cNvPr>
          <p:cNvGrpSpPr/>
          <p:nvPr/>
        </p:nvGrpSpPr>
        <p:grpSpPr>
          <a:xfrm>
            <a:off x="8087211" y="6482884"/>
            <a:ext cx="3829578" cy="400110"/>
            <a:chOff x="8221879" y="5441196"/>
            <a:chExt cx="3829578" cy="400110"/>
          </a:xfrm>
        </p:grpSpPr>
        <p:grpSp>
          <p:nvGrpSpPr>
            <p:cNvPr id="8" name="Group 7">
              <a:extLst>
                <a:ext uri="{FF2B5EF4-FFF2-40B4-BE49-F238E27FC236}">
                  <a16:creationId xmlns:a16="http://schemas.microsoft.com/office/drawing/2014/main" id="{150CB5AC-CD8A-07FA-69E5-01C676573E18}"/>
                </a:ext>
              </a:extLst>
            </p:cNvPr>
            <p:cNvGrpSpPr/>
            <p:nvPr/>
          </p:nvGrpSpPr>
          <p:grpSpPr>
            <a:xfrm>
              <a:off x="8393030" y="5441196"/>
              <a:ext cx="3658427" cy="400110"/>
              <a:chOff x="8042025" y="5761142"/>
              <a:chExt cx="3334019" cy="357271"/>
            </a:xfrm>
          </p:grpSpPr>
          <p:sp>
            <p:nvSpPr>
              <p:cNvPr id="21" name="Rectangle 20">
                <a:extLst>
                  <a:ext uri="{FF2B5EF4-FFF2-40B4-BE49-F238E27FC236}">
                    <a16:creationId xmlns:a16="http://schemas.microsoft.com/office/drawing/2014/main" id="{27A9DBDF-34F4-8A20-A157-EEBAD6B99640}"/>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prior wave</a:t>
                </a:r>
              </a:p>
            </p:txBody>
          </p:sp>
          <p:sp>
            <p:nvSpPr>
              <p:cNvPr id="24" name="Rectangle 23">
                <a:extLst>
                  <a:ext uri="{FF2B5EF4-FFF2-40B4-BE49-F238E27FC236}">
                    <a16:creationId xmlns:a16="http://schemas.microsoft.com/office/drawing/2014/main" id="{892DECA1-F0F0-0272-6F21-85B4E04FD47D}"/>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prior wave</a:t>
                </a:r>
              </a:p>
            </p:txBody>
          </p:sp>
        </p:grpSp>
        <p:sp>
          <p:nvSpPr>
            <p:cNvPr id="13" name="Isosceles Triangle 12">
              <a:extLst>
                <a:ext uri="{FF2B5EF4-FFF2-40B4-BE49-F238E27FC236}">
                  <a16:creationId xmlns:a16="http://schemas.microsoft.com/office/drawing/2014/main" id="{23EBB59F-9DD3-EF52-2D93-A435C61AE74E}"/>
                </a:ext>
              </a:extLst>
            </p:cNvPr>
            <p:cNvSpPr/>
            <p:nvPr/>
          </p:nvSpPr>
          <p:spPr>
            <a:xfrm>
              <a:off x="82218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7" name="Isosceles Triangle 16">
              <a:extLst>
                <a:ext uri="{FF2B5EF4-FFF2-40B4-BE49-F238E27FC236}">
                  <a16:creationId xmlns:a16="http://schemas.microsoft.com/office/drawing/2014/main" id="{9C36EA69-E0B7-DD93-68D7-1C5760B7C784}"/>
                </a:ext>
              </a:extLst>
            </p:cNvPr>
            <p:cNvSpPr/>
            <p:nvPr/>
          </p:nvSpPr>
          <p:spPr>
            <a:xfrm rot="10800000">
              <a:off x="99744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868383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D67E6-94F3-41D2-FA65-A93E15AC2F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6F45AC8-C702-0E0C-15BA-87F51E674AAA}"/>
              </a:ext>
            </a:extLst>
          </p:cNvPr>
          <p:cNvSpPr>
            <a:spLocks noGrp="1"/>
          </p:cNvSpPr>
          <p:nvPr>
            <p:ph type="title"/>
          </p:nvPr>
        </p:nvSpPr>
        <p:spPr>
          <a:xfrm>
            <a:off x="521942" y="634802"/>
            <a:ext cx="10636640" cy="430887"/>
          </a:xfrm>
        </p:spPr>
        <p:txBody>
          <a:bodyPr/>
          <a:lstStyle/>
          <a:p>
            <a:r>
              <a:rPr lang="en-GB"/>
              <a:t>Perception of future service changes</a:t>
            </a:r>
          </a:p>
        </p:txBody>
      </p:sp>
      <p:sp>
        <p:nvSpPr>
          <p:cNvPr id="12" name="Text Placeholder 5">
            <a:extLst>
              <a:ext uri="{FF2B5EF4-FFF2-40B4-BE49-F238E27FC236}">
                <a16:creationId xmlns:a16="http://schemas.microsoft.com/office/drawing/2014/main" id="{6575D220-A42B-8DA6-95DB-773917E78BB0}"/>
              </a:ext>
            </a:extLst>
          </p:cNvPr>
          <p:cNvSpPr txBox="1">
            <a:spLocks/>
          </p:cNvSpPr>
          <p:nvPr/>
        </p:nvSpPr>
        <p:spPr>
          <a:xfrm>
            <a:off x="521380" y="1269481"/>
            <a:ext cx="5287284" cy="1477328"/>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a:t>The majority of residents believe that their local area will not change much over the next four years (55%), while around a quarter (27%) feel it will get better. One in eight (13%) residents feel that it will get worse, and this is more prevalent among 45-54s (18%), over 65s (20%) and those who identify as Black (17%). Alongside this, those in the most deprived communities by IMD quintile are slightly more likely than average to feel that things will get worse (15%).</a:t>
            </a:r>
          </a:p>
        </p:txBody>
      </p:sp>
      <p:graphicFrame>
        <p:nvGraphicFramePr>
          <p:cNvPr id="3" name="Chart 2" descr="Will get better 27%&#10;Will get worse 13%&#10;Will not change much 55%&#10;Don't know 5%&#10;">
            <a:extLst>
              <a:ext uri="{FF2B5EF4-FFF2-40B4-BE49-F238E27FC236}">
                <a16:creationId xmlns:a16="http://schemas.microsoft.com/office/drawing/2014/main" id="{203A74D0-863C-FAA2-1287-F5DFE13C13BC}"/>
              </a:ext>
            </a:extLst>
          </p:cNvPr>
          <p:cNvGraphicFramePr/>
          <p:nvPr>
            <p:extLst>
              <p:ext uri="{D42A27DB-BD31-4B8C-83A1-F6EECF244321}">
                <p14:modId xmlns:p14="http://schemas.microsoft.com/office/powerpoint/2010/main" val="1748453746"/>
              </p:ext>
            </p:extLst>
          </p:nvPr>
        </p:nvGraphicFramePr>
        <p:xfrm>
          <a:off x="515938" y="3121681"/>
          <a:ext cx="5287284" cy="2475917"/>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angle 18">
            <a:extLst>
              <a:ext uri="{FF2B5EF4-FFF2-40B4-BE49-F238E27FC236}">
                <a16:creationId xmlns:a16="http://schemas.microsoft.com/office/drawing/2014/main" id="{F89D1C8C-302A-39DF-400A-E38295E17CDC}"/>
              </a:ext>
            </a:extLst>
          </p:cNvPr>
          <p:cNvSpPr/>
          <p:nvPr/>
        </p:nvSpPr>
        <p:spPr>
          <a:xfrm>
            <a:off x="6347489" y="1269481"/>
            <a:ext cx="5328574"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Worse demographic breakdown </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21" name="Chart 20" descr="16-24 5% (significantly better)&#10;25-34 8% (significantly better)&#10;35-44 15%&#10;45-54 18% (significantly worse)&#10;55-64 14%&#10;65+ 20% (significantly worse)&#10;White 14%&#10;Mixed or Multiple Ethnic Groups 7%&#10;Asian/Asian British 11% (significantly better)&#10;Black/Black British 17% (significantly worse)&#10;">
            <a:extLst>
              <a:ext uri="{FF2B5EF4-FFF2-40B4-BE49-F238E27FC236}">
                <a16:creationId xmlns:a16="http://schemas.microsoft.com/office/drawing/2014/main" id="{FC06756D-1B2F-5E77-A95F-BD7BEB37A176}"/>
              </a:ext>
            </a:extLst>
          </p:cNvPr>
          <p:cNvGraphicFramePr/>
          <p:nvPr>
            <p:extLst>
              <p:ext uri="{D42A27DB-BD31-4B8C-83A1-F6EECF244321}">
                <p14:modId xmlns:p14="http://schemas.microsoft.com/office/powerpoint/2010/main" val="1835914255"/>
              </p:ext>
            </p:extLst>
          </p:nvPr>
        </p:nvGraphicFramePr>
        <p:xfrm>
          <a:off x="6348413" y="1630331"/>
          <a:ext cx="5327650" cy="4400918"/>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B0ED26B9-83BC-E4FA-DA26-26CAD8296B87}"/>
              </a:ext>
            </a:extLst>
          </p:cNvPr>
          <p:cNvSpPr>
            <a:spLocks noGrp="1"/>
          </p:cNvSpPr>
          <p:nvPr>
            <p:ph type="ftr" sz="quarter" idx="3"/>
          </p:nvPr>
        </p:nvSpPr>
        <p:spPr>
          <a:xfrm>
            <a:off x="521942" y="6133861"/>
            <a:ext cx="5825547" cy="360849"/>
          </a:xfrm>
          <a:prstGeom prst="rect">
            <a:avLst/>
          </a:prstGeom>
        </p:spPr>
        <p:txBody>
          <a:bodyPr/>
          <a:lstStyle/>
          <a:p>
            <a:pPr>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Q02 </a:t>
            </a:r>
            <a:r>
              <a:rPr lang="en-GB">
                <a:solidFill>
                  <a:srgbClr val="6D6E71"/>
                </a:solidFill>
                <a:ea typeface="Calibri" panose="020F0502020204030204" pitchFamily="34" charset="0"/>
                <a:cs typeface="Times New Roman" panose="02020603050405020304" pitchFamily="18" charset="0"/>
              </a:rPr>
              <a:t>Thinking about the next four years, do you think your local area will get better, worse, or not change much? </a:t>
            </a:r>
            <a:endParaRPr lang="en-GB">
              <a:solidFill>
                <a:srgbClr val="6D6E71"/>
              </a:solidFill>
            </a:endParaRPr>
          </a:p>
        </p:txBody>
      </p:sp>
      <p:grpSp>
        <p:nvGrpSpPr>
          <p:cNvPr id="6" name="Group 5">
            <a:extLst>
              <a:ext uri="{FF2B5EF4-FFF2-40B4-BE49-F238E27FC236}">
                <a16:creationId xmlns:a16="http://schemas.microsoft.com/office/drawing/2014/main" id="{0E95353A-6244-09DA-441C-B5651C255B8E}"/>
              </a:ext>
              <a:ext uri="{C183D7F6-B498-43B3-948B-1728B52AA6E4}">
                <adec:decorative xmlns:adec="http://schemas.microsoft.com/office/drawing/2017/decorative" val="1"/>
              </a:ext>
            </a:extLst>
          </p:cNvPr>
          <p:cNvGrpSpPr/>
          <p:nvPr/>
        </p:nvGrpSpPr>
        <p:grpSpPr>
          <a:xfrm>
            <a:off x="6376724" y="6157532"/>
            <a:ext cx="3829578" cy="400110"/>
            <a:chOff x="8221879" y="5441196"/>
            <a:chExt cx="3829578" cy="400110"/>
          </a:xfrm>
        </p:grpSpPr>
        <p:grpSp>
          <p:nvGrpSpPr>
            <p:cNvPr id="7" name="Group 6">
              <a:extLst>
                <a:ext uri="{FF2B5EF4-FFF2-40B4-BE49-F238E27FC236}">
                  <a16:creationId xmlns:a16="http://schemas.microsoft.com/office/drawing/2014/main" id="{9ADD4703-4D56-4E68-2026-BBF1D96A8620}"/>
                </a:ext>
              </a:extLst>
            </p:cNvPr>
            <p:cNvGrpSpPr/>
            <p:nvPr/>
          </p:nvGrpSpPr>
          <p:grpSpPr>
            <a:xfrm>
              <a:off x="8393030" y="5441196"/>
              <a:ext cx="3658427" cy="400110"/>
              <a:chOff x="8042025" y="5761142"/>
              <a:chExt cx="3334019" cy="357271"/>
            </a:xfrm>
          </p:grpSpPr>
          <p:sp>
            <p:nvSpPr>
              <p:cNvPr id="20" name="Rectangle 19">
                <a:extLst>
                  <a:ext uri="{FF2B5EF4-FFF2-40B4-BE49-F238E27FC236}">
                    <a16:creationId xmlns:a16="http://schemas.microsoft.com/office/drawing/2014/main" id="{CE1C1B93-CD6C-89EE-EA4C-881A37DEE6DA}"/>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sp>
            <p:nvSpPr>
              <p:cNvPr id="22" name="Rectangle 21">
                <a:extLst>
                  <a:ext uri="{FF2B5EF4-FFF2-40B4-BE49-F238E27FC236}">
                    <a16:creationId xmlns:a16="http://schemas.microsoft.com/office/drawing/2014/main" id="{C7EBC505-CE09-2471-1E98-8635464F3BA6}"/>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grpSp>
        <p:sp>
          <p:nvSpPr>
            <p:cNvPr id="9" name="Isosceles Triangle 8">
              <a:extLst>
                <a:ext uri="{FF2B5EF4-FFF2-40B4-BE49-F238E27FC236}">
                  <a16:creationId xmlns:a16="http://schemas.microsoft.com/office/drawing/2014/main" id="{A9E8C4FA-09C2-1C5A-EFB3-EDF161574C30}"/>
                </a:ext>
              </a:extLst>
            </p:cNvPr>
            <p:cNvSpPr/>
            <p:nvPr/>
          </p:nvSpPr>
          <p:spPr>
            <a:xfrm>
              <a:off x="82218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3" name="Isosceles Triangle 12">
              <a:extLst>
                <a:ext uri="{FF2B5EF4-FFF2-40B4-BE49-F238E27FC236}">
                  <a16:creationId xmlns:a16="http://schemas.microsoft.com/office/drawing/2014/main" id="{6637E851-C18C-57C7-2917-9502A41AB0DB}"/>
                </a:ext>
              </a:extLst>
            </p:cNvPr>
            <p:cNvSpPr/>
            <p:nvPr/>
          </p:nvSpPr>
          <p:spPr>
            <a:xfrm rot="10800000">
              <a:off x="99744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3467393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2602" y="692544"/>
            <a:ext cx="5811495" cy="1169551"/>
          </a:xfrm>
        </p:spPr>
        <p:txBody>
          <a:bodyPr/>
          <a:lstStyle/>
          <a:p>
            <a:r>
              <a:rPr lang="en-GB">
                <a:hlinkClick r:id="rId2" action="ppaction://hlinksldjump"/>
              </a:rPr>
              <a:t>Council perceptions and satisfaction</a:t>
            </a:r>
          </a:p>
        </p:txBody>
      </p:sp>
      <p:graphicFrame>
        <p:nvGraphicFramePr>
          <p:cNvPr id="6" name="Table 5">
            <a:extLst>
              <a:ext uri="{FF2B5EF4-FFF2-40B4-BE49-F238E27FC236}">
                <a16:creationId xmlns:a16="http://schemas.microsoft.com/office/drawing/2014/main" id="{3C1C43E2-6452-E73F-75F5-FADD344515D3}"/>
              </a:ext>
            </a:extLst>
          </p:cNvPr>
          <p:cNvGraphicFramePr>
            <a:graphicFrameLocks noGrp="1"/>
          </p:cNvGraphicFramePr>
          <p:nvPr>
            <p:extLst>
              <p:ext uri="{D42A27DB-BD31-4B8C-83A1-F6EECF244321}">
                <p14:modId xmlns:p14="http://schemas.microsoft.com/office/powerpoint/2010/main" val="3221706382"/>
              </p:ext>
            </p:extLst>
          </p:nvPr>
        </p:nvGraphicFramePr>
        <p:xfrm>
          <a:off x="532603" y="2493574"/>
          <a:ext cx="5634835" cy="2991945"/>
        </p:xfrm>
        <a:graphic>
          <a:graphicData uri="http://schemas.openxmlformats.org/drawingml/2006/table">
            <a:tbl>
              <a:tblPr firstRow="1"/>
              <a:tblGrid>
                <a:gridCol w="1402523">
                  <a:extLst>
                    <a:ext uri="{9D8B030D-6E8A-4147-A177-3AD203B41FA5}">
                      <a16:colId xmlns:a16="http://schemas.microsoft.com/office/drawing/2014/main" val="3349596952"/>
                    </a:ext>
                  </a:extLst>
                </a:gridCol>
                <a:gridCol w="4232312">
                  <a:extLst>
                    <a:ext uri="{9D8B030D-6E8A-4147-A177-3AD203B41FA5}">
                      <a16:colId xmlns:a16="http://schemas.microsoft.com/office/drawing/2014/main" val="3671895742"/>
                    </a:ext>
                  </a:extLst>
                </a:gridCol>
              </a:tblGrid>
              <a:tr h="441012">
                <a:tc>
                  <a:txBody>
                    <a:bodyPr/>
                    <a:lstStyle/>
                    <a:p>
                      <a:pPr>
                        <a:buNone/>
                      </a:pPr>
                      <a:r>
                        <a:rPr lang="en-GB" sz="1200" b="1">
                          <a:effectLst/>
                        </a:rPr>
                        <a:t>Page number</a:t>
                      </a:r>
                    </a:p>
                  </a:txBody>
                  <a:tcPr marL="50535" marR="50535" marT="25267" marB="25267" anchor="ctr">
                    <a:lnL w="7620" cap="flat" cmpd="sng" algn="ctr">
                      <a:solidFill>
                        <a:srgbClr val="E6E6E6"/>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lang="en-GB" sz="1200" b="1">
                          <a:effectLst/>
                        </a:rPr>
                        <a:t>Question Text</a:t>
                      </a:r>
                    </a:p>
                  </a:txBody>
                  <a:tcPr marL="50535" marR="50535" marT="25267" marB="25267" anchor="ctr">
                    <a:lnL w="6350" cap="flat" cmpd="sng" algn="ctr">
                      <a:solidFill>
                        <a:schemeClr val="tx1"/>
                      </a:solidFill>
                      <a:prstDash val="solid"/>
                      <a:round/>
                      <a:headEnd type="none" w="med" len="med"/>
                      <a:tailEnd type="none" w="med" len="med"/>
                    </a:lnL>
                    <a:lnR w="7620" cap="flat" cmpd="sng" algn="ctr">
                      <a:solidFill>
                        <a:srgbClr val="E6E6E6"/>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2657397"/>
                  </a:ext>
                </a:extLst>
              </a:tr>
              <a:tr h="753427">
                <a:tc>
                  <a:txBody>
                    <a:bodyPr/>
                    <a:lstStyle/>
                    <a:p>
                      <a:pPr>
                        <a:buNone/>
                      </a:pPr>
                      <a:r>
                        <a:rPr lang="en-GB" sz="1200" dirty="0">
                          <a:effectLst/>
                          <a:hlinkClick r:id="rId3" action="ppaction://hlinksldjump"/>
                        </a:rPr>
                        <a:t>22-23</a:t>
                      </a:r>
                    </a:p>
                  </a:txBody>
                  <a:tcPr marL="50535" marR="50535" marT="25267" marB="25267" anchor="ctr">
                    <a:lnL w="7620" cap="flat" cmpd="sng" algn="ctr">
                      <a:solidFill>
                        <a:srgbClr val="E6E6E6"/>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hlinkClick r:id="rId3" action="ppaction://hlinksldjump"/>
                        </a:rPr>
                        <a:t>Taking everything into account, how satisfied or dissatisfied are you with the way Brent Council runs things? </a:t>
                      </a:r>
                      <a:endParaRPr lang="en-GB" sz="1200">
                        <a:effectLst/>
                      </a:endParaRPr>
                    </a:p>
                  </a:txBody>
                  <a:tcPr marL="50535" marR="50535" marT="25267" marB="25267" anchor="ctr">
                    <a:lnL w="6350" cap="flat" cmpd="sng" algn="ctr">
                      <a:solidFill>
                        <a:schemeClr val="tx1"/>
                      </a:solidFill>
                      <a:prstDash val="solid"/>
                      <a:round/>
                      <a:headEnd type="none" w="med" len="med"/>
                      <a:tailEnd type="none" w="med" len="med"/>
                    </a:lnL>
                    <a:lnR w="7620" cap="flat" cmpd="sng" algn="ctr">
                      <a:solidFill>
                        <a:srgbClr val="E6E6E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49384615"/>
                  </a:ext>
                </a:extLst>
              </a:tr>
              <a:tr h="558851">
                <a:tc>
                  <a:txBody>
                    <a:bodyPr/>
                    <a:lstStyle/>
                    <a:p>
                      <a:pPr>
                        <a:buNone/>
                      </a:pPr>
                      <a:r>
                        <a:rPr lang="en-GB" sz="1200" dirty="0">
                          <a:effectLst/>
                          <a:hlinkClick r:id="rId4" action="ppaction://hlinksldjump"/>
                        </a:rPr>
                        <a:t>24</a:t>
                      </a:r>
                    </a:p>
                  </a:txBody>
                  <a:tcPr marL="50535" marR="50535" marT="25267" marB="25267" anchor="ctr">
                    <a:lnL w="7620" cap="flat" cmpd="sng" algn="ctr">
                      <a:solidFill>
                        <a:srgbClr val="E6E6E6"/>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hlinkClick r:id="rId4" action="ppaction://hlinksldjump"/>
                        </a:rPr>
                        <a:t>Over the last four years, do you think Brent Council services have got better, worse, or stayed the same? </a:t>
                      </a:r>
                      <a:endParaRPr lang="en-GB" sz="1200">
                        <a:effectLst/>
                      </a:endParaRPr>
                    </a:p>
                  </a:txBody>
                  <a:tcPr marL="50535" marR="50535" marT="25267" marB="25267" anchor="ctr">
                    <a:lnL w="6350" cap="flat" cmpd="sng" algn="ctr">
                      <a:solidFill>
                        <a:schemeClr val="tx1"/>
                      </a:solidFill>
                      <a:prstDash val="solid"/>
                      <a:round/>
                      <a:headEnd type="none" w="med" len="med"/>
                      <a:tailEnd type="none" w="med" len="med"/>
                    </a:lnL>
                    <a:lnR w="7620" cap="flat" cmpd="sng" algn="ctr">
                      <a:solidFill>
                        <a:srgbClr val="E6E6E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25858687"/>
                  </a:ext>
                </a:extLst>
              </a:tr>
              <a:tr h="682592">
                <a:tc>
                  <a:txBody>
                    <a:bodyPr/>
                    <a:lstStyle/>
                    <a:p>
                      <a:pPr>
                        <a:buNone/>
                      </a:pPr>
                      <a:r>
                        <a:rPr lang="en-GB" sz="1200" dirty="0">
                          <a:effectLst/>
                          <a:hlinkClick r:id="rId5" action="ppaction://hlinksldjump"/>
                        </a:rPr>
                        <a:t>25</a:t>
                      </a:r>
                    </a:p>
                  </a:txBody>
                  <a:tcPr marL="50535" marR="50535" marT="25267" marB="25267" anchor="ctr">
                    <a:lnL w="7620" cap="flat" cmpd="sng" algn="ctr">
                      <a:solidFill>
                        <a:srgbClr val="E6E6E6"/>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5" action="ppaction://hlinksldjump"/>
                        </a:rPr>
                        <a:t>To what extent do you agree or disagree with the following statements about Brent Council?</a:t>
                      </a:r>
                    </a:p>
                  </a:txBody>
                  <a:tcPr marL="50535" marR="50535" marT="25267" marB="25267" anchor="ctr">
                    <a:lnL w="6350" cap="flat" cmpd="sng" algn="ctr">
                      <a:solidFill>
                        <a:schemeClr val="tx1"/>
                      </a:solidFill>
                      <a:prstDash val="solid"/>
                      <a:round/>
                      <a:headEnd type="none" w="med" len="med"/>
                      <a:tailEnd type="none" w="med" len="med"/>
                    </a:lnL>
                    <a:lnR w="7620" cap="flat" cmpd="sng" algn="ctr">
                      <a:solidFill>
                        <a:srgbClr val="E6E6E6"/>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1174888"/>
                  </a:ext>
                </a:extLst>
              </a:tr>
              <a:tr h="556063">
                <a:tc>
                  <a:txBody>
                    <a:bodyPr/>
                    <a:lstStyle/>
                    <a:p>
                      <a:pPr>
                        <a:buNone/>
                      </a:pPr>
                      <a:r>
                        <a:rPr lang="en-GB" sz="1200" dirty="0">
                          <a:effectLst/>
                          <a:hlinkClick r:id="rId6" action="ppaction://hlinksldjump"/>
                        </a:rPr>
                        <a:t>26</a:t>
                      </a:r>
                    </a:p>
                  </a:txBody>
                  <a:tcPr marL="50535" marR="50535" marT="25267" marB="25267" anchor="ctr">
                    <a:lnL w="7620" cap="flat" cmpd="sng" algn="ctr">
                      <a:solidFill>
                        <a:srgbClr val="E6E6E6"/>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fontAlgn="t">
                        <a:lnSpc>
                          <a:spcPts val="1500"/>
                        </a:lnSpc>
                        <a:buNone/>
                      </a:pPr>
                      <a:r>
                        <a:rPr kumimoji="0" lang="en-US" sz="1200" b="0"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hlinkClick r:id="rId6" action="ppaction://hlinksldjump"/>
                        </a:rPr>
                        <a:t>To what extent do you think Brent Council acts on the concerns of local residents? </a:t>
                      </a:r>
                      <a:endParaRPr lang="en-GB" sz="1200" b="0" i="0" dirty="0">
                        <a:effectLst/>
                        <a:latin typeface="Segoe UI" panose="020B0502040204020203" pitchFamily="34" charset="0"/>
                      </a:endParaRPr>
                    </a:p>
                  </a:txBody>
                  <a:tcPr marL="50535" marR="50535" marT="25267" marB="25267" anchor="ctr">
                    <a:lnL w="6350" cap="flat" cmpd="sng" algn="ctr">
                      <a:solidFill>
                        <a:schemeClr val="tx1"/>
                      </a:solidFill>
                      <a:prstDash val="solid"/>
                      <a:round/>
                      <a:headEnd type="none" w="med" len="med"/>
                      <a:tailEnd type="none" w="med" len="med"/>
                    </a:lnL>
                    <a:lnR w="7620" cap="flat" cmpd="sng" algn="ctr">
                      <a:solidFill>
                        <a:srgbClr val="E6E6E6"/>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9135171"/>
                  </a:ext>
                </a:extLst>
              </a:tr>
            </a:tbl>
          </a:graphicData>
        </a:graphic>
      </p:graphicFrame>
    </p:spTree>
    <p:extLst>
      <p:ext uri="{BB962C8B-B14F-4D97-AF65-F5344CB8AC3E}">
        <p14:creationId xmlns:p14="http://schemas.microsoft.com/office/powerpoint/2010/main" val="1596560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67B7A-DE36-7801-1AC5-53E719E2D0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D3A7822-9213-E775-8BA4-293D37FCC497}"/>
              </a:ext>
            </a:extLst>
          </p:cNvPr>
          <p:cNvSpPr>
            <a:spLocks noGrp="1"/>
          </p:cNvSpPr>
          <p:nvPr>
            <p:ph type="title"/>
          </p:nvPr>
        </p:nvSpPr>
        <p:spPr>
          <a:xfrm>
            <a:off x="521942" y="634802"/>
            <a:ext cx="10636640" cy="430887"/>
          </a:xfrm>
        </p:spPr>
        <p:txBody>
          <a:bodyPr/>
          <a:lstStyle/>
          <a:p>
            <a:r>
              <a:rPr lang="en-GB"/>
              <a:t>Satisfaction with council (I)</a:t>
            </a:r>
          </a:p>
        </p:txBody>
      </p:sp>
      <p:sp>
        <p:nvSpPr>
          <p:cNvPr id="12" name="Text Placeholder 5">
            <a:extLst>
              <a:ext uri="{FF2B5EF4-FFF2-40B4-BE49-F238E27FC236}">
                <a16:creationId xmlns:a16="http://schemas.microsoft.com/office/drawing/2014/main" id="{9CDDA10B-1E27-0884-F9B6-E14F614F6718}"/>
              </a:ext>
            </a:extLst>
          </p:cNvPr>
          <p:cNvSpPr txBox="1">
            <a:spLocks/>
          </p:cNvSpPr>
          <p:nvPr/>
        </p:nvSpPr>
        <p:spPr>
          <a:xfrm>
            <a:off x="521380" y="1269481"/>
            <a:ext cx="5198936" cy="1508105"/>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The majority of residents are satisfied with the way Brent Council runs things (77%). Those who have lived in the area for at least a year but less than ten years are more satisfied than average, while men are marginally more satisfied than women (79% cf. 75%), and satisfaction is significantly lower for Black residents (72%) and those who are carers (59%). </a:t>
            </a:r>
          </a:p>
        </p:txBody>
      </p:sp>
      <p:graphicFrame>
        <p:nvGraphicFramePr>
          <p:cNvPr id="3" name="Chart 2" descr="Very satisfied 6%&#10;Fairly satisfied 71%&#10;Neither 15%&#10;Fairly dissatisfied 6%&#10;Very dissatisfied 1%&#10;Don't know 1%&#10;">
            <a:extLst>
              <a:ext uri="{FF2B5EF4-FFF2-40B4-BE49-F238E27FC236}">
                <a16:creationId xmlns:a16="http://schemas.microsoft.com/office/drawing/2014/main" id="{B791C4FC-52CC-831F-89C3-1B4D73A6DB14}"/>
              </a:ext>
            </a:extLst>
          </p:cNvPr>
          <p:cNvGraphicFramePr/>
          <p:nvPr>
            <p:extLst>
              <p:ext uri="{D42A27DB-BD31-4B8C-83A1-F6EECF244321}">
                <p14:modId xmlns:p14="http://schemas.microsoft.com/office/powerpoint/2010/main" val="3481839340"/>
              </p:ext>
            </p:extLst>
          </p:nvPr>
        </p:nvGraphicFramePr>
        <p:xfrm>
          <a:off x="515938" y="3001006"/>
          <a:ext cx="5292725" cy="3053168"/>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a:extLst>
              <a:ext uri="{FF2B5EF4-FFF2-40B4-BE49-F238E27FC236}">
                <a16:creationId xmlns:a16="http://schemas.microsoft.com/office/drawing/2014/main" id="{FE57753B-E373-37FF-C4D9-A5CE953BCC18}"/>
              </a:ext>
            </a:extLst>
          </p:cNvPr>
          <p:cNvSpPr/>
          <p:nvPr/>
        </p:nvSpPr>
        <p:spPr>
          <a:xfrm>
            <a:off x="4289463" y="2931445"/>
            <a:ext cx="1519200" cy="1519200"/>
          </a:xfrm>
          <a:prstGeom prst="ellipse">
            <a:avLst/>
          </a:prstGeom>
          <a:solidFill>
            <a:srgbClr val="0080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77%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Satisfied</a:t>
            </a:r>
          </a:p>
        </p:txBody>
      </p:sp>
      <p:sp>
        <p:nvSpPr>
          <p:cNvPr id="14" name="Oval 13">
            <a:extLst>
              <a:ext uri="{FF2B5EF4-FFF2-40B4-BE49-F238E27FC236}">
                <a16:creationId xmlns:a16="http://schemas.microsoft.com/office/drawing/2014/main" id="{D58E34D3-54DA-A432-4597-58DD70CF4F8A}"/>
              </a:ext>
            </a:extLst>
          </p:cNvPr>
          <p:cNvSpPr/>
          <p:nvPr/>
        </p:nvSpPr>
        <p:spPr>
          <a:xfrm>
            <a:off x="4290200" y="4493178"/>
            <a:ext cx="1518463" cy="151846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Dissatisfied</a:t>
            </a:r>
          </a:p>
        </p:txBody>
      </p:sp>
      <p:sp>
        <p:nvSpPr>
          <p:cNvPr id="19" name="Rectangle 18">
            <a:extLst>
              <a:ext uri="{FF2B5EF4-FFF2-40B4-BE49-F238E27FC236}">
                <a16:creationId xmlns:a16="http://schemas.microsoft.com/office/drawing/2014/main" id="{7FD62615-4EF4-7B27-7A3B-35FDC056BC5B}"/>
              </a:ext>
            </a:extLst>
          </p:cNvPr>
          <p:cNvSpPr/>
          <p:nvPr/>
        </p:nvSpPr>
        <p:spPr>
          <a:xfrm>
            <a:off x="6347489" y="1264336"/>
            <a:ext cx="5328574"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Satisfied demographic breakdown </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pSp>
        <p:nvGrpSpPr>
          <p:cNvPr id="8" name="Group 7">
            <a:extLst>
              <a:ext uri="{FF2B5EF4-FFF2-40B4-BE49-F238E27FC236}">
                <a16:creationId xmlns:a16="http://schemas.microsoft.com/office/drawing/2014/main" id="{B448285F-A60C-750B-6CF6-33BC831F6C65}"/>
              </a:ext>
              <a:ext uri="{C183D7F6-B498-43B3-948B-1728B52AA6E4}">
                <adec:decorative xmlns:adec="http://schemas.microsoft.com/office/drawing/2017/decorative" val="1"/>
              </a:ext>
            </a:extLst>
          </p:cNvPr>
          <p:cNvGrpSpPr/>
          <p:nvPr/>
        </p:nvGrpSpPr>
        <p:grpSpPr>
          <a:xfrm>
            <a:off x="6347489" y="6164122"/>
            <a:ext cx="3829578" cy="400110"/>
            <a:chOff x="8221879" y="5441196"/>
            <a:chExt cx="3829578" cy="400110"/>
          </a:xfrm>
        </p:grpSpPr>
        <p:grpSp>
          <p:nvGrpSpPr>
            <p:cNvPr id="11" name="Group 10">
              <a:extLst>
                <a:ext uri="{FF2B5EF4-FFF2-40B4-BE49-F238E27FC236}">
                  <a16:creationId xmlns:a16="http://schemas.microsoft.com/office/drawing/2014/main" id="{3EEFAABD-761B-6D16-3DB0-1B4D88D8B194}"/>
                </a:ext>
              </a:extLst>
            </p:cNvPr>
            <p:cNvGrpSpPr/>
            <p:nvPr/>
          </p:nvGrpSpPr>
          <p:grpSpPr>
            <a:xfrm>
              <a:off x="8393030" y="5441196"/>
              <a:ext cx="3658427" cy="400110"/>
              <a:chOff x="8042025" y="5761142"/>
              <a:chExt cx="3334019" cy="357271"/>
            </a:xfrm>
          </p:grpSpPr>
          <p:sp>
            <p:nvSpPr>
              <p:cNvPr id="17" name="Rectangle 16">
                <a:extLst>
                  <a:ext uri="{FF2B5EF4-FFF2-40B4-BE49-F238E27FC236}">
                    <a16:creationId xmlns:a16="http://schemas.microsoft.com/office/drawing/2014/main" id="{94705A16-A66A-D262-E57B-4EBD0412BCE2}"/>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sp>
            <p:nvSpPr>
              <p:cNvPr id="18" name="Rectangle 17">
                <a:extLst>
                  <a:ext uri="{FF2B5EF4-FFF2-40B4-BE49-F238E27FC236}">
                    <a16:creationId xmlns:a16="http://schemas.microsoft.com/office/drawing/2014/main" id="{BC13BA5D-43F3-40CE-5064-B1549506133F}"/>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grpSp>
        <p:sp>
          <p:nvSpPr>
            <p:cNvPr id="15" name="Isosceles Triangle 14">
              <a:extLst>
                <a:ext uri="{FF2B5EF4-FFF2-40B4-BE49-F238E27FC236}">
                  <a16:creationId xmlns:a16="http://schemas.microsoft.com/office/drawing/2014/main" id="{09F8E8F4-D16F-A58A-812F-E56A3A4A720D}"/>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6" name="Isosceles Triangle 15">
              <a:extLst>
                <a:ext uri="{FF2B5EF4-FFF2-40B4-BE49-F238E27FC236}">
                  <a16:creationId xmlns:a16="http://schemas.microsoft.com/office/drawing/2014/main" id="{4810DD73-1DC5-2AC6-469F-AC2D6C57288C}"/>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graphicFrame>
        <p:nvGraphicFramePr>
          <p:cNvPr id="13" name="Chart 12" descr="1–5 years in Brent 82% – significantly better&#10;6–10 years in Brent 81% – significantly better&#10; 10+ years in Brent 76%&#10;Male 79% – significantly better&#10;Female 75% – significantly worse&#10;White 77%&#10;Mixed or Multiple Ethnic Groups 71%&#10;Asian/Asian British 78%&#10;Black/Black British 72% – significantly worse&#10;Other Ethnic Groups  92% – significantly better&#10;Carer 59% – significantly worse&#10;Not a carer 77% – significantly better&#10;">
            <a:extLst>
              <a:ext uri="{FF2B5EF4-FFF2-40B4-BE49-F238E27FC236}">
                <a16:creationId xmlns:a16="http://schemas.microsoft.com/office/drawing/2014/main" id="{E9D242FF-C912-726F-D9F4-756DF18D6734}"/>
              </a:ext>
            </a:extLst>
          </p:cNvPr>
          <p:cNvGraphicFramePr/>
          <p:nvPr>
            <p:extLst>
              <p:ext uri="{D42A27DB-BD31-4B8C-83A1-F6EECF244321}">
                <p14:modId xmlns:p14="http://schemas.microsoft.com/office/powerpoint/2010/main" val="1269809278"/>
              </p:ext>
            </p:extLst>
          </p:nvPr>
        </p:nvGraphicFramePr>
        <p:xfrm>
          <a:off x="6348413" y="1744585"/>
          <a:ext cx="5327650" cy="4419537"/>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B0A51EA7-5AC1-3B53-5322-917E3E6FE2DE}"/>
              </a:ext>
            </a:extLst>
          </p:cNvPr>
          <p:cNvSpPr>
            <a:spLocks noGrp="1"/>
          </p:cNvSpPr>
          <p:nvPr>
            <p:ph type="ftr" sz="quarter" idx="3"/>
          </p:nvPr>
        </p:nvSpPr>
        <p:spPr>
          <a:xfrm>
            <a:off x="521942" y="6233645"/>
            <a:ext cx="5321646" cy="261065"/>
          </a:xfrm>
          <a:prstGeom prst="rect">
            <a:avLst/>
          </a:prstGeom>
        </p:spPr>
        <p:txBody>
          <a:bodyPr/>
          <a:lstStyle/>
          <a:p>
            <a:pPr>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Q010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Taking everything into account, how satisfied or dissatisfied are you with the way Brent Council runs things? </a:t>
            </a:r>
            <a:endParaRPr lang="en-GB">
              <a:solidFill>
                <a:srgbClr val="6D6E71"/>
              </a:solidFill>
            </a:endParaRPr>
          </a:p>
        </p:txBody>
      </p:sp>
    </p:spTree>
    <p:extLst>
      <p:ext uri="{BB962C8B-B14F-4D97-AF65-F5344CB8AC3E}">
        <p14:creationId xmlns:p14="http://schemas.microsoft.com/office/powerpoint/2010/main" val="4105397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5CE29-7394-5622-C462-89247489669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75E2DAC-4AB5-26FF-DFAF-5782AFBC110A}"/>
              </a:ext>
            </a:extLst>
          </p:cNvPr>
          <p:cNvSpPr>
            <a:spLocks noGrp="1"/>
          </p:cNvSpPr>
          <p:nvPr>
            <p:ph type="title"/>
          </p:nvPr>
        </p:nvSpPr>
        <p:spPr>
          <a:xfrm>
            <a:off x="521942" y="634802"/>
            <a:ext cx="10636640" cy="430887"/>
          </a:xfrm>
        </p:spPr>
        <p:txBody>
          <a:bodyPr/>
          <a:lstStyle/>
          <a:p>
            <a:r>
              <a:rPr lang="en-GB"/>
              <a:t>Satisfaction with council (II)</a:t>
            </a:r>
          </a:p>
        </p:txBody>
      </p:sp>
      <p:sp>
        <p:nvSpPr>
          <p:cNvPr id="7" name="Text Placeholder 6">
            <a:extLst>
              <a:ext uri="{FF2B5EF4-FFF2-40B4-BE49-F238E27FC236}">
                <a16:creationId xmlns:a16="http://schemas.microsoft.com/office/drawing/2014/main" id="{CF74D44D-858B-DBC2-5618-F2B46D6004D4}"/>
              </a:ext>
            </a:extLst>
          </p:cNvPr>
          <p:cNvSpPr>
            <a:spLocks noGrp="1"/>
          </p:cNvSpPr>
          <p:nvPr>
            <p:ph type="body" sz="quarter" idx="15"/>
          </p:nvPr>
        </p:nvSpPr>
        <p:spPr>
          <a:xfrm>
            <a:off x="521942" y="1269703"/>
            <a:ext cx="10146620" cy="861774"/>
          </a:xfrm>
        </p:spPr>
        <p:txBody>
          <a:bodyPr/>
          <a:lstStyle/>
          <a:p>
            <a:r>
              <a:rPr lang="en-GB" dirty="0"/>
              <a:t>Resident satisfaction with the council has significantly increased by 5% points since 2021 and now stands at 77%. This change is driven by a reduction in the percentage who are neutral compared to 2021 (15% cf. 20%). Brent is among the top performing London Boroughs for this metric and substantially outperforms the LGA’s national benchmark (+26% points).</a:t>
            </a:r>
          </a:p>
        </p:txBody>
      </p:sp>
      <p:sp>
        <p:nvSpPr>
          <p:cNvPr id="9" name="Rectangle 8">
            <a:extLst>
              <a:ext uri="{FF2B5EF4-FFF2-40B4-BE49-F238E27FC236}">
                <a16:creationId xmlns:a16="http://schemas.microsoft.com/office/drawing/2014/main" id="{88E375A4-DA07-0F9C-A1F0-50FBDFBE5B06}"/>
              </a:ext>
            </a:extLst>
          </p:cNvPr>
          <p:cNvSpPr/>
          <p:nvPr/>
        </p:nvSpPr>
        <p:spPr>
          <a:xfrm>
            <a:off x="523304" y="2311961"/>
            <a:ext cx="793030"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a:solidFill>
                  <a:srgbClr val="FFFFFF"/>
                </a:solidFill>
                <a:latin typeface="Verdana"/>
              </a:rPr>
              <a:t>T</a:t>
            </a:r>
            <a:r>
              <a:rPr kumimoji="0" lang="en-GB" sz="1400" b="1" i="0" u="none" strike="noStrike" kern="1200" cap="none" spc="0" normalizeH="0" baseline="0" noProof="0">
                <a:ln>
                  <a:noFill/>
                </a:ln>
                <a:solidFill>
                  <a:srgbClr val="FFFFFF"/>
                </a:solidFill>
                <a:effectLst/>
                <a:uLnTx/>
                <a:uFillTx/>
                <a:latin typeface="Verdana"/>
                <a:ea typeface="+mn-ea"/>
                <a:cs typeface="+mn-cs"/>
              </a:rPr>
              <a:t>rend</a:t>
            </a:r>
          </a:p>
        </p:txBody>
      </p:sp>
      <p:graphicFrame>
        <p:nvGraphicFramePr>
          <p:cNvPr id="15" name="Chart 14" descr="&#10;&#10;Satisfied 2018 66%, 2021 72% (significant increase), 2026 77% (significant increase)&#10;Neither 2018 18%, 2021 20%, 2026 6%&#10;Dissatisfied 2018 16%, 2021 6%, 2026 7%&#10;">
            <a:extLst>
              <a:ext uri="{FF2B5EF4-FFF2-40B4-BE49-F238E27FC236}">
                <a16:creationId xmlns:a16="http://schemas.microsoft.com/office/drawing/2014/main" id="{478D15E0-7B1C-8569-3A6A-04C275E7B698}"/>
              </a:ext>
            </a:extLst>
          </p:cNvPr>
          <p:cNvGraphicFramePr/>
          <p:nvPr>
            <p:extLst>
              <p:ext uri="{D42A27DB-BD31-4B8C-83A1-F6EECF244321}">
                <p14:modId xmlns:p14="http://schemas.microsoft.com/office/powerpoint/2010/main" val="2957299912"/>
              </p:ext>
            </p:extLst>
          </p:nvPr>
        </p:nvGraphicFramePr>
        <p:xfrm>
          <a:off x="515938" y="3008676"/>
          <a:ext cx="5292726" cy="3129657"/>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a:extLst>
              <a:ext uri="{FF2B5EF4-FFF2-40B4-BE49-F238E27FC236}">
                <a16:creationId xmlns:a16="http://schemas.microsoft.com/office/drawing/2014/main" id="{84060BAC-0BD7-0539-CD7C-E30A279F2CA2}"/>
              </a:ext>
            </a:extLst>
          </p:cNvPr>
          <p:cNvSpPr/>
          <p:nvPr/>
        </p:nvSpPr>
        <p:spPr>
          <a:xfrm>
            <a:off x="6348413" y="2204240"/>
            <a:ext cx="2922586" cy="576293"/>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Selected London Boroughs </a:t>
            </a:r>
            <a:br>
              <a:rPr kumimoji="0" lang="en-GB" sz="14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br>
            <a:r>
              <a:rPr kumimoji="0" lang="en-GB" sz="1400" b="1" i="0" u="none" strike="noStrike" kern="120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and LGA benchmarking</a:t>
            </a:r>
          </a:p>
        </p:txBody>
      </p:sp>
      <p:graphicFrame>
        <p:nvGraphicFramePr>
          <p:cNvPr id="8" name="Chart 7" descr="  Total&#10;Merton 82%&#10;Ealing 80%&#10;Brent 77%&#10;Sutton 74%&#10;Kensington and Chelsea 71%&#10;Tower Hamlets 69%&#10;LGA (national benchmark) 51%&#10;Croydon 44%&#10;">
            <a:extLst>
              <a:ext uri="{FF2B5EF4-FFF2-40B4-BE49-F238E27FC236}">
                <a16:creationId xmlns:a16="http://schemas.microsoft.com/office/drawing/2014/main" id="{8ACD45FE-48EB-99C9-B2CA-10AC0408A504}"/>
              </a:ext>
            </a:extLst>
          </p:cNvPr>
          <p:cNvGraphicFramePr/>
          <p:nvPr>
            <p:extLst>
              <p:ext uri="{D42A27DB-BD31-4B8C-83A1-F6EECF244321}">
                <p14:modId xmlns:p14="http://schemas.microsoft.com/office/powerpoint/2010/main" val="3236183779"/>
              </p:ext>
            </p:extLst>
          </p:nvPr>
        </p:nvGraphicFramePr>
        <p:xfrm>
          <a:off x="6383337" y="2910930"/>
          <a:ext cx="5292723" cy="3445200"/>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B981C008-7738-C214-4B85-92D2E1254CA6}"/>
              </a:ext>
            </a:extLst>
          </p:cNvPr>
          <p:cNvSpPr>
            <a:spLocks noGrp="1"/>
          </p:cNvSpPr>
          <p:nvPr>
            <p:ph type="ftr" sz="quarter" idx="3"/>
          </p:nvPr>
        </p:nvSpPr>
        <p:spPr>
          <a:xfrm>
            <a:off x="521942" y="6494710"/>
            <a:ext cx="10777678" cy="28709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rPr>
              <a:t>All Respondents (2,207) Q010 </a:t>
            </a:r>
            <a:r>
              <a:rPr kumimoji="0" lang="en-US" sz="800" b="0" i="0" u="none" strike="noStrike" kern="1200" cap="none" spc="0" normalizeH="0" baseline="0" noProof="0" dirty="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Taking everything into account, how satisfied or dissatisfied are you with the way Brent Council runs things?</a:t>
            </a:r>
          </a:p>
          <a:p>
            <a:pPr>
              <a:defRPr/>
            </a:pPr>
            <a:r>
              <a:rPr lang="en-GB" b="1" dirty="0">
                <a:solidFill>
                  <a:srgbClr val="6D6E71"/>
                </a:solidFill>
                <a:ea typeface="Calibri" panose="020F0502020204030204" pitchFamily="34" charset="0"/>
                <a:cs typeface="Times New Roman" panose="02020603050405020304" pitchFamily="18" charset="0"/>
              </a:rPr>
              <a:t>Note: </a:t>
            </a:r>
            <a:r>
              <a:rPr lang="en-GB" dirty="0">
                <a:solidFill>
                  <a:srgbClr val="6D6E71"/>
                </a:solidFill>
                <a:ea typeface="Calibri" panose="020F0502020204030204" pitchFamily="34" charset="0"/>
                <a:cs typeface="Times New Roman" panose="02020603050405020304" pitchFamily="18" charset="0"/>
              </a:rPr>
              <a:t>results from resident surveys (2024-2026) made publicly available by other London Boroughs included for comparison. </a:t>
            </a:r>
            <a:endParaRPr lang="en-GB" b="1" dirty="0">
              <a:solidFill>
                <a:srgbClr val="6D6E71"/>
              </a:solidFill>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endParaRPr>
          </a:p>
        </p:txBody>
      </p:sp>
      <p:cxnSp>
        <p:nvCxnSpPr>
          <p:cNvPr id="20" name="Straight Connector 19">
            <a:extLst>
              <a:ext uri="{FF2B5EF4-FFF2-40B4-BE49-F238E27FC236}">
                <a16:creationId xmlns:a16="http://schemas.microsoft.com/office/drawing/2014/main" id="{D4093E46-28EF-5FA2-601E-16F166D7AC8D}"/>
              </a:ext>
              <a:ext uri="{C183D7F6-B498-43B3-948B-1728B52AA6E4}">
                <adec:decorative xmlns:adec="http://schemas.microsoft.com/office/drawing/2017/decorative" val="1"/>
              </a:ext>
            </a:extLst>
          </p:cNvPr>
          <p:cNvCxnSpPr/>
          <p:nvPr/>
        </p:nvCxnSpPr>
        <p:spPr>
          <a:xfrm>
            <a:off x="6096000" y="2168525"/>
            <a:ext cx="0" cy="4140200"/>
          </a:xfrm>
          <a:prstGeom prst="line">
            <a:avLst/>
          </a:prstGeom>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00B936C2-D2FC-C92C-85C8-EF99F996174F}"/>
              </a:ext>
              <a:ext uri="{C183D7F6-B498-43B3-948B-1728B52AA6E4}">
                <adec:decorative xmlns:adec="http://schemas.microsoft.com/office/drawing/2017/decorative" val="1"/>
              </a:ext>
            </a:extLst>
          </p:cNvPr>
          <p:cNvGrpSpPr/>
          <p:nvPr/>
        </p:nvGrpSpPr>
        <p:grpSpPr>
          <a:xfrm>
            <a:off x="634970" y="2734848"/>
            <a:ext cx="3829578" cy="400110"/>
            <a:chOff x="8221879" y="5441196"/>
            <a:chExt cx="3829578" cy="400110"/>
          </a:xfrm>
        </p:grpSpPr>
        <p:grpSp>
          <p:nvGrpSpPr>
            <p:cNvPr id="22" name="Group 21">
              <a:extLst>
                <a:ext uri="{FF2B5EF4-FFF2-40B4-BE49-F238E27FC236}">
                  <a16:creationId xmlns:a16="http://schemas.microsoft.com/office/drawing/2014/main" id="{78C29C1D-3253-977C-AE78-DFC314F683EE}"/>
                </a:ext>
              </a:extLst>
            </p:cNvPr>
            <p:cNvGrpSpPr/>
            <p:nvPr/>
          </p:nvGrpSpPr>
          <p:grpSpPr>
            <a:xfrm>
              <a:off x="8393030" y="5441196"/>
              <a:ext cx="3658427" cy="400110"/>
              <a:chOff x="8042025" y="5761142"/>
              <a:chExt cx="3334019" cy="357271"/>
            </a:xfrm>
          </p:grpSpPr>
          <p:sp>
            <p:nvSpPr>
              <p:cNvPr id="25" name="Rectangle 24">
                <a:extLst>
                  <a:ext uri="{FF2B5EF4-FFF2-40B4-BE49-F238E27FC236}">
                    <a16:creationId xmlns:a16="http://schemas.microsoft.com/office/drawing/2014/main" id="{5B79BC18-4C45-6452-EB81-36A47E7AEE4B}"/>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previous wave</a:t>
                </a:r>
              </a:p>
            </p:txBody>
          </p:sp>
          <p:sp>
            <p:nvSpPr>
              <p:cNvPr id="26" name="Rectangle 25">
                <a:extLst>
                  <a:ext uri="{FF2B5EF4-FFF2-40B4-BE49-F238E27FC236}">
                    <a16:creationId xmlns:a16="http://schemas.microsoft.com/office/drawing/2014/main" id="{BB40D873-5875-8285-5F1C-659BC641E834}"/>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previous wave</a:t>
                </a:r>
              </a:p>
            </p:txBody>
          </p:sp>
        </p:grpSp>
        <p:sp>
          <p:nvSpPr>
            <p:cNvPr id="23" name="Isosceles Triangle 22">
              <a:extLst>
                <a:ext uri="{FF2B5EF4-FFF2-40B4-BE49-F238E27FC236}">
                  <a16:creationId xmlns:a16="http://schemas.microsoft.com/office/drawing/2014/main" id="{0A1F06DB-0EC8-8287-9FE6-A716184542CF}"/>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4" name="Isosceles Triangle 23">
              <a:extLst>
                <a:ext uri="{FF2B5EF4-FFF2-40B4-BE49-F238E27FC236}">
                  <a16:creationId xmlns:a16="http://schemas.microsoft.com/office/drawing/2014/main" id="{C6991542-AEE0-87C7-1015-7C6BA014656C}"/>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
        <p:nvSpPr>
          <p:cNvPr id="34" name="Isosceles Triangle 33">
            <a:extLst>
              <a:ext uri="{FF2B5EF4-FFF2-40B4-BE49-F238E27FC236}">
                <a16:creationId xmlns:a16="http://schemas.microsoft.com/office/drawing/2014/main" id="{D372FA4F-D6FE-760F-4CC4-9A1965AFB617}"/>
              </a:ext>
              <a:ext uri="{C183D7F6-B498-43B3-948B-1728B52AA6E4}">
                <adec:decorative xmlns:adec="http://schemas.microsoft.com/office/drawing/2017/decorative" val="1"/>
              </a:ext>
            </a:extLst>
          </p:cNvPr>
          <p:cNvSpPr/>
          <p:nvPr/>
        </p:nvSpPr>
        <p:spPr>
          <a:xfrm>
            <a:off x="5190628" y="3214902"/>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9" name="Isosceles Triangle 18">
            <a:extLst>
              <a:ext uri="{FF2B5EF4-FFF2-40B4-BE49-F238E27FC236}">
                <a16:creationId xmlns:a16="http://schemas.microsoft.com/office/drawing/2014/main" id="{10FCB8EE-3068-B0E7-ED0D-30E19F1B8ECA}"/>
              </a:ext>
              <a:ext uri="{C183D7F6-B498-43B3-948B-1728B52AA6E4}">
                <adec:decorative xmlns:adec="http://schemas.microsoft.com/office/drawing/2017/decorative" val="1"/>
              </a:ext>
            </a:extLst>
          </p:cNvPr>
          <p:cNvSpPr/>
          <p:nvPr/>
        </p:nvSpPr>
        <p:spPr>
          <a:xfrm>
            <a:off x="3482745" y="3344158"/>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1290207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7E5BA-1F30-A98E-C85B-7C3603DE715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6F3C3C8-D65D-D671-307E-7AE70D4FD01E}"/>
              </a:ext>
            </a:extLst>
          </p:cNvPr>
          <p:cNvSpPr>
            <a:spLocks noGrp="1"/>
          </p:cNvSpPr>
          <p:nvPr>
            <p:ph type="title"/>
          </p:nvPr>
        </p:nvSpPr>
        <p:spPr>
          <a:xfrm>
            <a:off x="521942" y="634802"/>
            <a:ext cx="10636640" cy="430887"/>
          </a:xfrm>
        </p:spPr>
        <p:txBody>
          <a:bodyPr/>
          <a:lstStyle/>
          <a:p>
            <a:r>
              <a:rPr lang="en-GB"/>
              <a:t>Perception of service level change</a:t>
            </a:r>
          </a:p>
        </p:txBody>
      </p:sp>
      <p:sp>
        <p:nvSpPr>
          <p:cNvPr id="12" name="Text Placeholder 5">
            <a:extLst>
              <a:ext uri="{FF2B5EF4-FFF2-40B4-BE49-F238E27FC236}">
                <a16:creationId xmlns:a16="http://schemas.microsoft.com/office/drawing/2014/main" id="{B0768575-F30A-8D0A-4D81-13E22EA4F7BA}"/>
              </a:ext>
            </a:extLst>
          </p:cNvPr>
          <p:cNvSpPr txBox="1">
            <a:spLocks/>
          </p:cNvSpPr>
          <p:nvPr/>
        </p:nvSpPr>
        <p:spPr>
          <a:xfrm>
            <a:off x="521379" y="1269481"/>
            <a:ext cx="5287284" cy="1508105"/>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The majority believe that Brent Council services have stayed the same over the last four years (73%). Marginally more residents believe services have improved (15%) than declined (10%). Those who are dissatisfied with the council are 14 times more likely to feel that services have got worse compared to those satisfied (56% cf. 4%). </a:t>
            </a:r>
          </a:p>
        </p:txBody>
      </p:sp>
      <p:graphicFrame>
        <p:nvGraphicFramePr>
          <p:cNvPr id="3" name="Chart 2" descr="Very satisfied 30%, Fairly satisfied 47%, Neither 11%, Fairly dissatisfied 7%, Very dissatisfied 5%, Don't know &lt;0.5%">
            <a:extLst>
              <a:ext uri="{FF2B5EF4-FFF2-40B4-BE49-F238E27FC236}">
                <a16:creationId xmlns:a16="http://schemas.microsoft.com/office/drawing/2014/main" id="{A8D70145-F7DB-A2BF-2F65-E4034E73F101}"/>
              </a:ext>
            </a:extLst>
          </p:cNvPr>
          <p:cNvGraphicFramePr/>
          <p:nvPr>
            <p:extLst>
              <p:ext uri="{D42A27DB-BD31-4B8C-83A1-F6EECF244321}">
                <p14:modId xmlns:p14="http://schemas.microsoft.com/office/powerpoint/2010/main" val="3052877857"/>
              </p:ext>
            </p:extLst>
          </p:nvPr>
        </p:nvGraphicFramePr>
        <p:xfrm>
          <a:off x="515938" y="3040912"/>
          <a:ext cx="5292725" cy="2955852"/>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angle 18">
            <a:extLst>
              <a:ext uri="{FF2B5EF4-FFF2-40B4-BE49-F238E27FC236}">
                <a16:creationId xmlns:a16="http://schemas.microsoft.com/office/drawing/2014/main" id="{9F266355-BCDD-AD8D-100A-41C180049762}"/>
              </a:ext>
            </a:extLst>
          </p:cNvPr>
          <p:cNvSpPr/>
          <p:nvPr/>
        </p:nvSpPr>
        <p:spPr>
          <a:xfrm>
            <a:off x="6347489" y="1268413"/>
            <a:ext cx="5328574"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 Worse breakdown </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21" name="Chart 20" descr="18-44: 65%,&#10;45-64: 76%,&#10;65+: 86%,&#10;White British: 72%,&#10;White other: 57%,&#10;Mixed or Multiple Ethnic Groups: 73%,&#10;Asian/Asian British: 74%,&#10;Black/Black British: 70%,&#10;Not disabled: 73%,&#10;Disabled: 62%">
            <a:extLst>
              <a:ext uri="{FF2B5EF4-FFF2-40B4-BE49-F238E27FC236}">
                <a16:creationId xmlns:a16="http://schemas.microsoft.com/office/drawing/2014/main" id="{C362C54B-9C21-D098-79D7-7433EAE8E4D6}"/>
              </a:ext>
            </a:extLst>
          </p:cNvPr>
          <p:cNvGraphicFramePr/>
          <p:nvPr>
            <p:extLst>
              <p:ext uri="{D42A27DB-BD31-4B8C-83A1-F6EECF244321}">
                <p14:modId xmlns:p14="http://schemas.microsoft.com/office/powerpoint/2010/main" val="4198942631"/>
              </p:ext>
            </p:extLst>
          </p:nvPr>
        </p:nvGraphicFramePr>
        <p:xfrm>
          <a:off x="6348413" y="1713015"/>
          <a:ext cx="5327650" cy="4265752"/>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27ADF588-55CC-14DF-D33B-BEEDA5CE797B}"/>
              </a:ext>
            </a:extLst>
          </p:cNvPr>
          <p:cNvSpPr>
            <a:spLocks noGrp="1"/>
          </p:cNvSpPr>
          <p:nvPr>
            <p:ph type="ftr" sz="quarter" idx="3"/>
          </p:nvPr>
        </p:nvSpPr>
        <p:spPr>
          <a:xfrm>
            <a:off x="521942" y="6222741"/>
            <a:ext cx="6335497" cy="288718"/>
          </a:xfrm>
          <a:prstGeom prst="rect">
            <a:avLst/>
          </a:prstGeom>
        </p:spPr>
        <p:txBody>
          <a:bodyPr/>
          <a:lstStyle/>
          <a:p>
            <a:pPr>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those who have lived in Brent for at least four years (2,051) Q08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Over the last four years, do you think Brent Council services have got better, worse, or stayed the same? </a:t>
            </a:r>
            <a:endParaRPr lang="en-GB">
              <a:solidFill>
                <a:srgbClr val="6D6E71"/>
              </a:solidFill>
            </a:endParaRPr>
          </a:p>
        </p:txBody>
      </p:sp>
      <p:grpSp>
        <p:nvGrpSpPr>
          <p:cNvPr id="6" name="Group 5">
            <a:extLst>
              <a:ext uri="{FF2B5EF4-FFF2-40B4-BE49-F238E27FC236}">
                <a16:creationId xmlns:a16="http://schemas.microsoft.com/office/drawing/2014/main" id="{F2675F51-4AF2-7DD9-0147-0B5A06CB6CCC}"/>
              </a:ext>
              <a:ext uri="{C183D7F6-B498-43B3-948B-1728B52AA6E4}">
                <adec:decorative xmlns:adec="http://schemas.microsoft.com/office/drawing/2017/decorative" val="1"/>
              </a:ext>
            </a:extLst>
          </p:cNvPr>
          <p:cNvGrpSpPr/>
          <p:nvPr/>
        </p:nvGrpSpPr>
        <p:grpSpPr>
          <a:xfrm>
            <a:off x="7097449" y="6147582"/>
            <a:ext cx="3829578" cy="400110"/>
            <a:chOff x="8221879" y="5441196"/>
            <a:chExt cx="3829578" cy="400110"/>
          </a:xfrm>
        </p:grpSpPr>
        <p:grpSp>
          <p:nvGrpSpPr>
            <p:cNvPr id="7" name="Group 6">
              <a:extLst>
                <a:ext uri="{FF2B5EF4-FFF2-40B4-BE49-F238E27FC236}">
                  <a16:creationId xmlns:a16="http://schemas.microsoft.com/office/drawing/2014/main" id="{6B9048EA-DDD1-F249-4B0C-311029DB438D}"/>
                </a:ext>
              </a:extLst>
            </p:cNvPr>
            <p:cNvGrpSpPr/>
            <p:nvPr/>
          </p:nvGrpSpPr>
          <p:grpSpPr>
            <a:xfrm>
              <a:off x="8393030" y="5441196"/>
              <a:ext cx="3658427" cy="400110"/>
              <a:chOff x="8042025" y="5761142"/>
              <a:chExt cx="3334019" cy="357271"/>
            </a:xfrm>
          </p:grpSpPr>
          <p:sp>
            <p:nvSpPr>
              <p:cNvPr id="20" name="Rectangle 19">
                <a:extLst>
                  <a:ext uri="{FF2B5EF4-FFF2-40B4-BE49-F238E27FC236}">
                    <a16:creationId xmlns:a16="http://schemas.microsoft.com/office/drawing/2014/main" id="{089B7C1E-053A-5151-E642-0F42542B1339}"/>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sp>
            <p:nvSpPr>
              <p:cNvPr id="22" name="Rectangle 21">
                <a:extLst>
                  <a:ext uri="{FF2B5EF4-FFF2-40B4-BE49-F238E27FC236}">
                    <a16:creationId xmlns:a16="http://schemas.microsoft.com/office/drawing/2014/main" id="{0721E5FA-285D-8C1A-7DC0-0A7263C1514B}"/>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grpSp>
        <p:sp>
          <p:nvSpPr>
            <p:cNvPr id="9" name="Isosceles Triangle 8">
              <a:extLst>
                <a:ext uri="{FF2B5EF4-FFF2-40B4-BE49-F238E27FC236}">
                  <a16:creationId xmlns:a16="http://schemas.microsoft.com/office/drawing/2014/main" id="{9BB04506-ECED-020E-2D6D-D965AD8DF032}"/>
                </a:ext>
              </a:extLst>
            </p:cNvPr>
            <p:cNvSpPr/>
            <p:nvPr/>
          </p:nvSpPr>
          <p:spPr>
            <a:xfrm>
              <a:off x="82218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3" name="Isosceles Triangle 12">
              <a:extLst>
                <a:ext uri="{FF2B5EF4-FFF2-40B4-BE49-F238E27FC236}">
                  <a16:creationId xmlns:a16="http://schemas.microsoft.com/office/drawing/2014/main" id="{C4D411FB-5A0B-9F9F-62C6-C8A1D47F22B0}"/>
                </a:ext>
              </a:extLst>
            </p:cNvPr>
            <p:cNvSpPr/>
            <p:nvPr/>
          </p:nvSpPr>
          <p:spPr>
            <a:xfrm rot="10800000">
              <a:off x="99744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638585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56A9C-64FE-59EE-08BA-B0E619E831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563239D-0A31-FEAE-8C99-44C058936894}"/>
              </a:ext>
            </a:extLst>
          </p:cNvPr>
          <p:cNvSpPr>
            <a:spLocks noGrp="1"/>
          </p:cNvSpPr>
          <p:nvPr>
            <p:ph type="title"/>
          </p:nvPr>
        </p:nvSpPr>
        <p:spPr/>
        <p:txBody>
          <a:bodyPr/>
          <a:lstStyle/>
          <a:p>
            <a:r>
              <a:rPr lang="en-GB"/>
              <a:t>Council perceptions</a:t>
            </a:r>
          </a:p>
        </p:txBody>
      </p:sp>
      <p:sp>
        <p:nvSpPr>
          <p:cNvPr id="6" name="Text Placeholder 5">
            <a:extLst>
              <a:ext uri="{FF2B5EF4-FFF2-40B4-BE49-F238E27FC236}">
                <a16:creationId xmlns:a16="http://schemas.microsoft.com/office/drawing/2014/main" id="{119B3701-D6C8-4EDE-7BB9-27CEFE9F32F7}"/>
              </a:ext>
            </a:extLst>
          </p:cNvPr>
          <p:cNvSpPr>
            <a:spLocks noGrp="1"/>
          </p:cNvSpPr>
          <p:nvPr>
            <p:ph type="body" sz="quarter" idx="15"/>
          </p:nvPr>
        </p:nvSpPr>
        <p:spPr>
          <a:xfrm>
            <a:off x="521379" y="1269481"/>
            <a:ext cx="9336996" cy="1077218"/>
          </a:xfrm>
        </p:spPr>
        <p:txBody>
          <a:bodyPr wrap="square" lIns="0" tIns="0" rIns="0" bIns="0" anchor="t">
            <a:spAutoFit/>
          </a:bodyPr>
          <a:lstStyle/>
          <a:p>
            <a:r>
              <a:rPr lang="en-GB"/>
              <a:t>Residents are most likely to agree that Brent Council makes it easier to be environmentally friendly (68%). The majority of residents agree that Brent Council keeps its promises (53%). Scores are up for most statements compared to 2021, with the largest increase being in “the council keeps its promises to local people” which is up 19% points wave on wave. Encouragingly, Brent outperforms the LGA benchmark (38%) by 18% points for the providing value for money metric.</a:t>
            </a:r>
          </a:p>
        </p:txBody>
      </p:sp>
      <p:graphicFrame>
        <p:nvGraphicFramePr>
          <p:cNvPr id="3" name="Chart 2" descr="The Council keeps its promises to local people  53% (+19% points vs 2021 – significant increase)&#10;Brent Council provides value for money* 56% (+5% points – significant increase)&#10;The Council does a good job for people like me  59% (+8% points  – significant increase)&#10;The Council is helpful when you need it  66% (N/A)&#10;The Council makes it easier for me to be environmentally friendly* 68% (+9% points – significant increase)&#10;It is easy to contact the Council when you need to* 63% (+11% points – significant increase)&#10;">
            <a:extLst>
              <a:ext uri="{FF2B5EF4-FFF2-40B4-BE49-F238E27FC236}">
                <a16:creationId xmlns:a16="http://schemas.microsoft.com/office/drawing/2014/main" id="{42222C43-1B20-0A43-3A92-D4C350979CF0}"/>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719736911"/>
              </p:ext>
            </p:extLst>
          </p:nvPr>
        </p:nvGraphicFramePr>
        <p:xfrm>
          <a:off x="531959" y="2537919"/>
          <a:ext cx="11144104" cy="395231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2C19F1EF-76F8-B74B-7346-C75AC13A4F94}"/>
              </a:ext>
              <a:ext uri="{C183D7F6-B498-43B3-948B-1728B52AA6E4}">
                <adec:decorative xmlns:adec="http://schemas.microsoft.com/office/drawing/2017/decorative" val="1"/>
              </a:ext>
            </a:extLst>
          </p:cNvPr>
          <p:cNvSpPr txBox="1"/>
          <p:nvPr/>
        </p:nvSpPr>
        <p:spPr>
          <a:xfrm>
            <a:off x="10296777" y="2806323"/>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63% (+11)</a:t>
            </a:r>
          </a:p>
        </p:txBody>
      </p:sp>
      <p:sp>
        <p:nvSpPr>
          <p:cNvPr id="9" name="TextBox 8">
            <a:extLst>
              <a:ext uri="{FF2B5EF4-FFF2-40B4-BE49-F238E27FC236}">
                <a16:creationId xmlns:a16="http://schemas.microsoft.com/office/drawing/2014/main" id="{D44EF324-4A3F-8A05-95FD-0FDFD7AA6AF6}"/>
              </a:ext>
              <a:ext uri="{C183D7F6-B498-43B3-948B-1728B52AA6E4}">
                <adec:decorative xmlns:adec="http://schemas.microsoft.com/office/drawing/2017/decorative" val="1"/>
              </a:ext>
            </a:extLst>
          </p:cNvPr>
          <p:cNvSpPr txBox="1"/>
          <p:nvPr/>
        </p:nvSpPr>
        <p:spPr>
          <a:xfrm>
            <a:off x="10296777" y="3414118"/>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68% (+9)</a:t>
            </a:r>
          </a:p>
        </p:txBody>
      </p:sp>
      <p:sp>
        <p:nvSpPr>
          <p:cNvPr id="11" name="TextBox 10">
            <a:extLst>
              <a:ext uri="{FF2B5EF4-FFF2-40B4-BE49-F238E27FC236}">
                <a16:creationId xmlns:a16="http://schemas.microsoft.com/office/drawing/2014/main" id="{B50D8E78-1981-3D64-91B5-BA3F46139871}"/>
              </a:ext>
              <a:ext uri="{C183D7F6-B498-43B3-948B-1728B52AA6E4}">
                <adec:decorative xmlns:adec="http://schemas.microsoft.com/office/drawing/2017/decorative" val="1"/>
              </a:ext>
            </a:extLst>
          </p:cNvPr>
          <p:cNvSpPr txBox="1"/>
          <p:nvPr/>
        </p:nvSpPr>
        <p:spPr>
          <a:xfrm>
            <a:off x="10296777" y="3966703"/>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66% (N/A)</a:t>
            </a:r>
          </a:p>
        </p:txBody>
      </p:sp>
      <p:sp>
        <p:nvSpPr>
          <p:cNvPr id="14" name="TextBox 13">
            <a:extLst>
              <a:ext uri="{FF2B5EF4-FFF2-40B4-BE49-F238E27FC236}">
                <a16:creationId xmlns:a16="http://schemas.microsoft.com/office/drawing/2014/main" id="{8836DF31-9232-2A45-4630-7CDD8C6C2A64}"/>
              </a:ext>
              <a:ext uri="{C183D7F6-B498-43B3-948B-1728B52AA6E4}">
                <adec:decorative xmlns:adec="http://schemas.microsoft.com/office/drawing/2017/decorative" val="1"/>
              </a:ext>
            </a:extLst>
          </p:cNvPr>
          <p:cNvSpPr txBox="1"/>
          <p:nvPr/>
        </p:nvSpPr>
        <p:spPr>
          <a:xfrm>
            <a:off x="10291397" y="4494431"/>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59% (+8)</a:t>
            </a:r>
          </a:p>
        </p:txBody>
      </p:sp>
      <p:sp>
        <p:nvSpPr>
          <p:cNvPr id="16" name="TextBox 15">
            <a:extLst>
              <a:ext uri="{FF2B5EF4-FFF2-40B4-BE49-F238E27FC236}">
                <a16:creationId xmlns:a16="http://schemas.microsoft.com/office/drawing/2014/main" id="{C16936D7-4CF7-6C77-FB12-E471C98D8041}"/>
              </a:ext>
              <a:ext uri="{C183D7F6-B498-43B3-948B-1728B52AA6E4}">
                <adec:decorative xmlns:adec="http://schemas.microsoft.com/office/drawing/2017/decorative" val="1"/>
              </a:ext>
            </a:extLst>
          </p:cNvPr>
          <p:cNvSpPr txBox="1"/>
          <p:nvPr/>
        </p:nvSpPr>
        <p:spPr>
          <a:xfrm>
            <a:off x="10291397" y="5048238"/>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56% (+5)</a:t>
            </a:r>
          </a:p>
        </p:txBody>
      </p:sp>
      <p:sp>
        <p:nvSpPr>
          <p:cNvPr id="18" name="TextBox 17">
            <a:extLst>
              <a:ext uri="{FF2B5EF4-FFF2-40B4-BE49-F238E27FC236}">
                <a16:creationId xmlns:a16="http://schemas.microsoft.com/office/drawing/2014/main" id="{D20A6BA0-3734-B033-BF3D-AA487C78C9A4}"/>
              </a:ext>
              <a:ext uri="{C183D7F6-B498-43B3-948B-1728B52AA6E4}">
                <adec:decorative xmlns:adec="http://schemas.microsoft.com/office/drawing/2017/decorative" val="1"/>
              </a:ext>
            </a:extLst>
          </p:cNvPr>
          <p:cNvSpPr txBox="1"/>
          <p:nvPr/>
        </p:nvSpPr>
        <p:spPr>
          <a:xfrm>
            <a:off x="10291397" y="5582914"/>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53% (+19)</a:t>
            </a:r>
          </a:p>
        </p:txBody>
      </p:sp>
      <p:sp>
        <p:nvSpPr>
          <p:cNvPr id="8" name="Isosceles Triangle 7">
            <a:extLst>
              <a:ext uri="{FF2B5EF4-FFF2-40B4-BE49-F238E27FC236}">
                <a16:creationId xmlns:a16="http://schemas.microsoft.com/office/drawing/2014/main" id="{2BD9E476-7B6F-B01E-9E3D-555551870725}"/>
              </a:ext>
              <a:ext uri="{C183D7F6-B498-43B3-948B-1728B52AA6E4}">
                <adec:decorative xmlns:adec="http://schemas.microsoft.com/office/drawing/2017/decorative" val="1"/>
              </a:ext>
            </a:extLst>
          </p:cNvPr>
          <p:cNvSpPr/>
          <p:nvPr/>
        </p:nvSpPr>
        <p:spPr>
          <a:xfrm>
            <a:off x="11407397" y="2797486"/>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2" name="Isosceles Triangle 11">
            <a:extLst>
              <a:ext uri="{FF2B5EF4-FFF2-40B4-BE49-F238E27FC236}">
                <a16:creationId xmlns:a16="http://schemas.microsoft.com/office/drawing/2014/main" id="{3F67D979-3AE8-CD64-3714-F52516E42C13}"/>
              </a:ext>
              <a:ext uri="{C183D7F6-B498-43B3-948B-1728B52AA6E4}">
                <adec:decorative xmlns:adec="http://schemas.microsoft.com/office/drawing/2017/decorative" val="1"/>
              </a:ext>
            </a:extLst>
          </p:cNvPr>
          <p:cNvSpPr/>
          <p:nvPr/>
        </p:nvSpPr>
        <p:spPr>
          <a:xfrm>
            <a:off x="11420889" y="5601475"/>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7" name="Isosceles Triangle 16">
            <a:extLst>
              <a:ext uri="{FF2B5EF4-FFF2-40B4-BE49-F238E27FC236}">
                <a16:creationId xmlns:a16="http://schemas.microsoft.com/office/drawing/2014/main" id="{BDE7D9F3-83B6-EF2A-7666-FF295FBD897F}"/>
              </a:ext>
              <a:ext uri="{C183D7F6-B498-43B3-948B-1728B52AA6E4}">
                <adec:decorative xmlns:adec="http://schemas.microsoft.com/office/drawing/2017/decorative" val="1"/>
              </a:ext>
            </a:extLst>
          </p:cNvPr>
          <p:cNvSpPr/>
          <p:nvPr/>
        </p:nvSpPr>
        <p:spPr>
          <a:xfrm>
            <a:off x="11420890" y="5066799"/>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0" name="Isosceles Triangle 19">
            <a:extLst>
              <a:ext uri="{FF2B5EF4-FFF2-40B4-BE49-F238E27FC236}">
                <a16:creationId xmlns:a16="http://schemas.microsoft.com/office/drawing/2014/main" id="{A617B548-3A39-DB34-E44A-532A6AE00891}"/>
              </a:ext>
              <a:ext uri="{C183D7F6-B498-43B3-948B-1728B52AA6E4}">
                <adec:decorative xmlns:adec="http://schemas.microsoft.com/office/drawing/2017/decorative" val="1"/>
              </a:ext>
            </a:extLst>
          </p:cNvPr>
          <p:cNvSpPr/>
          <p:nvPr/>
        </p:nvSpPr>
        <p:spPr>
          <a:xfrm>
            <a:off x="11420891" y="4497012"/>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4" name="Isosceles Triangle 23">
            <a:extLst>
              <a:ext uri="{FF2B5EF4-FFF2-40B4-BE49-F238E27FC236}">
                <a16:creationId xmlns:a16="http://schemas.microsoft.com/office/drawing/2014/main" id="{A1423684-22F4-2173-2316-2D77EC96FF95}"/>
              </a:ext>
              <a:ext uri="{C183D7F6-B498-43B3-948B-1728B52AA6E4}">
                <adec:decorative xmlns:adec="http://schemas.microsoft.com/office/drawing/2017/decorative" val="1"/>
              </a:ext>
            </a:extLst>
          </p:cNvPr>
          <p:cNvSpPr/>
          <p:nvPr/>
        </p:nvSpPr>
        <p:spPr>
          <a:xfrm>
            <a:off x="11407279" y="3442403"/>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 name="Footer Placeholder 1">
            <a:extLst>
              <a:ext uri="{FF2B5EF4-FFF2-40B4-BE49-F238E27FC236}">
                <a16:creationId xmlns:a16="http://schemas.microsoft.com/office/drawing/2014/main" id="{4ECA59D2-DDB9-369A-3EE0-36F4CD791E28}"/>
              </a:ext>
              <a:ext uri="{C183D7F6-B498-43B3-948B-1728B52AA6E4}">
                <adec:decorative xmlns:adec="http://schemas.microsoft.com/office/drawing/2017/decorative" val="1"/>
              </a:ext>
            </a:extLst>
          </p:cNvPr>
          <p:cNvSpPr>
            <a:spLocks noGrp="1"/>
          </p:cNvSpPr>
          <p:nvPr>
            <p:ph type="ftr" sz="quarter" idx="3"/>
          </p:nvPr>
        </p:nvSpPr>
        <p:spPr>
          <a:xfrm>
            <a:off x="518465" y="6308726"/>
            <a:ext cx="10777678" cy="2154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Q09. To what extent do you agree or disagree with the following statements about Brent Council?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*Note: statement wording change may impact comparability.</a:t>
            </a:r>
          </a:p>
        </p:txBody>
      </p:sp>
      <p:sp>
        <p:nvSpPr>
          <p:cNvPr id="10" name="Rectangle 9">
            <a:extLst>
              <a:ext uri="{FF2B5EF4-FFF2-40B4-BE49-F238E27FC236}">
                <a16:creationId xmlns:a16="http://schemas.microsoft.com/office/drawing/2014/main" id="{3982D59C-816E-96B0-19BD-039813C504D7}"/>
              </a:ext>
              <a:ext uri="{C183D7F6-B498-43B3-948B-1728B52AA6E4}">
                <adec:decorative xmlns:adec="http://schemas.microsoft.com/office/drawing/2017/decorative" val="1"/>
              </a:ext>
            </a:extLst>
          </p:cNvPr>
          <p:cNvSpPr/>
          <p:nvPr/>
        </p:nvSpPr>
        <p:spPr>
          <a:xfrm>
            <a:off x="10098190" y="1872544"/>
            <a:ext cx="1591367" cy="791737"/>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 Agree (change vs. </a:t>
            </a:r>
            <a:r>
              <a:rPr lang="en-GB" sz="1400" b="1">
                <a:solidFill>
                  <a:srgbClr val="FFFFFF"/>
                </a:solidFill>
                <a:latin typeface="Verdana"/>
              </a:rPr>
              <a:t>2021)</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pSp>
        <p:nvGrpSpPr>
          <p:cNvPr id="5" name="Group 4">
            <a:extLst>
              <a:ext uri="{FF2B5EF4-FFF2-40B4-BE49-F238E27FC236}">
                <a16:creationId xmlns:a16="http://schemas.microsoft.com/office/drawing/2014/main" id="{18E690A1-EC03-CFEE-2C43-0B8EBDED37CD}"/>
              </a:ext>
              <a:ext uri="{C183D7F6-B498-43B3-948B-1728B52AA6E4}">
                <adec:decorative xmlns:adec="http://schemas.microsoft.com/office/drawing/2017/decorative" val="1"/>
              </a:ext>
            </a:extLst>
          </p:cNvPr>
          <p:cNvGrpSpPr/>
          <p:nvPr/>
        </p:nvGrpSpPr>
        <p:grpSpPr>
          <a:xfrm>
            <a:off x="7943586" y="6324389"/>
            <a:ext cx="3829578" cy="400110"/>
            <a:chOff x="8221879" y="5441196"/>
            <a:chExt cx="3829578" cy="400110"/>
          </a:xfrm>
        </p:grpSpPr>
        <p:grpSp>
          <p:nvGrpSpPr>
            <p:cNvPr id="13" name="Group 12">
              <a:extLst>
                <a:ext uri="{FF2B5EF4-FFF2-40B4-BE49-F238E27FC236}">
                  <a16:creationId xmlns:a16="http://schemas.microsoft.com/office/drawing/2014/main" id="{A0A4F669-91FB-73B4-09F1-3DC19526BB5E}"/>
                </a:ext>
              </a:extLst>
            </p:cNvPr>
            <p:cNvGrpSpPr/>
            <p:nvPr/>
          </p:nvGrpSpPr>
          <p:grpSpPr>
            <a:xfrm>
              <a:off x="8393030" y="5441196"/>
              <a:ext cx="3658427" cy="400110"/>
              <a:chOff x="8042025" y="5761142"/>
              <a:chExt cx="3334019" cy="357271"/>
            </a:xfrm>
          </p:grpSpPr>
          <p:sp>
            <p:nvSpPr>
              <p:cNvPr id="21" name="Rectangle 20">
                <a:extLst>
                  <a:ext uri="{FF2B5EF4-FFF2-40B4-BE49-F238E27FC236}">
                    <a16:creationId xmlns:a16="http://schemas.microsoft.com/office/drawing/2014/main" id="{50EFC820-9B99-4440-7F88-25E6DBC8F576}"/>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previous wave</a:t>
                </a:r>
              </a:p>
            </p:txBody>
          </p:sp>
          <p:sp>
            <p:nvSpPr>
              <p:cNvPr id="22" name="Rectangle 21">
                <a:extLst>
                  <a:ext uri="{FF2B5EF4-FFF2-40B4-BE49-F238E27FC236}">
                    <a16:creationId xmlns:a16="http://schemas.microsoft.com/office/drawing/2014/main" id="{F931F93F-3847-2C48-3931-E219F0180839}"/>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previous wave</a:t>
                </a:r>
              </a:p>
            </p:txBody>
          </p:sp>
        </p:grpSp>
        <p:sp>
          <p:nvSpPr>
            <p:cNvPr id="15" name="Isosceles Triangle 14">
              <a:extLst>
                <a:ext uri="{FF2B5EF4-FFF2-40B4-BE49-F238E27FC236}">
                  <a16:creationId xmlns:a16="http://schemas.microsoft.com/office/drawing/2014/main" id="{DD8A3992-8CB9-2E39-828B-AFC9892DECF7}"/>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9" name="Isosceles Triangle 18">
              <a:extLst>
                <a:ext uri="{FF2B5EF4-FFF2-40B4-BE49-F238E27FC236}">
                  <a16:creationId xmlns:a16="http://schemas.microsoft.com/office/drawing/2014/main" id="{F75DA343-2F6E-D6B8-9674-654888909037}"/>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3343693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1942" y="634802"/>
            <a:ext cx="10636640" cy="430887"/>
          </a:xfrm>
        </p:spPr>
        <p:txBody>
          <a:bodyPr/>
          <a:lstStyle/>
          <a:p>
            <a:r>
              <a:rPr lang="en-GB"/>
              <a:t>Council acts on concerns of residents</a:t>
            </a:r>
          </a:p>
        </p:txBody>
      </p:sp>
      <p:sp>
        <p:nvSpPr>
          <p:cNvPr id="13" name="Text Placeholder 5">
            <a:extLst>
              <a:ext uri="{FF2B5EF4-FFF2-40B4-BE49-F238E27FC236}">
                <a16:creationId xmlns:a16="http://schemas.microsoft.com/office/drawing/2014/main" id="{698F4F01-E33E-9947-E544-EA8D343430C2}"/>
              </a:ext>
            </a:extLst>
          </p:cNvPr>
          <p:cNvSpPr txBox="1">
            <a:spLocks/>
          </p:cNvSpPr>
          <p:nvPr/>
        </p:nvSpPr>
        <p:spPr>
          <a:xfrm>
            <a:off x="521380" y="1269481"/>
            <a:ext cx="5287284" cy="1508105"/>
          </a:xfrm>
          <a:prstGeom prst="rect">
            <a:avLst/>
          </a:prstGeom>
        </p:spPr>
        <p:txBody>
          <a:bodyPr wrap="square" lIns="0" tIns="0" rIns="0" bIns="0" anchor="t">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Overall, the majority of residents feel that Brent Council acts on concerns (71%), although just 3% answer ‘a great deal’ compared to 68% ‘a fair amount’. Regardless, Brent outperforms the latest LGA benchmark (53%) for this metric by a healthy margin (+18% points). Black/Black British residents are significantly more likely to feel that Brent Council doesn’t act on concerns (33%). </a:t>
            </a:r>
          </a:p>
        </p:txBody>
      </p:sp>
      <p:graphicFrame>
        <p:nvGraphicFramePr>
          <p:cNvPr id="3" name="Chart 2" descr="A great deal 3%&#10;A fair amount 68%&#10;Not very much 22%&#10;Not at all 2%&#10;Don't know 5%&#10;">
            <a:extLst>
              <a:ext uri="{FF2B5EF4-FFF2-40B4-BE49-F238E27FC236}">
                <a16:creationId xmlns:a16="http://schemas.microsoft.com/office/drawing/2014/main" id="{FB6C51AF-2B92-1FDE-583A-C810062310F7}"/>
              </a:ext>
            </a:extLst>
          </p:cNvPr>
          <p:cNvGraphicFramePr/>
          <p:nvPr>
            <p:extLst>
              <p:ext uri="{D42A27DB-BD31-4B8C-83A1-F6EECF244321}">
                <p14:modId xmlns:p14="http://schemas.microsoft.com/office/powerpoint/2010/main" val="3451860616"/>
              </p:ext>
            </p:extLst>
          </p:nvPr>
        </p:nvGraphicFramePr>
        <p:xfrm>
          <a:off x="515938" y="3207455"/>
          <a:ext cx="5292725" cy="2774339"/>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descr="71% Great deal/fair amount">
            <a:extLst>
              <a:ext uri="{FF2B5EF4-FFF2-40B4-BE49-F238E27FC236}">
                <a16:creationId xmlns:a16="http://schemas.microsoft.com/office/drawing/2014/main" id="{4CB71D6A-786C-CD97-8345-5FBFC39F919A}"/>
              </a:ext>
            </a:extLst>
          </p:cNvPr>
          <p:cNvSpPr/>
          <p:nvPr/>
        </p:nvSpPr>
        <p:spPr>
          <a:xfrm>
            <a:off x="4257496" y="2972190"/>
            <a:ext cx="1519200" cy="1519200"/>
          </a:xfrm>
          <a:prstGeom prst="ellipse">
            <a:avLst/>
          </a:prstGeom>
          <a:solidFill>
            <a:srgbClr val="0080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71%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Great deal/</a:t>
            </a:r>
            <a:br>
              <a:rPr kumimoji="0" lang="en-GB" sz="1050" b="1" i="0" u="none" strike="noStrike" kern="1200" cap="none" spc="0" normalizeH="0" baseline="0" noProof="0">
                <a:ln>
                  <a:noFill/>
                </a:ln>
                <a:solidFill>
                  <a:srgbClr val="FFFFFF"/>
                </a:solidFill>
                <a:effectLst/>
                <a:uLnTx/>
                <a:uFillTx/>
                <a:latin typeface="Verdana"/>
                <a:ea typeface="+mn-ea"/>
                <a:cs typeface="+mn-cs"/>
              </a:rPr>
            </a:br>
            <a:r>
              <a:rPr kumimoji="0" lang="en-GB" sz="1050" b="1" i="0" u="none" strike="noStrike" kern="1200" cap="none" spc="0" normalizeH="0" baseline="0" noProof="0">
                <a:ln>
                  <a:noFill/>
                </a:ln>
                <a:solidFill>
                  <a:srgbClr val="FFFFFF"/>
                </a:solidFill>
                <a:effectLst/>
                <a:uLnTx/>
                <a:uFillTx/>
                <a:latin typeface="Verdana"/>
                <a:ea typeface="+mn-ea"/>
                <a:cs typeface="+mn-cs"/>
              </a:rPr>
              <a:t>fair amount</a:t>
            </a:r>
          </a:p>
        </p:txBody>
      </p:sp>
      <p:sp>
        <p:nvSpPr>
          <p:cNvPr id="14" name="Oval 13" descr="24% not very much/not at all">
            <a:extLst>
              <a:ext uri="{FF2B5EF4-FFF2-40B4-BE49-F238E27FC236}">
                <a16:creationId xmlns:a16="http://schemas.microsoft.com/office/drawing/2014/main" id="{307AC1DB-2A93-CACD-BD19-A6D6791C5989}"/>
              </a:ext>
            </a:extLst>
          </p:cNvPr>
          <p:cNvSpPr/>
          <p:nvPr/>
        </p:nvSpPr>
        <p:spPr>
          <a:xfrm>
            <a:off x="4293289" y="4524474"/>
            <a:ext cx="1518463" cy="151846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Not very much/</a:t>
            </a:r>
            <a:br>
              <a:rPr kumimoji="0" lang="en-GB" sz="1050" b="1" i="0" u="none" strike="noStrike" kern="1200" cap="none" spc="0" normalizeH="0" baseline="0" noProof="0">
                <a:ln>
                  <a:noFill/>
                </a:ln>
                <a:solidFill>
                  <a:srgbClr val="FFFFFF"/>
                </a:solidFill>
                <a:effectLst/>
                <a:uLnTx/>
                <a:uFillTx/>
                <a:latin typeface="Verdana"/>
                <a:ea typeface="+mn-ea"/>
                <a:cs typeface="+mn-cs"/>
              </a:rPr>
            </a:br>
            <a:r>
              <a:rPr kumimoji="0" lang="en-GB" sz="1050" b="1" i="0" u="none" strike="noStrike" kern="1200" cap="none" spc="0" normalizeH="0" baseline="0" noProof="0">
                <a:ln>
                  <a:noFill/>
                </a:ln>
                <a:solidFill>
                  <a:srgbClr val="FFFFFF"/>
                </a:solidFill>
                <a:effectLst/>
                <a:uLnTx/>
                <a:uFillTx/>
                <a:latin typeface="Verdana"/>
                <a:ea typeface="+mn-ea"/>
                <a:cs typeface="+mn-cs"/>
              </a:rPr>
              <a:t>not at all</a:t>
            </a:r>
          </a:p>
        </p:txBody>
      </p:sp>
      <p:sp>
        <p:nvSpPr>
          <p:cNvPr id="22" name="Rectangle 21">
            <a:extLst>
              <a:ext uri="{FF2B5EF4-FFF2-40B4-BE49-F238E27FC236}">
                <a16:creationId xmlns:a16="http://schemas.microsoft.com/office/drawing/2014/main" id="{B0DD25CF-9424-7A04-4C6D-4B4063B3C59F}"/>
              </a:ext>
            </a:extLst>
          </p:cNvPr>
          <p:cNvSpPr/>
          <p:nvPr/>
        </p:nvSpPr>
        <p:spPr>
          <a:xfrm>
            <a:off x="6365848" y="1279046"/>
            <a:ext cx="5310215"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Not very much/not at all subgroup analysis </a:t>
            </a:r>
          </a:p>
        </p:txBody>
      </p:sp>
      <p:graphicFrame>
        <p:nvGraphicFramePr>
          <p:cNvPr id="34" name="Chart 33" descr="16-24 10% – significantly better&#10;25-34 23%&#10;35-44 28%&#10;45-54 27%&#10;55-64 29%&#10;65+ 29%&#10;White 22%&#10;Mixed or Multiple Ethnic Groups 31%&#10;Asian/Asian British 21% – significantly better&#10;Black/Black British 33% – significantly poorer&#10;Other Ethnic Group 18% &#10;">
            <a:extLst>
              <a:ext uri="{FF2B5EF4-FFF2-40B4-BE49-F238E27FC236}">
                <a16:creationId xmlns:a16="http://schemas.microsoft.com/office/drawing/2014/main" id="{DE89ED72-D4A7-5553-9505-0DA0FD64EBAC}"/>
              </a:ext>
            </a:extLst>
          </p:cNvPr>
          <p:cNvGraphicFramePr/>
          <p:nvPr>
            <p:extLst>
              <p:ext uri="{D42A27DB-BD31-4B8C-83A1-F6EECF244321}">
                <p14:modId xmlns:p14="http://schemas.microsoft.com/office/powerpoint/2010/main" val="3252687100"/>
              </p:ext>
            </p:extLst>
          </p:nvPr>
        </p:nvGraphicFramePr>
        <p:xfrm>
          <a:off x="6348413" y="1766179"/>
          <a:ext cx="5327650" cy="4276758"/>
        </p:xfrm>
        <a:graphic>
          <a:graphicData uri="http://schemas.openxmlformats.org/drawingml/2006/chart">
            <c:chart xmlns:c="http://schemas.openxmlformats.org/drawingml/2006/chart" xmlns:r="http://schemas.openxmlformats.org/officeDocument/2006/relationships" r:id="rId4"/>
          </a:graphicData>
        </a:graphic>
      </p:graphicFrame>
      <p:grpSp>
        <p:nvGrpSpPr>
          <p:cNvPr id="15" name="Group 14">
            <a:extLst>
              <a:ext uri="{FF2B5EF4-FFF2-40B4-BE49-F238E27FC236}">
                <a16:creationId xmlns:a16="http://schemas.microsoft.com/office/drawing/2014/main" id="{5A237AC5-9B7E-78FA-9164-E05800C518C3}"/>
              </a:ext>
              <a:ext uri="{C183D7F6-B498-43B3-948B-1728B52AA6E4}">
                <adec:decorative xmlns:adec="http://schemas.microsoft.com/office/drawing/2017/decorative" val="1"/>
              </a:ext>
            </a:extLst>
          </p:cNvPr>
          <p:cNvGrpSpPr/>
          <p:nvPr/>
        </p:nvGrpSpPr>
        <p:grpSpPr>
          <a:xfrm>
            <a:off x="6348413" y="6160182"/>
            <a:ext cx="3829578" cy="400110"/>
            <a:chOff x="8221879" y="5441196"/>
            <a:chExt cx="3829578" cy="400110"/>
          </a:xfrm>
        </p:grpSpPr>
        <p:grpSp>
          <p:nvGrpSpPr>
            <p:cNvPr id="35" name="Group 34">
              <a:extLst>
                <a:ext uri="{FF2B5EF4-FFF2-40B4-BE49-F238E27FC236}">
                  <a16:creationId xmlns:a16="http://schemas.microsoft.com/office/drawing/2014/main" id="{DD9DF7E7-878F-C752-0FC6-64E858E0B7F7}"/>
                </a:ext>
              </a:extLst>
            </p:cNvPr>
            <p:cNvGrpSpPr/>
            <p:nvPr/>
          </p:nvGrpSpPr>
          <p:grpSpPr>
            <a:xfrm>
              <a:off x="8393030" y="5441196"/>
              <a:ext cx="3658427" cy="400110"/>
              <a:chOff x="8042025" y="5761142"/>
              <a:chExt cx="3334019" cy="357271"/>
            </a:xfrm>
          </p:grpSpPr>
          <p:sp>
            <p:nvSpPr>
              <p:cNvPr id="38" name="Rectangle 37">
                <a:extLst>
                  <a:ext uri="{FF2B5EF4-FFF2-40B4-BE49-F238E27FC236}">
                    <a16:creationId xmlns:a16="http://schemas.microsoft.com/office/drawing/2014/main" id="{414C46BA-F026-36A3-A315-08105988D98F}"/>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average</a:t>
                </a:r>
              </a:p>
            </p:txBody>
          </p:sp>
          <p:sp>
            <p:nvSpPr>
              <p:cNvPr id="39" name="Rectangle 38">
                <a:extLst>
                  <a:ext uri="{FF2B5EF4-FFF2-40B4-BE49-F238E27FC236}">
                    <a16:creationId xmlns:a16="http://schemas.microsoft.com/office/drawing/2014/main" id="{5275770E-9867-675E-66EC-A4E30920B54A}"/>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grpSp>
        <p:sp>
          <p:nvSpPr>
            <p:cNvPr id="5" name="Isosceles Triangle 4">
              <a:extLst>
                <a:ext uri="{FF2B5EF4-FFF2-40B4-BE49-F238E27FC236}">
                  <a16:creationId xmlns:a16="http://schemas.microsoft.com/office/drawing/2014/main" id="{35D6DF36-57DD-FBF7-ADA4-06535249CBB1}"/>
                </a:ext>
              </a:extLst>
            </p:cNvPr>
            <p:cNvSpPr/>
            <p:nvPr/>
          </p:nvSpPr>
          <p:spPr>
            <a:xfrm>
              <a:off x="82218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1" name="Isosceles Triangle 10">
              <a:extLst>
                <a:ext uri="{FF2B5EF4-FFF2-40B4-BE49-F238E27FC236}">
                  <a16:creationId xmlns:a16="http://schemas.microsoft.com/office/drawing/2014/main" id="{51A667BA-49E0-CA06-9CEF-C91FF09BC308}"/>
                </a:ext>
              </a:extLst>
            </p:cNvPr>
            <p:cNvSpPr/>
            <p:nvPr/>
          </p:nvSpPr>
          <p:spPr>
            <a:xfrm rot="10800000">
              <a:off x="99744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
        <p:nvSpPr>
          <p:cNvPr id="2" name="Footer Placeholder 1"/>
          <p:cNvSpPr>
            <a:spLocks noGrp="1"/>
          </p:cNvSpPr>
          <p:nvPr>
            <p:ph type="ftr" sz="quarter" idx="3"/>
          </p:nvPr>
        </p:nvSpPr>
        <p:spPr>
          <a:xfrm>
            <a:off x="521942" y="6185001"/>
            <a:ext cx="5286721" cy="309096"/>
          </a:xfrm>
          <a:prstGeom prst="rect">
            <a:avLst/>
          </a:prstGeom>
        </p:spPr>
        <p:txBody>
          <a:bodyPr/>
          <a:lstStyle/>
          <a:p>
            <a:pPr>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Q011 To what extent do you think Brent Council acts on the concerns of local residents? </a:t>
            </a:r>
            <a:endParaRPr lang="en-GB">
              <a:solidFill>
                <a:srgbClr val="6D6E71"/>
              </a:solidFill>
            </a:endParaRPr>
          </a:p>
        </p:txBody>
      </p:sp>
    </p:spTree>
    <p:extLst>
      <p:ext uri="{BB962C8B-B14F-4D97-AF65-F5344CB8AC3E}">
        <p14:creationId xmlns:p14="http://schemas.microsoft.com/office/powerpoint/2010/main" val="2046250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248A7-0007-C9F0-79EF-6A48FCD5B5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DEBE67-98AA-9914-26F0-A09A82BAC6EB}"/>
              </a:ext>
            </a:extLst>
          </p:cNvPr>
          <p:cNvSpPr>
            <a:spLocks noGrp="1"/>
          </p:cNvSpPr>
          <p:nvPr>
            <p:ph type="title"/>
          </p:nvPr>
        </p:nvSpPr>
        <p:spPr>
          <a:xfrm>
            <a:off x="532602" y="692544"/>
            <a:ext cx="6468273" cy="584775"/>
          </a:xfrm>
        </p:spPr>
        <p:txBody>
          <a:bodyPr/>
          <a:lstStyle/>
          <a:p>
            <a:r>
              <a:rPr lang="en-GB">
                <a:hlinkClick r:id="rId2" action="ppaction://hlinksldjump"/>
              </a:rPr>
              <a:t>Communications</a:t>
            </a:r>
          </a:p>
        </p:txBody>
      </p:sp>
      <p:graphicFrame>
        <p:nvGraphicFramePr>
          <p:cNvPr id="6" name="Table 5">
            <a:extLst>
              <a:ext uri="{FF2B5EF4-FFF2-40B4-BE49-F238E27FC236}">
                <a16:creationId xmlns:a16="http://schemas.microsoft.com/office/drawing/2014/main" id="{B1A4564C-E1F0-1372-9F21-5B3CD99B54DE}"/>
              </a:ext>
            </a:extLst>
          </p:cNvPr>
          <p:cNvGraphicFramePr>
            <a:graphicFrameLocks noGrp="1"/>
          </p:cNvGraphicFramePr>
          <p:nvPr>
            <p:extLst>
              <p:ext uri="{D42A27DB-BD31-4B8C-83A1-F6EECF244321}">
                <p14:modId xmlns:p14="http://schemas.microsoft.com/office/powerpoint/2010/main" val="3647124150"/>
              </p:ext>
            </p:extLst>
          </p:nvPr>
        </p:nvGraphicFramePr>
        <p:xfrm>
          <a:off x="532602" y="1855621"/>
          <a:ext cx="5634836" cy="4606730"/>
        </p:xfrm>
        <a:graphic>
          <a:graphicData uri="http://schemas.openxmlformats.org/drawingml/2006/table">
            <a:tbl>
              <a:tblPr firstRow="1">
                <a:tableStyleId>{9D7B26C5-4107-4FEC-AEDC-1716B250A1EF}</a:tableStyleId>
              </a:tblPr>
              <a:tblGrid>
                <a:gridCol w="1306831">
                  <a:extLst>
                    <a:ext uri="{9D8B030D-6E8A-4147-A177-3AD203B41FA5}">
                      <a16:colId xmlns:a16="http://schemas.microsoft.com/office/drawing/2014/main" val="3349596952"/>
                    </a:ext>
                  </a:extLst>
                </a:gridCol>
                <a:gridCol w="4328005">
                  <a:extLst>
                    <a:ext uri="{9D8B030D-6E8A-4147-A177-3AD203B41FA5}">
                      <a16:colId xmlns:a16="http://schemas.microsoft.com/office/drawing/2014/main" val="3671895742"/>
                    </a:ext>
                  </a:extLst>
                </a:gridCol>
              </a:tblGrid>
              <a:tr h="398481">
                <a:tc>
                  <a:txBody>
                    <a:bodyPr/>
                    <a:lstStyle/>
                    <a:p>
                      <a:pPr>
                        <a:buNone/>
                      </a:pPr>
                      <a:r>
                        <a:rPr lang="en-GB" sz="1200" b="1">
                          <a:effectLst/>
                        </a:rPr>
                        <a:t>Page number</a:t>
                      </a:r>
                    </a:p>
                  </a:txBody>
                  <a:tcPr marL="50535" marR="50535" marT="25267" marB="25267" anchor="ctr">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lang="en-GB" sz="1200" b="1">
                          <a:effectLst/>
                        </a:rPr>
                        <a:t>Question Text</a:t>
                      </a:r>
                    </a:p>
                  </a:txBody>
                  <a:tcPr marL="50535" marR="50535" marT="25267" marB="25267" anchor="ctr">
                    <a:lnL w="635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2657397"/>
                  </a:ext>
                </a:extLst>
              </a:tr>
              <a:tr h="565128">
                <a:tc>
                  <a:txBody>
                    <a:bodyPr/>
                    <a:lstStyle/>
                    <a:p>
                      <a:pPr>
                        <a:buNone/>
                      </a:pPr>
                      <a:r>
                        <a:rPr lang="en-GB" sz="1200" dirty="0">
                          <a:effectLst/>
                          <a:hlinkClick r:id="rId3" action="ppaction://hlinksldjump"/>
                        </a:rPr>
                        <a:t>28-29</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hlinkClick r:id="rId3" action="ppaction://hlinksldjump"/>
                        </a:rPr>
                        <a:t>Overall, how well informed do you think the council keeps residents about the services and benefits it provides?</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5858687"/>
                  </a:ext>
                </a:extLst>
              </a:tr>
              <a:tr h="565128">
                <a:tc>
                  <a:txBody>
                    <a:bodyPr/>
                    <a:lstStyle/>
                    <a:p>
                      <a:pPr>
                        <a:buNone/>
                      </a:pPr>
                      <a:r>
                        <a:rPr lang="en-GB" sz="1200" dirty="0">
                          <a:effectLst/>
                          <a:hlinkClick r:id="rId4" action="ppaction://hlinksldjump"/>
                        </a:rPr>
                        <a:t>30</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4" action="ppaction://hlinksldjump"/>
                        </a:rPr>
                        <a:t>Which of these Brent Council communication channels have you seen in the last six months? </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1174888"/>
                  </a:ext>
                </a:extLst>
              </a:tr>
              <a:tr h="475261">
                <a:tc>
                  <a:txBody>
                    <a:bodyPr/>
                    <a:lstStyle/>
                    <a:p>
                      <a:pPr>
                        <a:buNone/>
                      </a:pPr>
                      <a:r>
                        <a:rPr lang="en-GB" sz="1200" dirty="0">
                          <a:effectLst/>
                          <a:hlinkClick r:id="rId5" action="ppaction://hlinksldjump"/>
                        </a:rPr>
                        <a:t>31</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5" action="ppaction://hlinksldjump"/>
                        </a:rPr>
                        <a:t>Which of the following ways to contact Brent Council have you used or would be likely to use in the future?</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9135171"/>
                  </a:ext>
                </a:extLst>
              </a:tr>
              <a:tr h="505556">
                <a:tc>
                  <a:txBody>
                    <a:bodyPr/>
                    <a:lstStyle/>
                    <a:p>
                      <a:pPr>
                        <a:buNone/>
                      </a:pPr>
                      <a:r>
                        <a:rPr lang="en-GB" sz="1200" dirty="0">
                          <a:effectLst/>
                          <a:hlinkClick r:id="rId6" action="ppaction://hlinksldjump"/>
                        </a:rPr>
                        <a:t>32</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6" action="ppaction://hlinksldjump"/>
                        </a:rPr>
                        <a:t>Have you used the Brent Council website in the last 12 months? </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338969"/>
                  </a:ext>
                </a:extLst>
              </a:tr>
              <a:tr h="505556">
                <a:tc>
                  <a:txBody>
                    <a:bodyPr/>
                    <a:lstStyle/>
                    <a:p>
                      <a:pPr>
                        <a:buNone/>
                      </a:pPr>
                      <a:r>
                        <a:rPr lang="en-GB" sz="1200" dirty="0">
                          <a:effectLst/>
                          <a:hlinkClick r:id="rId7" action="ppaction://hlinksldjump"/>
                        </a:rPr>
                        <a:t>33</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7" action="ppaction://hlinksldjump"/>
                        </a:rPr>
                        <a:t>What have you used the website for?</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7308795"/>
                  </a:ext>
                </a:extLst>
              </a:tr>
              <a:tr h="505556">
                <a:tc>
                  <a:txBody>
                    <a:bodyPr/>
                    <a:lstStyle/>
                    <a:p>
                      <a:pPr>
                        <a:buNone/>
                      </a:pPr>
                      <a:r>
                        <a:rPr lang="en-GB" sz="1200" dirty="0">
                          <a:effectLst/>
                          <a:hlinkClick r:id="rId8" action="ppaction://hlinksldjump"/>
                        </a:rPr>
                        <a:t>34</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8" action="ppaction://hlinksldjump"/>
                        </a:rPr>
                        <a:t>Why don’t you use the Brent Council website?</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9786829"/>
                  </a:ext>
                </a:extLst>
              </a:tr>
              <a:tr h="505556">
                <a:tc>
                  <a:txBody>
                    <a:bodyPr/>
                    <a:lstStyle/>
                    <a:p>
                      <a:pPr>
                        <a:buNone/>
                      </a:pPr>
                      <a:r>
                        <a:rPr lang="en-GB" sz="1200" dirty="0">
                          <a:effectLst/>
                          <a:hlinkClick r:id="rId9" action="ppaction://hlinksldjump"/>
                        </a:rPr>
                        <a:t>35</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9" action="ppaction://hlinksldjump"/>
                        </a:rPr>
                        <a:t>Where do you get local news and information from?</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3043617"/>
                  </a:ext>
                </a:extLst>
              </a:tr>
              <a:tr h="505556">
                <a:tc>
                  <a:txBody>
                    <a:bodyPr/>
                    <a:lstStyle/>
                    <a:p>
                      <a:pPr>
                        <a:buNone/>
                      </a:pPr>
                      <a:r>
                        <a:rPr lang="en-GB" sz="1200" dirty="0">
                          <a:effectLst/>
                          <a:hlinkClick r:id="rId10" action="ppaction://hlinksldjump"/>
                        </a:rPr>
                        <a:t>36</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hlinkClick r:id="rId10" action="ppaction://hlinksldjump"/>
                        </a:rPr>
                        <a:t>Which social media platforms do you use for local news and information?</a:t>
                      </a:r>
                      <a:endParaRPr lang="en-GB" sz="1200" dirty="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7295540"/>
                  </a:ext>
                </a:extLst>
              </a:tr>
            </a:tbl>
          </a:graphicData>
        </a:graphic>
      </p:graphicFrame>
    </p:spTree>
    <p:extLst>
      <p:ext uri="{BB962C8B-B14F-4D97-AF65-F5344CB8AC3E}">
        <p14:creationId xmlns:p14="http://schemas.microsoft.com/office/powerpoint/2010/main" val="2267913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97A4D-D364-3EF5-B407-769F56A680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C6C379-42E5-F068-E300-D71B3207B4FF}"/>
              </a:ext>
            </a:extLst>
          </p:cNvPr>
          <p:cNvSpPr>
            <a:spLocks noGrp="1"/>
          </p:cNvSpPr>
          <p:nvPr>
            <p:ph type="title"/>
          </p:nvPr>
        </p:nvSpPr>
        <p:spPr/>
        <p:txBody>
          <a:bodyPr/>
          <a:lstStyle/>
          <a:p>
            <a:r>
              <a:rPr lang="en-GB"/>
              <a:t>Council keeps residents informed (I)</a:t>
            </a:r>
          </a:p>
        </p:txBody>
      </p:sp>
      <p:sp>
        <p:nvSpPr>
          <p:cNvPr id="6" name="Text Placeholder 5">
            <a:extLst>
              <a:ext uri="{FF2B5EF4-FFF2-40B4-BE49-F238E27FC236}">
                <a16:creationId xmlns:a16="http://schemas.microsoft.com/office/drawing/2014/main" id="{59E816CC-6640-7885-1246-51A33082723A}"/>
              </a:ext>
            </a:extLst>
          </p:cNvPr>
          <p:cNvSpPr>
            <a:spLocks noGrp="1"/>
          </p:cNvSpPr>
          <p:nvPr>
            <p:ph type="body" sz="quarter" idx="15"/>
          </p:nvPr>
        </p:nvSpPr>
        <p:spPr>
          <a:xfrm>
            <a:off x="521379" y="1269481"/>
            <a:ext cx="10537481" cy="646331"/>
          </a:xfrm>
        </p:spPr>
        <p:txBody>
          <a:bodyPr/>
          <a:lstStyle/>
          <a:p>
            <a:r>
              <a:rPr lang="en-GB"/>
              <a:t>Four in five (80%) residents feel that Brent Council keeps them informed. Those aged 16-24 (73%), 65+ (74%), residents from mixed or multiple ethnic groups (68%), and Black/Black British (76%) residents are significantly less likely to feel that they are well informed than average.</a:t>
            </a:r>
          </a:p>
        </p:txBody>
      </p:sp>
      <p:sp>
        <p:nvSpPr>
          <p:cNvPr id="13" name="Rectangle 12">
            <a:extLst>
              <a:ext uri="{FF2B5EF4-FFF2-40B4-BE49-F238E27FC236}">
                <a16:creationId xmlns:a16="http://schemas.microsoft.com/office/drawing/2014/main" id="{FBA68FFD-ADD5-3496-4340-6C0302F3F7A6}"/>
              </a:ext>
              <a:ext uri="{C183D7F6-B498-43B3-948B-1728B52AA6E4}">
                <adec:decorative xmlns:adec="http://schemas.microsoft.com/office/drawing/2017/decorative" val="1"/>
              </a:ext>
            </a:extLst>
          </p:cNvPr>
          <p:cNvSpPr/>
          <p:nvPr/>
        </p:nvSpPr>
        <p:spPr>
          <a:xfrm>
            <a:off x="6348413" y="2039837"/>
            <a:ext cx="1944546"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 Well informed</a:t>
            </a:r>
          </a:p>
        </p:txBody>
      </p:sp>
      <p:graphicFrame>
        <p:nvGraphicFramePr>
          <p:cNvPr id="9" name="Chart 8" descr="Very well informed 6%&#10;Fairly well informed 73%&#10;Not very well informed 15%&#10;Not well informed at all 2%&#10;Don’t know  4%&#10;">
            <a:extLst>
              <a:ext uri="{FF2B5EF4-FFF2-40B4-BE49-F238E27FC236}">
                <a16:creationId xmlns:a16="http://schemas.microsoft.com/office/drawing/2014/main" id="{819DC017-ACEE-895A-292C-FE3E854F25F9}"/>
              </a:ext>
            </a:extLst>
          </p:cNvPr>
          <p:cNvGraphicFramePr/>
          <p:nvPr>
            <p:extLst>
              <p:ext uri="{D42A27DB-BD31-4B8C-83A1-F6EECF244321}">
                <p14:modId xmlns:p14="http://schemas.microsoft.com/office/powerpoint/2010/main" val="2466855200"/>
              </p:ext>
            </p:extLst>
          </p:nvPr>
        </p:nvGraphicFramePr>
        <p:xfrm>
          <a:off x="515938" y="2120049"/>
          <a:ext cx="6170350" cy="4340214"/>
        </p:xfrm>
        <a:graphic>
          <a:graphicData uri="http://schemas.openxmlformats.org/drawingml/2006/chart">
            <c:chart xmlns:c="http://schemas.openxmlformats.org/drawingml/2006/chart" xmlns:r="http://schemas.openxmlformats.org/officeDocument/2006/relationships" r:id="rId3"/>
          </a:graphicData>
        </a:graphic>
      </p:graphicFrame>
      <p:sp>
        <p:nvSpPr>
          <p:cNvPr id="11" name="Oval 10">
            <a:extLst>
              <a:ext uri="{FF2B5EF4-FFF2-40B4-BE49-F238E27FC236}">
                <a16:creationId xmlns:a16="http://schemas.microsoft.com/office/drawing/2014/main" id="{6B9AC9C1-EB3B-76F4-F79C-EAD371D63931}"/>
              </a:ext>
            </a:extLst>
          </p:cNvPr>
          <p:cNvSpPr/>
          <p:nvPr/>
        </p:nvSpPr>
        <p:spPr>
          <a:xfrm>
            <a:off x="4576800" y="2245963"/>
            <a:ext cx="1519200" cy="1519200"/>
          </a:xfrm>
          <a:prstGeom prst="ellipse">
            <a:avLst/>
          </a:prstGeom>
          <a:solidFill>
            <a:srgbClr val="0080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rgbClr val="FFFFFF"/>
                </a:solidFill>
                <a:latin typeface="Verdana"/>
              </a:rPr>
              <a:t>80</a:t>
            </a:r>
            <a:r>
              <a:rPr kumimoji="0" lang="en-GB" sz="1800" b="1" i="0" u="none" strike="noStrike" kern="1200" cap="none" spc="0" normalizeH="0" baseline="0" noProof="0">
                <a:ln>
                  <a:noFill/>
                </a:ln>
                <a:solidFill>
                  <a:srgbClr val="FFFFFF"/>
                </a:solidFill>
                <a:effectLst/>
                <a:uLnTx/>
                <a:uFillTx/>
                <a:latin typeface="Verdana"/>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Well informed</a:t>
            </a:r>
          </a:p>
        </p:txBody>
      </p:sp>
      <p:sp>
        <p:nvSpPr>
          <p:cNvPr id="14" name="Oval 13">
            <a:extLst>
              <a:ext uri="{FF2B5EF4-FFF2-40B4-BE49-F238E27FC236}">
                <a16:creationId xmlns:a16="http://schemas.microsoft.com/office/drawing/2014/main" id="{C8184125-2CDF-B08B-393B-E41E7EAEDB2D}"/>
              </a:ext>
            </a:extLst>
          </p:cNvPr>
          <p:cNvSpPr/>
          <p:nvPr/>
        </p:nvSpPr>
        <p:spPr>
          <a:xfrm>
            <a:off x="4577537" y="4216731"/>
            <a:ext cx="1518463" cy="151846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Not well informed</a:t>
            </a:r>
          </a:p>
        </p:txBody>
      </p:sp>
      <p:graphicFrame>
        <p:nvGraphicFramePr>
          <p:cNvPr id="5" name="Chart 4" descr="  Total&#10;16-24 73% – significantly poorer&#10;25-34 83% – significantly better&#10;35-44 83%&#10;45-54 83%&#10;55-64 77%&#10;65+ 74% – significantly poorer&#10;White 82% – significantly better&#10;Mixed or Multiple Ethnic Groups 68% – significantly poorer&#10;&#10;Asian/Asian British 79%&#10;Black/Black British 76% – significantly poorer&#10;">
            <a:extLst>
              <a:ext uri="{FF2B5EF4-FFF2-40B4-BE49-F238E27FC236}">
                <a16:creationId xmlns:a16="http://schemas.microsoft.com/office/drawing/2014/main" id="{236FE8CD-13FC-0651-DA5B-DE686FDC1B93}"/>
              </a:ext>
            </a:extLst>
          </p:cNvPr>
          <p:cNvGraphicFramePr/>
          <p:nvPr>
            <p:extLst>
              <p:ext uri="{D42A27DB-BD31-4B8C-83A1-F6EECF244321}">
                <p14:modId xmlns:p14="http://schemas.microsoft.com/office/powerpoint/2010/main" val="3498723032"/>
              </p:ext>
            </p:extLst>
          </p:nvPr>
        </p:nvGraphicFramePr>
        <p:xfrm>
          <a:off x="6348413" y="2655658"/>
          <a:ext cx="5327650" cy="3577987"/>
        </p:xfrm>
        <a:graphic>
          <a:graphicData uri="http://schemas.openxmlformats.org/drawingml/2006/chart">
            <c:chart xmlns:c="http://schemas.openxmlformats.org/drawingml/2006/chart" xmlns:r="http://schemas.openxmlformats.org/officeDocument/2006/relationships" r:id="rId4"/>
          </a:graphicData>
        </a:graphic>
      </p:graphicFrame>
      <p:grpSp>
        <p:nvGrpSpPr>
          <p:cNvPr id="3" name="Group 2">
            <a:extLst>
              <a:ext uri="{FF2B5EF4-FFF2-40B4-BE49-F238E27FC236}">
                <a16:creationId xmlns:a16="http://schemas.microsoft.com/office/drawing/2014/main" id="{771C1AAD-3347-5170-0167-FC463002D1F0}"/>
              </a:ext>
              <a:ext uri="{C183D7F6-B498-43B3-948B-1728B52AA6E4}">
                <adec:decorative xmlns:adec="http://schemas.microsoft.com/office/drawing/2017/decorative" val="1"/>
              </a:ext>
            </a:extLst>
          </p:cNvPr>
          <p:cNvGrpSpPr/>
          <p:nvPr/>
        </p:nvGrpSpPr>
        <p:grpSpPr>
          <a:xfrm>
            <a:off x="6347489" y="6164122"/>
            <a:ext cx="3829578" cy="400110"/>
            <a:chOff x="8221879" y="5441196"/>
            <a:chExt cx="3829578" cy="400110"/>
          </a:xfrm>
        </p:grpSpPr>
        <p:grpSp>
          <p:nvGrpSpPr>
            <p:cNvPr id="7" name="Group 6">
              <a:extLst>
                <a:ext uri="{FF2B5EF4-FFF2-40B4-BE49-F238E27FC236}">
                  <a16:creationId xmlns:a16="http://schemas.microsoft.com/office/drawing/2014/main" id="{0BA1C703-52FB-AFCB-4EE0-763FC2FFD6BB}"/>
                </a:ext>
              </a:extLst>
            </p:cNvPr>
            <p:cNvGrpSpPr/>
            <p:nvPr/>
          </p:nvGrpSpPr>
          <p:grpSpPr>
            <a:xfrm>
              <a:off x="8393030" y="5441196"/>
              <a:ext cx="3658427" cy="400110"/>
              <a:chOff x="8042025" y="5761142"/>
              <a:chExt cx="3334019" cy="357271"/>
            </a:xfrm>
          </p:grpSpPr>
          <p:sp>
            <p:nvSpPr>
              <p:cNvPr id="15" name="Rectangle 14">
                <a:extLst>
                  <a:ext uri="{FF2B5EF4-FFF2-40B4-BE49-F238E27FC236}">
                    <a16:creationId xmlns:a16="http://schemas.microsoft.com/office/drawing/2014/main" id="{1039F61C-9EE2-D6ED-92C9-D70492CD2250}"/>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sp>
            <p:nvSpPr>
              <p:cNvPr id="16" name="Rectangle 15">
                <a:extLst>
                  <a:ext uri="{FF2B5EF4-FFF2-40B4-BE49-F238E27FC236}">
                    <a16:creationId xmlns:a16="http://schemas.microsoft.com/office/drawing/2014/main" id="{4A9CD501-697F-3370-029B-3306D45F7DC4}"/>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grpSp>
        <p:sp>
          <p:nvSpPr>
            <p:cNvPr id="10" name="Isosceles Triangle 9">
              <a:extLst>
                <a:ext uri="{FF2B5EF4-FFF2-40B4-BE49-F238E27FC236}">
                  <a16:creationId xmlns:a16="http://schemas.microsoft.com/office/drawing/2014/main" id="{BA2DE37D-014A-1D26-830D-361113989143}"/>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2" name="Isosceles Triangle 11">
              <a:extLst>
                <a:ext uri="{FF2B5EF4-FFF2-40B4-BE49-F238E27FC236}">
                  <a16:creationId xmlns:a16="http://schemas.microsoft.com/office/drawing/2014/main" id="{86BA42A9-B652-6062-38B6-3785D347A7C8}"/>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
        <p:nvSpPr>
          <p:cNvPr id="2" name="Footer Placeholder 1">
            <a:extLst>
              <a:ext uri="{FF2B5EF4-FFF2-40B4-BE49-F238E27FC236}">
                <a16:creationId xmlns:a16="http://schemas.microsoft.com/office/drawing/2014/main" id="{90616C8F-E0BE-F671-ADDF-26A930353DF1}"/>
              </a:ext>
            </a:extLst>
          </p:cNvPr>
          <p:cNvSpPr>
            <a:spLocks noGrp="1"/>
          </p:cNvSpPr>
          <p:nvPr>
            <p:ph type="ftr" sz="quarter" idx="3"/>
          </p:nvPr>
        </p:nvSpPr>
        <p:spPr>
          <a:xfrm>
            <a:off x="518465" y="6308725"/>
            <a:ext cx="4653610" cy="231749"/>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Q018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Overall, how well informed do you think the council keeps residents about the services and benefits it provides?</a:t>
            </a:r>
            <a:endParaRPr kumimoji="0" lang="en-GB"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2135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1942" y="634802"/>
            <a:ext cx="10636640" cy="430887"/>
          </a:xfrm>
        </p:spPr>
        <p:txBody>
          <a:bodyPr/>
          <a:lstStyle/>
          <a:p>
            <a:r>
              <a:rPr lang="en-GB"/>
              <a:t>Council keeps residents informed (II)</a:t>
            </a:r>
          </a:p>
        </p:txBody>
      </p:sp>
      <p:sp>
        <p:nvSpPr>
          <p:cNvPr id="14" name="Text Placeholder 5">
            <a:extLst>
              <a:ext uri="{FF2B5EF4-FFF2-40B4-BE49-F238E27FC236}">
                <a16:creationId xmlns:a16="http://schemas.microsoft.com/office/drawing/2014/main" id="{47E30FEB-D94C-6015-619B-D9EF8F778E0F}"/>
              </a:ext>
            </a:extLst>
          </p:cNvPr>
          <p:cNvSpPr txBox="1">
            <a:spLocks/>
          </p:cNvSpPr>
          <p:nvPr/>
        </p:nvSpPr>
        <p:spPr>
          <a:xfrm>
            <a:off x="521379" y="1269481"/>
            <a:ext cx="10537481" cy="43088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The percentage who feel well informed has increased by 16% points compared to 2021, and by 21% points compared to 2018. This is a strong result, placing Brent 31% points ahead of the LGA’s national benchmark.</a:t>
            </a:r>
          </a:p>
        </p:txBody>
      </p:sp>
      <p:sp>
        <p:nvSpPr>
          <p:cNvPr id="9" name="Rectangle 8">
            <a:extLst>
              <a:ext uri="{FF2B5EF4-FFF2-40B4-BE49-F238E27FC236}">
                <a16:creationId xmlns:a16="http://schemas.microsoft.com/office/drawing/2014/main" id="{1ABE4E0B-7366-E559-37BF-F3C9029DB7D7}"/>
              </a:ext>
            </a:extLst>
          </p:cNvPr>
          <p:cNvSpPr/>
          <p:nvPr/>
        </p:nvSpPr>
        <p:spPr>
          <a:xfrm>
            <a:off x="523637" y="2324678"/>
            <a:ext cx="935291"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Trend*</a:t>
            </a:r>
          </a:p>
        </p:txBody>
      </p:sp>
      <p:graphicFrame>
        <p:nvGraphicFramePr>
          <p:cNvPr id="15" name="Chart 14" descr="NET great deal/fair amount: 2018 59%, 2021 64% (significant increase), 2026 80% (signiifcant increase)&#10;NET not very much/not at all: 2018 36%, 2021 28%, 2026 17%">
            <a:extLst>
              <a:ext uri="{FF2B5EF4-FFF2-40B4-BE49-F238E27FC236}">
                <a16:creationId xmlns:a16="http://schemas.microsoft.com/office/drawing/2014/main" id="{9DA591E8-5A89-6225-FFDE-2285EDA050AC}"/>
              </a:ext>
            </a:extLst>
          </p:cNvPr>
          <p:cNvGraphicFramePr/>
          <p:nvPr>
            <p:extLst>
              <p:ext uri="{D42A27DB-BD31-4B8C-83A1-F6EECF244321}">
                <p14:modId xmlns:p14="http://schemas.microsoft.com/office/powerpoint/2010/main" val="3214465093"/>
              </p:ext>
            </p:extLst>
          </p:nvPr>
        </p:nvGraphicFramePr>
        <p:xfrm>
          <a:off x="515938" y="2946810"/>
          <a:ext cx="7204616" cy="3191523"/>
        </p:xfrm>
        <a:graphic>
          <a:graphicData uri="http://schemas.openxmlformats.org/drawingml/2006/chart">
            <c:chart xmlns:c="http://schemas.openxmlformats.org/drawingml/2006/chart" xmlns:r="http://schemas.openxmlformats.org/officeDocument/2006/relationships" r:id="rId3"/>
          </a:graphicData>
        </a:graphic>
      </p:graphicFrame>
      <p:cxnSp>
        <p:nvCxnSpPr>
          <p:cNvPr id="18" name="Straight Connector 17">
            <a:extLst>
              <a:ext uri="{FF2B5EF4-FFF2-40B4-BE49-F238E27FC236}">
                <a16:creationId xmlns:a16="http://schemas.microsoft.com/office/drawing/2014/main" id="{50B0EFB7-38B7-9AF9-13EB-7BEEE5D3F300}"/>
              </a:ext>
              <a:ext uri="{C183D7F6-B498-43B3-948B-1728B52AA6E4}">
                <adec:decorative xmlns:adec="http://schemas.microsoft.com/office/drawing/2017/decorative" val="1"/>
              </a:ext>
            </a:extLst>
          </p:cNvPr>
          <p:cNvCxnSpPr/>
          <p:nvPr/>
        </p:nvCxnSpPr>
        <p:spPr>
          <a:xfrm>
            <a:off x="8078771" y="2168525"/>
            <a:ext cx="0" cy="4140199"/>
          </a:xfrm>
          <a:prstGeom prst="line">
            <a:avLst/>
          </a:prstGeom>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8C564A5-9A5E-0B5A-2C23-846DC4BE9CC1}"/>
              </a:ext>
            </a:extLst>
          </p:cNvPr>
          <p:cNvSpPr/>
          <p:nvPr/>
        </p:nvSpPr>
        <p:spPr>
          <a:xfrm>
            <a:off x="8299684" y="2327301"/>
            <a:ext cx="1855683"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LGA Comparison</a:t>
            </a:r>
          </a:p>
        </p:txBody>
      </p:sp>
      <p:graphicFrame>
        <p:nvGraphicFramePr>
          <p:cNvPr id="16" name="Chart 15" descr="NET great deal/fair amount: Brent 2026 80%, LGA October 2025 49%&#10;NET not very much/not at all: Brent 2026 17% , LGA October 2025 50%">
            <a:extLst>
              <a:ext uri="{FF2B5EF4-FFF2-40B4-BE49-F238E27FC236}">
                <a16:creationId xmlns:a16="http://schemas.microsoft.com/office/drawing/2014/main" id="{22248DF6-CE4F-578F-02C4-58EBFB8B1CD3}"/>
              </a:ext>
            </a:extLst>
          </p:cNvPr>
          <p:cNvGraphicFramePr/>
          <p:nvPr>
            <p:extLst>
              <p:ext uri="{D42A27DB-BD31-4B8C-83A1-F6EECF244321}">
                <p14:modId xmlns:p14="http://schemas.microsoft.com/office/powerpoint/2010/main" val="2491253174"/>
              </p:ext>
            </p:extLst>
          </p:nvPr>
        </p:nvGraphicFramePr>
        <p:xfrm>
          <a:off x="8078771" y="2751903"/>
          <a:ext cx="3597292" cy="3556822"/>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p:cNvSpPr>
            <a:spLocks noGrp="1"/>
          </p:cNvSpPr>
          <p:nvPr>
            <p:ph type="ftr" sz="quarter" idx="3"/>
          </p:nvPr>
        </p:nvSpPr>
        <p:spPr>
          <a:xfrm>
            <a:off x="521942" y="6370259"/>
            <a:ext cx="10777678" cy="123111"/>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Q018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Overall, how well informed do you think the council keeps residents about the services and benefits it provides?</a:t>
            </a:r>
            <a:b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b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Note: question wording and scale changes may impact wave-on-wave comparability.</a:t>
            </a:r>
            <a:endParaRPr kumimoji="0" lang="en-GB"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endParaRPr>
          </a:p>
        </p:txBody>
      </p:sp>
      <p:grpSp>
        <p:nvGrpSpPr>
          <p:cNvPr id="7" name="Group 6">
            <a:extLst>
              <a:ext uri="{FF2B5EF4-FFF2-40B4-BE49-F238E27FC236}">
                <a16:creationId xmlns:a16="http://schemas.microsoft.com/office/drawing/2014/main" id="{522544AC-9400-FBB4-54D8-73F24BFE290C}"/>
              </a:ext>
              <a:ext uri="{C183D7F6-B498-43B3-948B-1728B52AA6E4}">
                <adec:decorative xmlns:adec="http://schemas.microsoft.com/office/drawing/2017/decorative" val="1"/>
              </a:ext>
            </a:extLst>
          </p:cNvPr>
          <p:cNvGrpSpPr/>
          <p:nvPr/>
        </p:nvGrpSpPr>
        <p:grpSpPr>
          <a:xfrm>
            <a:off x="634970" y="2844576"/>
            <a:ext cx="3829578" cy="400110"/>
            <a:chOff x="8221879" y="5441196"/>
            <a:chExt cx="3829578" cy="400110"/>
          </a:xfrm>
        </p:grpSpPr>
        <p:grpSp>
          <p:nvGrpSpPr>
            <p:cNvPr id="12" name="Group 11">
              <a:extLst>
                <a:ext uri="{FF2B5EF4-FFF2-40B4-BE49-F238E27FC236}">
                  <a16:creationId xmlns:a16="http://schemas.microsoft.com/office/drawing/2014/main" id="{AD237452-BCA7-D5DC-4351-4762929704B8}"/>
                </a:ext>
              </a:extLst>
            </p:cNvPr>
            <p:cNvGrpSpPr/>
            <p:nvPr/>
          </p:nvGrpSpPr>
          <p:grpSpPr>
            <a:xfrm>
              <a:off x="8393030" y="5441196"/>
              <a:ext cx="3658427" cy="400110"/>
              <a:chOff x="8042025" y="5761142"/>
              <a:chExt cx="3334019" cy="357271"/>
            </a:xfrm>
          </p:grpSpPr>
          <p:sp>
            <p:nvSpPr>
              <p:cNvPr id="20" name="Rectangle 19">
                <a:extLst>
                  <a:ext uri="{FF2B5EF4-FFF2-40B4-BE49-F238E27FC236}">
                    <a16:creationId xmlns:a16="http://schemas.microsoft.com/office/drawing/2014/main" id="{54BC9FB4-D925-07D8-1331-1E1885EA29B3}"/>
                  </a:ext>
                </a:extLst>
              </p:cNvPr>
              <p:cNvSpPr/>
              <p:nvPr/>
            </p:nvSpPr>
            <p:spPr>
              <a:xfrm>
                <a:off x="8042025" y="5761142"/>
                <a:ext cx="1933960"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latin typeface="Verdana"/>
                  </a:rPr>
                  <a:t>previous wave</a:t>
                </a:r>
                <a:endParaRPr kumimoji="0" lang="en-GB" sz="1000" b="0" i="0" u="none" strike="noStrike" kern="1200" cap="none" spc="0" normalizeH="0" baseline="0" noProof="0">
                  <a:ln>
                    <a:noFill/>
                  </a:ln>
                  <a:solidFill>
                    <a:srgbClr val="6D6E71"/>
                  </a:solidFill>
                  <a:effectLst/>
                  <a:uLnTx/>
                  <a:uFillTx/>
                  <a:latin typeface="Verdana"/>
                  <a:ea typeface="+mn-ea"/>
                  <a:cs typeface="+mn-cs"/>
                </a:endParaRPr>
              </a:p>
            </p:txBody>
          </p:sp>
          <p:sp>
            <p:nvSpPr>
              <p:cNvPr id="21" name="Rectangle 20">
                <a:extLst>
                  <a:ext uri="{FF2B5EF4-FFF2-40B4-BE49-F238E27FC236}">
                    <a16:creationId xmlns:a16="http://schemas.microsoft.com/office/drawing/2014/main" id="{3D99C5C4-542A-755B-6A22-5AF84C179DC8}"/>
                  </a:ext>
                </a:extLst>
              </p:cNvPr>
              <p:cNvSpPr/>
              <p:nvPr/>
            </p:nvSpPr>
            <p:spPr>
              <a:xfrm>
                <a:off x="9592538" y="5761142"/>
                <a:ext cx="1783506" cy="35727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previous wave</a:t>
                </a:r>
              </a:p>
            </p:txBody>
          </p:sp>
        </p:grpSp>
        <p:sp>
          <p:nvSpPr>
            <p:cNvPr id="13" name="Isosceles Triangle 12">
              <a:extLst>
                <a:ext uri="{FF2B5EF4-FFF2-40B4-BE49-F238E27FC236}">
                  <a16:creationId xmlns:a16="http://schemas.microsoft.com/office/drawing/2014/main" id="{1E55E098-1308-2979-AD9E-A4F1A6715A32}"/>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7" name="Isosceles Triangle 16">
              <a:extLst>
                <a:ext uri="{FF2B5EF4-FFF2-40B4-BE49-F238E27FC236}">
                  <a16:creationId xmlns:a16="http://schemas.microsoft.com/office/drawing/2014/main" id="{5B8617CE-2EAD-CA1A-6A33-928AE42286A9}"/>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
        <p:nvSpPr>
          <p:cNvPr id="29" name="Isosceles Triangle 28">
            <a:extLst>
              <a:ext uri="{FF2B5EF4-FFF2-40B4-BE49-F238E27FC236}">
                <a16:creationId xmlns:a16="http://schemas.microsoft.com/office/drawing/2014/main" id="{95D295F6-7D2E-AC99-00F5-2C42BC47C54E}"/>
              </a:ext>
              <a:ext uri="{C183D7F6-B498-43B3-948B-1728B52AA6E4}">
                <adec:decorative xmlns:adec="http://schemas.microsoft.com/office/drawing/2017/decorative" val="1"/>
              </a:ext>
            </a:extLst>
          </p:cNvPr>
          <p:cNvSpPr/>
          <p:nvPr/>
        </p:nvSpPr>
        <p:spPr>
          <a:xfrm>
            <a:off x="6692289" y="3100115"/>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31" name="Isosceles Triangle 30">
            <a:extLst>
              <a:ext uri="{FF2B5EF4-FFF2-40B4-BE49-F238E27FC236}">
                <a16:creationId xmlns:a16="http://schemas.microsoft.com/office/drawing/2014/main" id="{CCE8701D-4155-204D-E07D-8B6AFF9B32DD}"/>
              </a:ext>
              <a:ext uri="{C183D7F6-B498-43B3-948B-1728B52AA6E4}">
                <adec:decorative xmlns:adec="http://schemas.microsoft.com/office/drawing/2017/decorative" val="1"/>
              </a:ext>
            </a:extLst>
          </p:cNvPr>
          <p:cNvSpPr/>
          <p:nvPr/>
        </p:nvSpPr>
        <p:spPr>
          <a:xfrm>
            <a:off x="4378972" y="3438144"/>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3660086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DBFB3-07E7-9E0A-1CC1-406D7B44898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7BEC38-BC94-B6F1-F49A-60287D4B42ED}"/>
              </a:ext>
            </a:extLst>
          </p:cNvPr>
          <p:cNvSpPr>
            <a:spLocks noGrp="1"/>
          </p:cNvSpPr>
          <p:nvPr>
            <p:ph type="title"/>
          </p:nvPr>
        </p:nvSpPr>
        <p:spPr>
          <a:xfrm>
            <a:off x="521942" y="634802"/>
            <a:ext cx="10636640" cy="430887"/>
          </a:xfrm>
        </p:spPr>
        <p:txBody>
          <a:bodyPr/>
          <a:lstStyle/>
          <a:p>
            <a:r>
              <a:rPr lang="en-GB"/>
              <a:t>Communication channel visibility </a:t>
            </a:r>
            <a:endParaRPr lang="en-GB" b="0"/>
          </a:p>
        </p:txBody>
      </p:sp>
      <p:sp>
        <p:nvSpPr>
          <p:cNvPr id="5" name="Text Placeholder 5">
            <a:extLst>
              <a:ext uri="{FF2B5EF4-FFF2-40B4-BE49-F238E27FC236}">
                <a16:creationId xmlns:a16="http://schemas.microsoft.com/office/drawing/2014/main" id="{CA8C987A-9507-45C4-90AF-962D18AAAE0B}"/>
              </a:ext>
            </a:extLst>
          </p:cNvPr>
          <p:cNvSpPr txBox="1">
            <a:spLocks/>
          </p:cNvSpPr>
          <p:nvPr/>
        </p:nvSpPr>
        <p:spPr>
          <a:xfrm>
            <a:off x="521379" y="1269481"/>
            <a:ext cx="10537481" cy="646331"/>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6D6E71"/>
                </a:solidFill>
                <a:effectLst/>
                <a:uLnTx/>
                <a:uFillTx/>
                <a:latin typeface="Verdana"/>
                <a:ea typeface="+mn-ea"/>
                <a:cs typeface="+mn-cs"/>
              </a:rPr>
              <a:t>The majority of residents have seen leaflets/posters in the last 6 months (52%). Approximately a third have seen the Brent Council website (37%), Your Brent Magazine (35%), and letters (31%). Overall, nine in ten (89%) have seen/used at least one council communication method.</a:t>
            </a:r>
          </a:p>
        </p:txBody>
      </p:sp>
      <p:graphicFrame>
        <p:nvGraphicFramePr>
          <p:cNvPr id="3" name="Chart 2" descr="Leaflets or posters 52%&#10;Brent Council website 37%&#10;Your Brent Magazine 35%&#10;Letters 31%&#10;Email newsletters (e.g. Your Brent or The Noticeboard) 17%&#10;Outdoor advertising boards, including around building works 17%&#10;Banners on lampposts 16%&#10;Social media 14%&#10;Digital screens in council buildings, like a Library 11%&#10;None of these 11%&#10;Don't know 0%&#10;">
            <a:extLst>
              <a:ext uri="{FF2B5EF4-FFF2-40B4-BE49-F238E27FC236}">
                <a16:creationId xmlns:a16="http://schemas.microsoft.com/office/drawing/2014/main" id="{5A7944BD-B75E-8D07-C816-FB8A32179AD1}"/>
              </a:ext>
            </a:extLst>
          </p:cNvPr>
          <p:cNvGraphicFramePr/>
          <p:nvPr>
            <p:extLst>
              <p:ext uri="{D42A27DB-BD31-4B8C-83A1-F6EECF244321}">
                <p14:modId xmlns:p14="http://schemas.microsoft.com/office/powerpoint/2010/main" val="4169611016"/>
              </p:ext>
            </p:extLst>
          </p:nvPr>
        </p:nvGraphicFramePr>
        <p:xfrm>
          <a:off x="515937" y="1989138"/>
          <a:ext cx="11160125" cy="4352880"/>
        </p:xfrm>
        <a:graphic>
          <a:graphicData uri="http://schemas.openxmlformats.org/drawingml/2006/chart">
            <c:chart xmlns:c="http://schemas.openxmlformats.org/drawingml/2006/chart" xmlns:r="http://schemas.openxmlformats.org/officeDocument/2006/relationships" r:id="rId3"/>
          </a:graphicData>
        </a:graphic>
      </p:graphicFrame>
      <p:sp>
        <p:nvSpPr>
          <p:cNvPr id="6" name="Footer Placeholder 1">
            <a:extLst>
              <a:ext uri="{FF2B5EF4-FFF2-40B4-BE49-F238E27FC236}">
                <a16:creationId xmlns:a16="http://schemas.microsoft.com/office/drawing/2014/main" id="{2FA334CE-DBE2-7D79-9AD7-B71545F3F145}"/>
              </a:ext>
            </a:extLst>
          </p:cNvPr>
          <p:cNvSpPr>
            <a:spLocks noGrp="1"/>
          </p:cNvSpPr>
          <p:nvPr>
            <p:ph type="ftr" sz="quarter" idx="3"/>
          </p:nvPr>
        </p:nvSpPr>
        <p:spPr>
          <a:xfrm>
            <a:off x="518465" y="6180666"/>
            <a:ext cx="7240396" cy="330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Q021 Which of these Brent Council communication channels have you seen in the last six months? </a:t>
            </a:r>
          </a:p>
        </p:txBody>
      </p:sp>
    </p:spTree>
    <p:extLst>
      <p:ext uri="{BB962C8B-B14F-4D97-AF65-F5344CB8AC3E}">
        <p14:creationId xmlns:p14="http://schemas.microsoft.com/office/powerpoint/2010/main" val="1424678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1C37D-3BFA-EEAA-6C36-AACF4CE596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EEEB0B7-FA34-BB7D-A949-0E5DF9C5168C}"/>
              </a:ext>
            </a:extLst>
          </p:cNvPr>
          <p:cNvSpPr>
            <a:spLocks noGrp="1"/>
          </p:cNvSpPr>
          <p:nvPr>
            <p:ph type="title"/>
          </p:nvPr>
        </p:nvSpPr>
        <p:spPr/>
        <p:txBody>
          <a:bodyPr/>
          <a:lstStyle/>
          <a:p>
            <a:r>
              <a:rPr lang="en-GB"/>
              <a:t>Contacting the council</a:t>
            </a:r>
          </a:p>
        </p:txBody>
      </p:sp>
      <p:sp>
        <p:nvSpPr>
          <p:cNvPr id="6" name="Text Placeholder 5">
            <a:extLst>
              <a:ext uri="{FF2B5EF4-FFF2-40B4-BE49-F238E27FC236}">
                <a16:creationId xmlns:a16="http://schemas.microsoft.com/office/drawing/2014/main" id="{C9510BFE-EBCD-5F46-18CC-7BEE21DCF3F7}"/>
              </a:ext>
            </a:extLst>
          </p:cNvPr>
          <p:cNvSpPr>
            <a:spLocks noGrp="1"/>
          </p:cNvSpPr>
          <p:nvPr>
            <p:ph type="body" sz="quarter" idx="15"/>
          </p:nvPr>
        </p:nvSpPr>
        <p:spPr>
          <a:xfrm>
            <a:off x="521380" y="1269481"/>
            <a:ext cx="9356046" cy="1077218"/>
          </a:xfrm>
        </p:spPr>
        <p:txBody>
          <a:bodyPr/>
          <a:lstStyle/>
          <a:p>
            <a:r>
              <a:rPr lang="en-GB"/>
              <a:t>Residents are most likely to contact Brent Council via telephone (68%). Although social media is the least used communications channel (23%), two in five believe that they are likely to use it in the future (40%). Those aged 16-24 are particularly enthusiastic about potentially engaging with the council via text (52%) or social media (50%) in the future, and the council should be conscious of this when developing and promoting its communication channels.</a:t>
            </a:r>
          </a:p>
        </p:txBody>
      </p:sp>
      <p:graphicFrame>
        <p:nvGraphicFramePr>
          <p:cNvPr id="3" name="Chart 2" descr="Social media channels 62% +18% points – significant increase&#10;Text message 72%  +10% points – significant increase&#10;Face to face 80% +2% points&#10;Email 90%  +16% points – significant increase&#10;Brent Council website 91% (comparison unavailable)&#10;Telephone (call) 90% – no change&#10; ">
            <a:extLst>
              <a:ext uri="{FF2B5EF4-FFF2-40B4-BE49-F238E27FC236}">
                <a16:creationId xmlns:a16="http://schemas.microsoft.com/office/drawing/2014/main" id="{DDC323F4-0D6D-C9D1-0F1C-5FB4EA93979D}"/>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410927851"/>
              </p:ext>
            </p:extLst>
          </p:nvPr>
        </p:nvGraphicFramePr>
        <p:xfrm>
          <a:off x="531959" y="2537919"/>
          <a:ext cx="11144104" cy="3952317"/>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87DB3678-9E29-2D86-0DFA-B5ED45D7AD31}"/>
              </a:ext>
              <a:ext uri="{C183D7F6-B498-43B3-948B-1728B52AA6E4}">
                <adec:decorative xmlns:adec="http://schemas.microsoft.com/office/drawing/2017/decorative" val="1"/>
              </a:ext>
            </a:extLst>
          </p:cNvPr>
          <p:cNvSpPr/>
          <p:nvPr/>
        </p:nvSpPr>
        <p:spPr>
          <a:xfrm>
            <a:off x="10175761" y="2016280"/>
            <a:ext cx="1343942" cy="576293"/>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Used/Likely to Use</a:t>
            </a:r>
          </a:p>
        </p:txBody>
      </p:sp>
      <p:sp>
        <p:nvSpPr>
          <p:cNvPr id="7" name="TextBox 6">
            <a:extLst>
              <a:ext uri="{FF2B5EF4-FFF2-40B4-BE49-F238E27FC236}">
                <a16:creationId xmlns:a16="http://schemas.microsoft.com/office/drawing/2014/main" id="{AE318C03-AF83-0A43-95DD-035D01B6C7F0}"/>
              </a:ext>
              <a:ext uri="{C183D7F6-B498-43B3-948B-1728B52AA6E4}">
                <adec:decorative xmlns:adec="http://schemas.microsoft.com/office/drawing/2017/decorative" val="1"/>
              </a:ext>
            </a:extLst>
          </p:cNvPr>
          <p:cNvSpPr txBox="1"/>
          <p:nvPr/>
        </p:nvSpPr>
        <p:spPr>
          <a:xfrm>
            <a:off x="10417964" y="2806323"/>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90% (0)</a:t>
            </a:r>
          </a:p>
        </p:txBody>
      </p:sp>
      <p:sp>
        <p:nvSpPr>
          <p:cNvPr id="11" name="TextBox 10">
            <a:extLst>
              <a:ext uri="{FF2B5EF4-FFF2-40B4-BE49-F238E27FC236}">
                <a16:creationId xmlns:a16="http://schemas.microsoft.com/office/drawing/2014/main" id="{C9B46991-FBD5-6728-0878-4862894A6482}"/>
              </a:ext>
              <a:ext uri="{C183D7F6-B498-43B3-948B-1728B52AA6E4}">
                <adec:decorative xmlns:adec="http://schemas.microsoft.com/office/drawing/2017/decorative" val="1"/>
              </a:ext>
            </a:extLst>
          </p:cNvPr>
          <p:cNvSpPr txBox="1"/>
          <p:nvPr/>
        </p:nvSpPr>
        <p:spPr>
          <a:xfrm>
            <a:off x="10417964" y="3389336"/>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91% (N/A)</a:t>
            </a:r>
          </a:p>
        </p:txBody>
      </p:sp>
      <p:sp>
        <p:nvSpPr>
          <p:cNvPr id="14" name="TextBox 13">
            <a:extLst>
              <a:ext uri="{FF2B5EF4-FFF2-40B4-BE49-F238E27FC236}">
                <a16:creationId xmlns:a16="http://schemas.microsoft.com/office/drawing/2014/main" id="{5CBBE2C4-826A-675F-8BC9-C17BBF9CAFF9}"/>
              </a:ext>
              <a:ext uri="{C183D7F6-B498-43B3-948B-1728B52AA6E4}">
                <adec:decorative xmlns:adec="http://schemas.microsoft.com/office/drawing/2017/decorative" val="1"/>
              </a:ext>
            </a:extLst>
          </p:cNvPr>
          <p:cNvSpPr txBox="1"/>
          <p:nvPr/>
        </p:nvSpPr>
        <p:spPr>
          <a:xfrm>
            <a:off x="10417964" y="3961332"/>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90% (+16)</a:t>
            </a:r>
          </a:p>
        </p:txBody>
      </p:sp>
      <p:sp>
        <p:nvSpPr>
          <p:cNvPr id="16" name="TextBox 15">
            <a:extLst>
              <a:ext uri="{FF2B5EF4-FFF2-40B4-BE49-F238E27FC236}">
                <a16:creationId xmlns:a16="http://schemas.microsoft.com/office/drawing/2014/main" id="{81CE87DB-08D7-AB02-754F-9D3A963F15AE}"/>
              </a:ext>
              <a:ext uri="{C183D7F6-B498-43B3-948B-1728B52AA6E4}">
                <adec:decorative xmlns:adec="http://schemas.microsoft.com/office/drawing/2017/decorative" val="1"/>
              </a:ext>
            </a:extLst>
          </p:cNvPr>
          <p:cNvSpPr txBox="1"/>
          <p:nvPr/>
        </p:nvSpPr>
        <p:spPr>
          <a:xfrm>
            <a:off x="10417964" y="4482971"/>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lang="en-GB" sz="1200" b="1">
                <a:solidFill>
                  <a:srgbClr val="008039"/>
                </a:solidFill>
                <a:latin typeface="Verdana" panose="020B0604030504040204" pitchFamily="34" charset="0"/>
                <a:ea typeface="Verdana" panose="020B0604030504040204" pitchFamily="34" charset="0"/>
                <a:cs typeface="Verdana" panose="020B0604030504040204" pitchFamily="34" charset="0"/>
              </a:rPr>
              <a:t>80 </a:t>
            </a: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 (+1)</a:t>
            </a:r>
          </a:p>
        </p:txBody>
      </p:sp>
      <p:sp>
        <p:nvSpPr>
          <p:cNvPr id="18" name="TextBox 17">
            <a:extLst>
              <a:ext uri="{FF2B5EF4-FFF2-40B4-BE49-F238E27FC236}">
                <a16:creationId xmlns:a16="http://schemas.microsoft.com/office/drawing/2014/main" id="{EB70E1C7-16E5-F03C-00E8-961F947BAE73}"/>
              </a:ext>
              <a:ext uri="{C183D7F6-B498-43B3-948B-1728B52AA6E4}">
                <adec:decorative xmlns:adec="http://schemas.microsoft.com/office/drawing/2017/decorative" val="1"/>
              </a:ext>
            </a:extLst>
          </p:cNvPr>
          <p:cNvSpPr txBox="1"/>
          <p:nvPr/>
        </p:nvSpPr>
        <p:spPr>
          <a:xfrm>
            <a:off x="10417964" y="5050367"/>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72% (+10)</a:t>
            </a:r>
          </a:p>
        </p:txBody>
      </p:sp>
      <p:sp>
        <p:nvSpPr>
          <p:cNvPr id="20" name="TextBox 19">
            <a:extLst>
              <a:ext uri="{FF2B5EF4-FFF2-40B4-BE49-F238E27FC236}">
                <a16:creationId xmlns:a16="http://schemas.microsoft.com/office/drawing/2014/main" id="{30001AFE-0E42-A90F-67AE-B02EC25C6DD6}"/>
              </a:ext>
              <a:ext uri="{C183D7F6-B498-43B3-948B-1728B52AA6E4}">
                <adec:decorative xmlns:adec="http://schemas.microsoft.com/office/drawing/2017/decorative" val="1"/>
              </a:ext>
            </a:extLst>
          </p:cNvPr>
          <p:cNvSpPr txBox="1"/>
          <p:nvPr/>
        </p:nvSpPr>
        <p:spPr>
          <a:xfrm>
            <a:off x="10417964" y="5588519"/>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62% (+18)</a:t>
            </a:r>
          </a:p>
        </p:txBody>
      </p:sp>
      <p:sp>
        <p:nvSpPr>
          <p:cNvPr id="8" name="Isosceles Triangle 7">
            <a:extLst>
              <a:ext uri="{FF2B5EF4-FFF2-40B4-BE49-F238E27FC236}">
                <a16:creationId xmlns:a16="http://schemas.microsoft.com/office/drawing/2014/main" id="{9A161E65-888A-0A55-B864-3DA756DC48BF}"/>
              </a:ext>
              <a:ext uri="{C183D7F6-B498-43B3-948B-1728B52AA6E4}">
                <adec:decorative xmlns:adec="http://schemas.microsoft.com/office/drawing/2017/decorative" val="1"/>
              </a:ext>
            </a:extLst>
          </p:cNvPr>
          <p:cNvSpPr/>
          <p:nvPr/>
        </p:nvSpPr>
        <p:spPr>
          <a:xfrm>
            <a:off x="11533964" y="3998454"/>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0" name="Isosceles Triangle 9">
            <a:extLst>
              <a:ext uri="{FF2B5EF4-FFF2-40B4-BE49-F238E27FC236}">
                <a16:creationId xmlns:a16="http://schemas.microsoft.com/office/drawing/2014/main" id="{87C56DAF-7FD1-3E65-EB6E-CB9FED2DA0EB}"/>
              </a:ext>
              <a:ext uri="{C183D7F6-B498-43B3-948B-1728B52AA6E4}">
                <adec:decorative xmlns:adec="http://schemas.microsoft.com/office/drawing/2017/decorative" val="1"/>
              </a:ext>
            </a:extLst>
          </p:cNvPr>
          <p:cNvSpPr/>
          <p:nvPr/>
        </p:nvSpPr>
        <p:spPr>
          <a:xfrm>
            <a:off x="11533964" y="5052978"/>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5" name="Isosceles Triangle 14">
            <a:extLst>
              <a:ext uri="{FF2B5EF4-FFF2-40B4-BE49-F238E27FC236}">
                <a16:creationId xmlns:a16="http://schemas.microsoft.com/office/drawing/2014/main" id="{F9799091-67CC-2942-E1BA-F288FBF02267}"/>
              </a:ext>
              <a:ext uri="{C183D7F6-B498-43B3-948B-1728B52AA6E4}">
                <adec:decorative xmlns:adec="http://schemas.microsoft.com/office/drawing/2017/decorative" val="1"/>
              </a:ext>
            </a:extLst>
          </p:cNvPr>
          <p:cNvSpPr/>
          <p:nvPr/>
        </p:nvSpPr>
        <p:spPr>
          <a:xfrm>
            <a:off x="11533963" y="5585863"/>
            <a:ext cx="171151" cy="147544"/>
          </a:xfrm>
          <a:prstGeom prst="triangle">
            <a:avLst/>
          </a:prstGeom>
          <a:solidFill>
            <a:srgbClr val="008039"/>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2" name="Footer Placeholder 1">
            <a:extLst>
              <a:ext uri="{FF2B5EF4-FFF2-40B4-BE49-F238E27FC236}">
                <a16:creationId xmlns:a16="http://schemas.microsoft.com/office/drawing/2014/main" id="{E6468133-CE6D-95D4-A992-23CFF640AC5E}"/>
              </a:ext>
              <a:ext uri="{C183D7F6-B498-43B3-948B-1728B52AA6E4}">
                <adec:decorative xmlns:adec="http://schemas.microsoft.com/office/drawing/2017/decorative" val="1"/>
              </a:ext>
            </a:extLst>
          </p:cNvPr>
          <p:cNvSpPr>
            <a:spLocks noGrp="1"/>
          </p:cNvSpPr>
          <p:nvPr>
            <p:ph type="ftr" sz="quarter" idx="3"/>
          </p:nvPr>
        </p:nvSpPr>
        <p:spPr>
          <a:xfrm>
            <a:off x="518465" y="6342485"/>
            <a:ext cx="10777678" cy="2154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Q012. Which of the following ways to contact Brent Council have you used or would be likely to use in the future?</a:t>
            </a:r>
            <a:b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b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Note: </a:t>
            </a:r>
            <a:r>
              <a:rPr kumimoji="0" lang="en-US" sz="80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 comparison to 2021 is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not available for “Brent Council website” due to a change in the answer options for this question.</a:t>
            </a:r>
          </a:p>
        </p:txBody>
      </p:sp>
      <p:grpSp>
        <p:nvGrpSpPr>
          <p:cNvPr id="5" name="Group 4">
            <a:extLst>
              <a:ext uri="{FF2B5EF4-FFF2-40B4-BE49-F238E27FC236}">
                <a16:creationId xmlns:a16="http://schemas.microsoft.com/office/drawing/2014/main" id="{8914FE95-748E-AF0F-2924-28F0C1EAD7E8}"/>
              </a:ext>
              <a:ext uri="{C183D7F6-B498-43B3-948B-1728B52AA6E4}">
                <adec:decorative xmlns:adec="http://schemas.microsoft.com/office/drawing/2017/decorative" val="1"/>
              </a:ext>
            </a:extLst>
          </p:cNvPr>
          <p:cNvGrpSpPr/>
          <p:nvPr/>
        </p:nvGrpSpPr>
        <p:grpSpPr>
          <a:xfrm>
            <a:off x="8260972" y="6268485"/>
            <a:ext cx="3829578" cy="400110"/>
            <a:chOff x="8221879" y="5441196"/>
            <a:chExt cx="3829578" cy="400110"/>
          </a:xfrm>
        </p:grpSpPr>
        <p:grpSp>
          <p:nvGrpSpPr>
            <p:cNvPr id="9" name="Group 8">
              <a:extLst>
                <a:ext uri="{FF2B5EF4-FFF2-40B4-BE49-F238E27FC236}">
                  <a16:creationId xmlns:a16="http://schemas.microsoft.com/office/drawing/2014/main" id="{3C32B828-25BC-E469-C82D-61EB020A60B2}"/>
                </a:ext>
              </a:extLst>
            </p:cNvPr>
            <p:cNvGrpSpPr/>
            <p:nvPr/>
          </p:nvGrpSpPr>
          <p:grpSpPr>
            <a:xfrm>
              <a:off x="8393030" y="5441196"/>
              <a:ext cx="3658427" cy="400110"/>
              <a:chOff x="8042025" y="5761142"/>
              <a:chExt cx="3334019" cy="357271"/>
            </a:xfrm>
          </p:grpSpPr>
          <p:sp>
            <p:nvSpPr>
              <p:cNvPr id="19" name="Rectangle 18">
                <a:extLst>
                  <a:ext uri="{FF2B5EF4-FFF2-40B4-BE49-F238E27FC236}">
                    <a16:creationId xmlns:a16="http://schemas.microsoft.com/office/drawing/2014/main" id="{42AB6DCA-B195-7213-A06D-B36794A312A4}"/>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sp>
            <p:nvSpPr>
              <p:cNvPr id="21" name="Rectangle 20">
                <a:extLst>
                  <a:ext uri="{FF2B5EF4-FFF2-40B4-BE49-F238E27FC236}">
                    <a16:creationId xmlns:a16="http://schemas.microsoft.com/office/drawing/2014/main" id="{25FB8E1E-9582-7C05-3BDB-EEDB87E2DF5F}"/>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grpSp>
        <p:sp>
          <p:nvSpPr>
            <p:cNvPr id="12" name="Isosceles Triangle 11">
              <a:extLst>
                <a:ext uri="{FF2B5EF4-FFF2-40B4-BE49-F238E27FC236}">
                  <a16:creationId xmlns:a16="http://schemas.microsoft.com/office/drawing/2014/main" id="{D72A119F-177F-900E-A68A-43A628C1A722}"/>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7" name="Isosceles Triangle 16">
              <a:extLst>
                <a:ext uri="{FF2B5EF4-FFF2-40B4-BE49-F238E27FC236}">
                  <a16:creationId xmlns:a16="http://schemas.microsoft.com/office/drawing/2014/main" id="{D1742C7B-E412-7F1F-2D2E-9FBEBBBAD6E9}"/>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258490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CC7C0-F3CF-BE4E-FA12-E308591541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37AD08-B3DD-2760-A0DD-5FE308B286D0}"/>
              </a:ext>
            </a:extLst>
          </p:cNvPr>
          <p:cNvSpPr>
            <a:spLocks noGrp="1"/>
          </p:cNvSpPr>
          <p:nvPr>
            <p:ph type="title"/>
          </p:nvPr>
        </p:nvSpPr>
        <p:spPr>
          <a:xfrm>
            <a:off x="521942" y="634802"/>
            <a:ext cx="10636640" cy="430887"/>
          </a:xfrm>
        </p:spPr>
        <p:txBody>
          <a:bodyPr/>
          <a:lstStyle/>
          <a:p>
            <a:r>
              <a:rPr lang="en-GB"/>
              <a:t>Brent Council website use</a:t>
            </a:r>
          </a:p>
        </p:txBody>
      </p:sp>
      <p:sp>
        <p:nvSpPr>
          <p:cNvPr id="13" name="Text Placeholder 5">
            <a:extLst>
              <a:ext uri="{FF2B5EF4-FFF2-40B4-BE49-F238E27FC236}">
                <a16:creationId xmlns:a16="http://schemas.microsoft.com/office/drawing/2014/main" id="{191CA17B-48B9-469C-06B3-8B8603C829FC}"/>
              </a:ext>
            </a:extLst>
          </p:cNvPr>
          <p:cNvSpPr txBox="1">
            <a:spLocks/>
          </p:cNvSpPr>
          <p:nvPr/>
        </p:nvSpPr>
        <p:spPr>
          <a:xfrm>
            <a:off x="521379" y="1269481"/>
            <a:ext cx="5287284" cy="1077218"/>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Almost half of residents have used the Brent Council website in the last year (49%). Those aged 25-54 (55-61%), and White residents (54%) are significantly more likely to have used it, while the reverse is true for older (65+: 29%) and Black residents (42%).</a:t>
            </a:r>
          </a:p>
        </p:txBody>
      </p:sp>
      <p:sp>
        <p:nvSpPr>
          <p:cNvPr id="9" name="Rectangle 8">
            <a:extLst>
              <a:ext uri="{FF2B5EF4-FFF2-40B4-BE49-F238E27FC236}">
                <a16:creationId xmlns:a16="http://schemas.microsoft.com/office/drawing/2014/main" id="{EA6330C7-780B-30F2-FE94-4F7E8D346FB6}"/>
              </a:ext>
            </a:extLst>
          </p:cNvPr>
          <p:cNvSpPr/>
          <p:nvPr/>
        </p:nvSpPr>
        <p:spPr>
          <a:xfrm>
            <a:off x="515937" y="2606883"/>
            <a:ext cx="3887788" cy="576293"/>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Have you used the Brent Council website in the last 12 months?</a:t>
            </a:r>
          </a:p>
        </p:txBody>
      </p:sp>
      <p:graphicFrame>
        <p:nvGraphicFramePr>
          <p:cNvPr id="3" name="Chart 2" descr="Yes 49%&#10;No 51%&#10;Don't know 0%&#10;">
            <a:extLst>
              <a:ext uri="{FF2B5EF4-FFF2-40B4-BE49-F238E27FC236}">
                <a16:creationId xmlns:a16="http://schemas.microsoft.com/office/drawing/2014/main" id="{7E6AB16F-E0F8-1163-1ABC-6B75CDB6B0D4}"/>
              </a:ext>
            </a:extLst>
          </p:cNvPr>
          <p:cNvGraphicFramePr/>
          <p:nvPr>
            <p:extLst>
              <p:ext uri="{D42A27DB-BD31-4B8C-83A1-F6EECF244321}">
                <p14:modId xmlns:p14="http://schemas.microsoft.com/office/powerpoint/2010/main" val="4107470825"/>
              </p:ext>
            </p:extLst>
          </p:nvPr>
        </p:nvGraphicFramePr>
        <p:xfrm>
          <a:off x="-666281" y="2657314"/>
          <a:ext cx="6861120" cy="3708887"/>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a:extLst>
              <a:ext uri="{FF2B5EF4-FFF2-40B4-BE49-F238E27FC236}">
                <a16:creationId xmlns:a16="http://schemas.microsoft.com/office/drawing/2014/main" id="{CFC784FC-7BFE-1BA4-84E1-2A726609F92A}"/>
              </a:ext>
            </a:extLst>
          </p:cNvPr>
          <p:cNvSpPr/>
          <p:nvPr/>
        </p:nvSpPr>
        <p:spPr>
          <a:xfrm>
            <a:off x="6359045" y="1256955"/>
            <a:ext cx="5317018"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Used website subgroup analysis </a:t>
            </a:r>
          </a:p>
        </p:txBody>
      </p:sp>
      <p:graphicFrame>
        <p:nvGraphicFramePr>
          <p:cNvPr id="34" name="Chart 33" descr="16-24 34% – significantly poorer&#10;25-34 55% – significantly better&#10;35-44 57% – significantly better&#10;45-54 61% – significantly better&#10;55-64 49%&#10;65+ 29% – significantly poorer&#10;White 54% – significantly better&#10;Mixed or Multiple Ethnic Groups 42%&#10;Asian/Asian British 48%&#10;Black/Black British 42% – significantly poorer&#10;Other Ethnic Group 54%&#10;Annual income: Less than £20,000 37% – significantly poorer&#10;HH income: £20,000–£29,999 54%&#10;HH income: £30,000–£49,999 59% – significantly better&#10;HH income: £50,000–£69,999 53%&#10;HH income:  £70,000–£99,999 74% – significantly better&#10;HH income: More than £100,000 65% – significantly better&#10;&#10;">
            <a:extLst>
              <a:ext uri="{FF2B5EF4-FFF2-40B4-BE49-F238E27FC236}">
                <a16:creationId xmlns:a16="http://schemas.microsoft.com/office/drawing/2014/main" id="{3651E0C7-3F9A-84DF-A676-31A795D4342B}"/>
              </a:ext>
            </a:extLst>
          </p:cNvPr>
          <p:cNvGraphicFramePr/>
          <p:nvPr>
            <p:extLst>
              <p:ext uri="{D42A27DB-BD31-4B8C-83A1-F6EECF244321}">
                <p14:modId xmlns:p14="http://schemas.microsoft.com/office/powerpoint/2010/main" val="3779981040"/>
              </p:ext>
            </p:extLst>
          </p:nvPr>
        </p:nvGraphicFramePr>
        <p:xfrm>
          <a:off x="6348413" y="1744088"/>
          <a:ext cx="5327650" cy="4306077"/>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0526C3BA-A191-4497-E6CB-CBE4DE16F1FD}"/>
              </a:ext>
            </a:extLst>
          </p:cNvPr>
          <p:cNvSpPr>
            <a:spLocks noGrp="1"/>
          </p:cNvSpPr>
          <p:nvPr>
            <p:ph type="ftr" sz="quarter" idx="3"/>
          </p:nvPr>
        </p:nvSpPr>
        <p:spPr>
          <a:xfrm>
            <a:off x="521942" y="6308726"/>
            <a:ext cx="5286721" cy="309096"/>
          </a:xfrm>
          <a:prstGeom prst="rect">
            <a:avLst/>
          </a:prstGeom>
        </p:spPr>
        <p:txBody>
          <a:bodyPr/>
          <a:lstStyle/>
          <a:p>
            <a:pPr>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Q013 Have you used the Brent Council website in the last 12 months? </a:t>
            </a:r>
            <a:b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b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grpSp>
        <p:nvGrpSpPr>
          <p:cNvPr id="6" name="Group 5">
            <a:extLst>
              <a:ext uri="{FF2B5EF4-FFF2-40B4-BE49-F238E27FC236}">
                <a16:creationId xmlns:a16="http://schemas.microsoft.com/office/drawing/2014/main" id="{44F47EF5-2C26-5E6D-B8AF-0144F809F40B}"/>
              </a:ext>
              <a:ext uri="{C183D7F6-B498-43B3-948B-1728B52AA6E4}">
                <adec:decorative xmlns:adec="http://schemas.microsoft.com/office/drawing/2017/decorative" val="1"/>
              </a:ext>
            </a:extLst>
          </p:cNvPr>
          <p:cNvGrpSpPr/>
          <p:nvPr/>
        </p:nvGrpSpPr>
        <p:grpSpPr>
          <a:xfrm>
            <a:off x="6383339" y="6268485"/>
            <a:ext cx="3829578" cy="400110"/>
            <a:chOff x="8221879" y="5441196"/>
            <a:chExt cx="3829578" cy="400110"/>
          </a:xfrm>
        </p:grpSpPr>
        <p:grpSp>
          <p:nvGrpSpPr>
            <p:cNvPr id="7" name="Group 6">
              <a:extLst>
                <a:ext uri="{FF2B5EF4-FFF2-40B4-BE49-F238E27FC236}">
                  <a16:creationId xmlns:a16="http://schemas.microsoft.com/office/drawing/2014/main" id="{FDA17E51-2624-51B9-AECA-18111BE1E87A}"/>
                </a:ext>
              </a:extLst>
            </p:cNvPr>
            <p:cNvGrpSpPr/>
            <p:nvPr/>
          </p:nvGrpSpPr>
          <p:grpSpPr>
            <a:xfrm>
              <a:off x="8393030" y="5441196"/>
              <a:ext cx="3658427" cy="400110"/>
              <a:chOff x="8042025" y="5761142"/>
              <a:chExt cx="3334019" cy="357271"/>
            </a:xfrm>
          </p:grpSpPr>
          <p:sp>
            <p:nvSpPr>
              <p:cNvPr id="12" name="Rectangle 11">
                <a:extLst>
                  <a:ext uri="{FF2B5EF4-FFF2-40B4-BE49-F238E27FC236}">
                    <a16:creationId xmlns:a16="http://schemas.microsoft.com/office/drawing/2014/main" id="{86F651BE-E86D-1A12-10C3-A984D47C4349}"/>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sp>
            <p:nvSpPr>
              <p:cNvPr id="14" name="Rectangle 13">
                <a:extLst>
                  <a:ext uri="{FF2B5EF4-FFF2-40B4-BE49-F238E27FC236}">
                    <a16:creationId xmlns:a16="http://schemas.microsoft.com/office/drawing/2014/main" id="{194597B4-275C-E01A-2A4A-645D2BA43034}"/>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a:t>
                </a:r>
                <a:r>
                  <a:rPr lang="en-GB" sz="1000">
                    <a:solidFill>
                      <a:srgbClr val="6D6E71"/>
                    </a:solidFill>
                  </a:rPr>
                  <a:t> average</a:t>
                </a:r>
              </a:p>
            </p:txBody>
          </p:sp>
        </p:grpSp>
        <p:sp>
          <p:nvSpPr>
            <p:cNvPr id="8" name="Isosceles Triangle 7">
              <a:extLst>
                <a:ext uri="{FF2B5EF4-FFF2-40B4-BE49-F238E27FC236}">
                  <a16:creationId xmlns:a16="http://schemas.microsoft.com/office/drawing/2014/main" id="{1A61DA07-CC5A-0F89-094F-0653AC27F0C4}"/>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0" name="Isosceles Triangle 9">
              <a:extLst>
                <a:ext uri="{FF2B5EF4-FFF2-40B4-BE49-F238E27FC236}">
                  <a16:creationId xmlns:a16="http://schemas.microsoft.com/office/drawing/2014/main" id="{DE306F3B-5AEA-92BC-27ED-4E1859D5E82C}"/>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3475536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B9200-471D-A782-FC23-EACADDB9E01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6A2E3E-D225-3E4B-A147-C18A60F3DC1A}"/>
              </a:ext>
            </a:extLst>
          </p:cNvPr>
          <p:cNvSpPr>
            <a:spLocks noGrp="1"/>
          </p:cNvSpPr>
          <p:nvPr>
            <p:ph type="title"/>
          </p:nvPr>
        </p:nvSpPr>
        <p:spPr/>
        <p:txBody>
          <a:bodyPr/>
          <a:lstStyle/>
          <a:p>
            <a:r>
              <a:rPr lang="en-GB"/>
              <a:t>Reasons for using Brent’s website</a:t>
            </a:r>
          </a:p>
        </p:txBody>
      </p:sp>
      <p:graphicFrame>
        <p:nvGraphicFramePr>
          <p:cNvPr id="10" name="Chart 9" descr="Reporting an issue 28%&#10;Find information about council services 25%&#10;Making a payment  24%&#10;Bin collection and recycling services  20%&#10;Find out about local services and events  19%&#10;My Account  19%&#10;Parking services  16%&#10;Contacting the council  16%&#10;Housing services 11%&#10;Planning services 8%&#10;Get help with social care, health, or wellbeing 7%&#10;Take part in a consultation 4%&#10;Other 2%&#10;Don't know 0%&#10;">
            <a:extLst>
              <a:ext uri="{FF2B5EF4-FFF2-40B4-BE49-F238E27FC236}">
                <a16:creationId xmlns:a16="http://schemas.microsoft.com/office/drawing/2014/main" id="{A25AF875-41AA-CCC0-2C70-C08C70C987BF}"/>
              </a:ext>
            </a:extLst>
          </p:cNvPr>
          <p:cNvGraphicFramePr/>
          <p:nvPr>
            <p:extLst>
              <p:ext uri="{D42A27DB-BD31-4B8C-83A1-F6EECF244321}">
                <p14:modId xmlns:p14="http://schemas.microsoft.com/office/powerpoint/2010/main" val="3199495755"/>
              </p:ext>
            </p:extLst>
          </p:nvPr>
        </p:nvGraphicFramePr>
        <p:xfrm>
          <a:off x="515938" y="1269482"/>
          <a:ext cx="6561137" cy="503924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Placeholder 5">
            <a:extLst>
              <a:ext uri="{FF2B5EF4-FFF2-40B4-BE49-F238E27FC236}">
                <a16:creationId xmlns:a16="http://schemas.microsoft.com/office/drawing/2014/main" id="{23BF73BE-4DA8-73C8-FCFC-C795B958BE8A}"/>
              </a:ext>
            </a:extLst>
          </p:cNvPr>
          <p:cNvSpPr txBox="1">
            <a:spLocks/>
          </p:cNvSpPr>
          <p:nvPr/>
        </p:nvSpPr>
        <p:spPr>
          <a:xfrm>
            <a:off x="7161087" y="1269481"/>
            <a:ext cx="4514975" cy="3144451"/>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 spread of results indicates that Brent residents use the website for a wide variety of reasons. The most common use is reporting an issue (28%), which narrowly comes ahead of finding information about council services (25%) and making payments (24%).</a:t>
            </a:r>
          </a:p>
          <a:p>
            <a:r>
              <a:rPr lang="en-GB" dirty="0"/>
              <a:t>Certain groups are significantly more likely to use the website to report an issue: 65+ (39%), Black/Black British (37%), those with limiting long-term health conditions (42%). Meanwhile, the younger age groups are more likely than average to use it to find out information about local services and events (16-24: 31%; 25-34: 23% cf. 19% average).</a:t>
            </a:r>
          </a:p>
        </p:txBody>
      </p:sp>
      <p:sp>
        <p:nvSpPr>
          <p:cNvPr id="2" name="Footer Placeholder 1">
            <a:extLst>
              <a:ext uri="{FF2B5EF4-FFF2-40B4-BE49-F238E27FC236}">
                <a16:creationId xmlns:a16="http://schemas.microsoft.com/office/drawing/2014/main" id="{6FC5970A-7576-AD53-51EA-A196E0369080}"/>
              </a:ext>
            </a:extLst>
          </p:cNvPr>
          <p:cNvSpPr>
            <a:spLocks noGrp="1"/>
          </p:cNvSpPr>
          <p:nvPr>
            <p:ph type="ftr" sz="quarter" idx="3"/>
          </p:nvPr>
        </p:nvSpPr>
        <p:spPr>
          <a:xfrm>
            <a:off x="518465" y="6181135"/>
            <a:ext cx="7240396" cy="330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W</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ebsite users (1,081) Q014 What have you used the website for?</a:t>
            </a:r>
          </a:p>
        </p:txBody>
      </p:sp>
    </p:spTree>
    <p:extLst>
      <p:ext uri="{BB962C8B-B14F-4D97-AF65-F5344CB8AC3E}">
        <p14:creationId xmlns:p14="http://schemas.microsoft.com/office/powerpoint/2010/main" val="1877437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F0C5F-5BF3-00E8-7C4E-842154786B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18CCB14-9F6B-15B7-F8F6-BE44865FE0C5}"/>
              </a:ext>
            </a:extLst>
          </p:cNvPr>
          <p:cNvSpPr>
            <a:spLocks noGrp="1"/>
          </p:cNvSpPr>
          <p:nvPr>
            <p:ph type="title"/>
          </p:nvPr>
        </p:nvSpPr>
        <p:spPr/>
        <p:txBody>
          <a:bodyPr/>
          <a:lstStyle/>
          <a:p>
            <a:r>
              <a:rPr lang="en-GB"/>
              <a:t>Reasons for not using Brent’s website</a:t>
            </a:r>
          </a:p>
        </p:txBody>
      </p:sp>
      <p:sp>
        <p:nvSpPr>
          <p:cNvPr id="8" name="Text Placeholder 5">
            <a:extLst>
              <a:ext uri="{FF2B5EF4-FFF2-40B4-BE49-F238E27FC236}">
                <a16:creationId xmlns:a16="http://schemas.microsoft.com/office/drawing/2014/main" id="{10FF3C9F-6787-A4CD-0931-2334F8871922}"/>
              </a:ext>
            </a:extLst>
          </p:cNvPr>
          <p:cNvSpPr txBox="1">
            <a:spLocks/>
          </p:cNvSpPr>
          <p:nvPr/>
        </p:nvSpPr>
        <p:spPr>
          <a:xfrm>
            <a:off x="521379" y="1269481"/>
            <a:ext cx="10537481" cy="43088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lack of need is by far the top reason for not using the website, accounting for around two in three non-users (68%). One in seven non-users lack the digital skills to access the website (15%). </a:t>
            </a:r>
          </a:p>
        </p:txBody>
      </p:sp>
      <p:graphicFrame>
        <p:nvGraphicFramePr>
          <p:cNvPr id="10" name="Chart 9" descr="Reporting an issue 28%&#10;Find information about council services 25%&#10;Making a payment  24%&#10;Bin collection and recycling services  20%&#10;Find out about local services and events  19%&#10;My Account  19%&#10;Parking services  16%&#10;Contacting the council  16%&#10;Housing services 11%&#10;Planning services 8%&#10;Get help with social care, health, or wellbeing 7%&#10;Take part in a consultation 4%&#10;Other 2%&#10;Don't know 0%&#10;">
            <a:extLst>
              <a:ext uri="{FF2B5EF4-FFF2-40B4-BE49-F238E27FC236}">
                <a16:creationId xmlns:a16="http://schemas.microsoft.com/office/drawing/2014/main" id="{E868F7F0-0B80-8940-B772-E533ADA9D3AD}"/>
              </a:ext>
            </a:extLst>
          </p:cNvPr>
          <p:cNvGraphicFramePr/>
          <p:nvPr>
            <p:extLst>
              <p:ext uri="{D42A27DB-BD31-4B8C-83A1-F6EECF244321}">
                <p14:modId xmlns:p14="http://schemas.microsoft.com/office/powerpoint/2010/main" val="656082501"/>
              </p:ext>
            </p:extLst>
          </p:nvPr>
        </p:nvGraphicFramePr>
        <p:xfrm>
          <a:off x="515938" y="2168526"/>
          <a:ext cx="7272337" cy="4140199"/>
        </p:xfrm>
        <a:graphic>
          <a:graphicData uri="http://schemas.openxmlformats.org/drawingml/2006/chart">
            <c:chart xmlns:c="http://schemas.openxmlformats.org/drawingml/2006/chart" xmlns:r="http://schemas.openxmlformats.org/officeDocument/2006/relationships" r:id="rId3"/>
          </a:graphicData>
        </a:graphic>
      </p:graphicFrame>
      <p:sp>
        <p:nvSpPr>
          <p:cNvPr id="15" name="Oval 14">
            <a:extLst>
              <a:ext uri="{FF2B5EF4-FFF2-40B4-BE49-F238E27FC236}">
                <a16:creationId xmlns:a16="http://schemas.microsoft.com/office/drawing/2014/main" id="{182CB61A-4900-5609-43A1-4BFFDC2F0074}"/>
              </a:ext>
            </a:extLst>
          </p:cNvPr>
          <p:cNvSpPr/>
          <p:nvPr/>
        </p:nvSpPr>
        <p:spPr>
          <a:xfrm>
            <a:off x="5219553" y="4477533"/>
            <a:ext cx="1457694" cy="1457694"/>
          </a:xfrm>
          <a:prstGeom prst="ellipse">
            <a:avLst/>
          </a:pr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rgbClr val="FFFFFF"/>
                </a:solidFill>
                <a:latin typeface="Verdana"/>
              </a:rPr>
              <a:t>51</a:t>
            </a:r>
            <a:r>
              <a:rPr kumimoji="0" lang="en-GB" sz="1800" b="1" i="0" u="none" strike="noStrike" kern="1200" cap="none" spc="0" normalizeH="0" baseline="0" noProof="0">
                <a:ln>
                  <a:noFill/>
                </a:ln>
                <a:solidFill>
                  <a:srgbClr val="FFFFFF"/>
                </a:solidFill>
                <a:effectLst/>
                <a:uLnTx/>
                <a:uFillTx/>
                <a:latin typeface="Verdana"/>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Haven’t used the website</a:t>
            </a:r>
          </a:p>
        </p:txBody>
      </p:sp>
      <p:sp>
        <p:nvSpPr>
          <p:cNvPr id="13" name="Rectangle 12">
            <a:extLst>
              <a:ext uri="{FF2B5EF4-FFF2-40B4-BE49-F238E27FC236}">
                <a16:creationId xmlns:a16="http://schemas.microsoft.com/office/drawing/2014/main" id="{7407843C-1C74-A6C9-AD6F-BE5167D9785B}"/>
              </a:ext>
            </a:extLst>
          </p:cNvPr>
          <p:cNvSpPr/>
          <p:nvPr/>
        </p:nvSpPr>
        <p:spPr>
          <a:xfrm>
            <a:off x="8310893" y="2341893"/>
            <a:ext cx="3384550" cy="1471511"/>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dirty="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Older residents who do not use the website are significantly more likely to want to talk to a real person (55-64: 30%; 65+: 34%) or not feel confident using the internet (65+: 37%).</a:t>
            </a:r>
          </a:p>
        </p:txBody>
      </p:sp>
      <p:sp>
        <p:nvSpPr>
          <p:cNvPr id="17" name="Rectangle 16">
            <a:extLst>
              <a:ext uri="{FF2B5EF4-FFF2-40B4-BE49-F238E27FC236}">
                <a16:creationId xmlns:a16="http://schemas.microsoft.com/office/drawing/2014/main" id="{6D000E60-05C8-D7D9-ECC9-1029D95AF073}"/>
              </a:ext>
            </a:extLst>
          </p:cNvPr>
          <p:cNvSpPr/>
          <p:nvPr/>
        </p:nvSpPr>
        <p:spPr>
          <a:xfrm>
            <a:off x="8310893" y="3907513"/>
            <a:ext cx="3384550" cy="1471511"/>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lvl="0">
              <a:spcAft>
                <a:spcPts val="1000"/>
              </a:spcAft>
              <a:defRPr/>
            </a:pPr>
            <a:r>
              <a:rPr kumimoji="0" lang="en-GB" sz="1200" b="1" i="0" u="none" strike="noStrike" kern="1200" cap="none" spc="0" normalizeH="0" baseline="0" noProof="0" dirty="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rPr>
              <a:t>Other groups significantly more likely to not feel confident using the internet include: women (17%) and </a:t>
            </a:r>
            <a:r>
              <a:rPr lang="en-GB" sz="1200" b="1" dirty="0">
                <a:solidFill>
                  <a:schemeClr val="tx1">
                    <a:lumMod val="75000"/>
                  </a:schemeClr>
                </a:solidFill>
                <a:latin typeface="Verdana" panose="020B0604030504040204" pitchFamily="34" charset="0"/>
                <a:ea typeface="Verdana" panose="020B0604030504040204" pitchFamily="34" charset="0"/>
                <a:cs typeface="Verdana" panose="020B0604030504040204" pitchFamily="34" charset="0"/>
              </a:rPr>
              <a:t>those with limiting long-term health conditions* (26%). </a:t>
            </a:r>
            <a:endParaRPr kumimoji="0" lang="en-GB" sz="1200" b="1" i="0" u="none" strike="noStrike" kern="1200" cap="none" spc="0" normalizeH="0" baseline="0" noProof="0" dirty="0">
              <a:ln>
                <a:noFill/>
              </a:ln>
              <a:solidFill>
                <a:schemeClr val="tx1">
                  <a:lumMod val="75000"/>
                </a:schemeClr>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 name="Footer Placeholder 1">
            <a:extLst>
              <a:ext uri="{FF2B5EF4-FFF2-40B4-BE49-F238E27FC236}">
                <a16:creationId xmlns:a16="http://schemas.microsoft.com/office/drawing/2014/main" id="{40278E88-66B8-DB74-3ED7-FF0A9E5FEAF3}"/>
              </a:ext>
            </a:extLst>
          </p:cNvPr>
          <p:cNvSpPr>
            <a:spLocks noGrp="1"/>
          </p:cNvSpPr>
          <p:nvPr>
            <p:ph type="ftr" sz="quarter" idx="3"/>
          </p:nvPr>
        </p:nvSpPr>
        <p:spPr>
          <a:xfrm>
            <a:off x="518465" y="6181133"/>
            <a:ext cx="9510438" cy="330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Website non-users (1,124) Q015 Why don’t you use the Brent Council website?</a:t>
            </a:r>
          </a:p>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*Note:</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this refers to individuals who say their </a:t>
            </a:r>
            <a:r>
              <a:rPr lang="en-GB"/>
              <a:t>day-to-day activities are limited because of a health problem or condition which has lasted or is expected to last for 12 months or more</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82329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C9128-B856-ACB0-BB3F-EA80DDAA48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DE6996-9076-2C44-4F40-4886A25E5767}"/>
              </a:ext>
            </a:extLst>
          </p:cNvPr>
          <p:cNvSpPr>
            <a:spLocks noGrp="1"/>
          </p:cNvSpPr>
          <p:nvPr>
            <p:ph type="title"/>
          </p:nvPr>
        </p:nvSpPr>
        <p:spPr/>
        <p:txBody>
          <a:bodyPr/>
          <a:lstStyle/>
          <a:p>
            <a:r>
              <a:rPr lang="en-GB"/>
              <a:t>Local information sources</a:t>
            </a:r>
          </a:p>
        </p:txBody>
      </p:sp>
      <p:sp>
        <p:nvSpPr>
          <p:cNvPr id="8" name="Text Placeholder 5">
            <a:extLst>
              <a:ext uri="{FF2B5EF4-FFF2-40B4-BE49-F238E27FC236}">
                <a16:creationId xmlns:a16="http://schemas.microsoft.com/office/drawing/2014/main" id="{CD982A42-22D4-D2F7-8B92-C78C04670F40}"/>
              </a:ext>
            </a:extLst>
          </p:cNvPr>
          <p:cNvSpPr txBox="1">
            <a:spLocks/>
          </p:cNvSpPr>
          <p:nvPr/>
        </p:nvSpPr>
        <p:spPr>
          <a:xfrm>
            <a:off x="521379" y="1269481"/>
            <a:ext cx="10537481" cy="43088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Leaflets/noticeboards (54%), friends/family (46%), Your Brent Magazine (38%), and the Brent Council website (38%) are the most common sources of information for Brent residents.  </a:t>
            </a:r>
          </a:p>
        </p:txBody>
      </p:sp>
      <p:graphicFrame>
        <p:nvGraphicFramePr>
          <p:cNvPr id="10" name="Chart 9" descr="  Column1&#10;Leaflets and noticeboards 54%&#10;Family, friends, or neighbours 46%&#10;Brent Council's &quot;Your Brent Magazine&quot; 38%&#10;Brent Council's website 38%&#10;Email newsletters 24%&#10;Social media 18%&#10;Newspapers/online news websites 14%&#10;Local groups and organisations 8%&#10;Television 7%&#10;Contact with elected Councillors 6%&#10;Public meetings 5%&#10;Radio 4%&#10;Other 1%&#10;I don’t follow local news/information 6%&#10;">
            <a:extLst>
              <a:ext uri="{FF2B5EF4-FFF2-40B4-BE49-F238E27FC236}">
                <a16:creationId xmlns:a16="http://schemas.microsoft.com/office/drawing/2014/main" id="{66FD3A8F-8A77-9B67-00B6-0CE4C00EB376}"/>
              </a:ext>
            </a:extLst>
          </p:cNvPr>
          <p:cNvGraphicFramePr/>
          <p:nvPr>
            <p:extLst>
              <p:ext uri="{D42A27DB-BD31-4B8C-83A1-F6EECF244321}">
                <p14:modId xmlns:p14="http://schemas.microsoft.com/office/powerpoint/2010/main" val="2041121491"/>
              </p:ext>
            </p:extLst>
          </p:nvPr>
        </p:nvGraphicFramePr>
        <p:xfrm>
          <a:off x="515938" y="2051564"/>
          <a:ext cx="7272337" cy="4257161"/>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97A11DBE-ECD3-9057-C155-7B0145AE88D4}"/>
              </a:ext>
            </a:extLst>
          </p:cNvPr>
          <p:cNvSpPr/>
          <p:nvPr/>
        </p:nvSpPr>
        <p:spPr>
          <a:xfrm>
            <a:off x="8291513" y="2168525"/>
            <a:ext cx="3384550" cy="1286845"/>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Residents aged 16-24 are significantly more likely to get information from social media (35%), and to not follow local news/information (12%). </a:t>
            </a:r>
          </a:p>
        </p:txBody>
      </p:sp>
      <p:sp>
        <p:nvSpPr>
          <p:cNvPr id="17" name="Rectangle 16">
            <a:extLst>
              <a:ext uri="{FF2B5EF4-FFF2-40B4-BE49-F238E27FC236}">
                <a16:creationId xmlns:a16="http://schemas.microsoft.com/office/drawing/2014/main" id="{FA81FABB-91B0-859D-7CB3-3559C8AF932D}"/>
              </a:ext>
            </a:extLst>
          </p:cNvPr>
          <p:cNvSpPr/>
          <p:nvPr/>
        </p:nvSpPr>
        <p:spPr>
          <a:xfrm>
            <a:off x="8291513" y="3618070"/>
            <a:ext cx="3384550" cy="1656177"/>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Residents age 65+ are significantly more likely to get information from leaflets/noticeboards (60%), friends/family (59%), Your Brent Magazine (48%), television (10%), and public meetings (8%). </a:t>
            </a:r>
          </a:p>
        </p:txBody>
      </p:sp>
      <p:sp>
        <p:nvSpPr>
          <p:cNvPr id="2" name="Footer Placeholder 1">
            <a:extLst>
              <a:ext uri="{FF2B5EF4-FFF2-40B4-BE49-F238E27FC236}">
                <a16:creationId xmlns:a16="http://schemas.microsoft.com/office/drawing/2014/main" id="{CC08B849-5C80-0316-1AF7-EDC753A2569F}"/>
              </a:ext>
            </a:extLst>
          </p:cNvPr>
          <p:cNvSpPr>
            <a:spLocks noGrp="1"/>
          </p:cNvSpPr>
          <p:nvPr>
            <p:ph type="ftr" sz="quarter" idx="3"/>
          </p:nvPr>
        </p:nvSpPr>
        <p:spPr>
          <a:xfrm>
            <a:off x="518465" y="6191399"/>
            <a:ext cx="7240396" cy="330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Q019 Where do you get local news and information from?</a:t>
            </a:r>
          </a:p>
        </p:txBody>
      </p:sp>
    </p:spTree>
    <p:extLst>
      <p:ext uri="{BB962C8B-B14F-4D97-AF65-F5344CB8AC3E}">
        <p14:creationId xmlns:p14="http://schemas.microsoft.com/office/powerpoint/2010/main" val="7590045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1DF17-8A3E-FD73-9AFB-44BBA88AB3F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C92CBA9-F332-41D7-1F11-BACD3A8F8BF2}"/>
              </a:ext>
            </a:extLst>
          </p:cNvPr>
          <p:cNvSpPr>
            <a:spLocks noGrp="1"/>
          </p:cNvSpPr>
          <p:nvPr>
            <p:ph type="title"/>
          </p:nvPr>
        </p:nvSpPr>
        <p:spPr>
          <a:xfrm>
            <a:off x="520718" y="622094"/>
            <a:ext cx="10147282" cy="430887"/>
          </a:xfrm>
        </p:spPr>
        <p:txBody>
          <a:bodyPr/>
          <a:lstStyle/>
          <a:p>
            <a:r>
              <a:rPr lang="en-GB"/>
              <a:t>Social media channels used for local news</a:t>
            </a:r>
          </a:p>
        </p:txBody>
      </p:sp>
      <p:sp>
        <p:nvSpPr>
          <p:cNvPr id="8" name="Text Placeholder 5">
            <a:extLst>
              <a:ext uri="{FF2B5EF4-FFF2-40B4-BE49-F238E27FC236}">
                <a16:creationId xmlns:a16="http://schemas.microsoft.com/office/drawing/2014/main" id="{D66C3EBE-3675-9770-2DD6-D7F9CE14A805}"/>
              </a:ext>
            </a:extLst>
          </p:cNvPr>
          <p:cNvSpPr txBox="1">
            <a:spLocks/>
          </p:cNvSpPr>
          <p:nvPr/>
        </p:nvSpPr>
        <p:spPr>
          <a:xfrm>
            <a:off x="521379" y="1269481"/>
            <a:ext cx="10537481" cy="43088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6D6E71"/>
                </a:solidFill>
                <a:effectLst/>
                <a:uLnTx/>
                <a:uFillTx/>
                <a:latin typeface="Verdana"/>
                <a:ea typeface="+mn-ea"/>
                <a:cs typeface="+mn-cs"/>
              </a:rPr>
              <a:t>The majority of residents who use social media for local news/information use Facebook (67%). WhatsApp (46%) and Instagram (46%) are also commonly used.  </a:t>
            </a:r>
          </a:p>
        </p:txBody>
      </p:sp>
      <p:graphicFrame>
        <p:nvGraphicFramePr>
          <p:cNvPr id="10" name="Chart 9" descr="  Column1&#10;Facebook 67%&#10;WhatsApp 46%&#10;Instagram 46%&#10;TikTok 26%&#10;Nextdoor 23%&#10;YouTube 21%&#10;X (formerly known as Twitter) 17%&#10;Snapchat 10%&#10;LinkedIn 5%&#10;Reddit 4%&#10;Threads 3%&#10;Bluesky 1%&#10;Other 0%&#10;">
            <a:extLst>
              <a:ext uri="{FF2B5EF4-FFF2-40B4-BE49-F238E27FC236}">
                <a16:creationId xmlns:a16="http://schemas.microsoft.com/office/drawing/2014/main" id="{7033E779-9C1A-40BF-A1EE-B0D337368886}"/>
              </a:ext>
            </a:extLst>
          </p:cNvPr>
          <p:cNvGraphicFramePr/>
          <p:nvPr>
            <p:extLst>
              <p:ext uri="{D42A27DB-BD31-4B8C-83A1-F6EECF244321}">
                <p14:modId xmlns:p14="http://schemas.microsoft.com/office/powerpoint/2010/main" val="3103755921"/>
              </p:ext>
            </p:extLst>
          </p:nvPr>
        </p:nvGraphicFramePr>
        <p:xfrm>
          <a:off x="515938" y="2051566"/>
          <a:ext cx="7272337" cy="4184340"/>
        </p:xfrm>
        <a:graphic>
          <a:graphicData uri="http://schemas.openxmlformats.org/drawingml/2006/chart">
            <c:chart xmlns:c="http://schemas.openxmlformats.org/drawingml/2006/chart" xmlns:r="http://schemas.openxmlformats.org/officeDocument/2006/relationships" r:id="rId3"/>
          </a:graphicData>
        </a:graphic>
      </p:graphicFrame>
      <p:sp>
        <p:nvSpPr>
          <p:cNvPr id="15" name="Oval 14">
            <a:extLst>
              <a:ext uri="{FF2B5EF4-FFF2-40B4-BE49-F238E27FC236}">
                <a16:creationId xmlns:a16="http://schemas.microsoft.com/office/drawing/2014/main" id="{26F7C46B-E77D-E92E-99E8-799D89A6FD27}"/>
              </a:ext>
            </a:extLst>
          </p:cNvPr>
          <p:cNvSpPr/>
          <p:nvPr/>
        </p:nvSpPr>
        <p:spPr>
          <a:xfrm>
            <a:off x="5311466" y="4295445"/>
            <a:ext cx="1569068" cy="1569068"/>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18%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Use social media for local news</a:t>
            </a:r>
          </a:p>
        </p:txBody>
      </p:sp>
      <p:sp>
        <p:nvSpPr>
          <p:cNvPr id="13" name="Rectangle 12">
            <a:extLst>
              <a:ext uri="{FF2B5EF4-FFF2-40B4-BE49-F238E27FC236}">
                <a16:creationId xmlns:a16="http://schemas.microsoft.com/office/drawing/2014/main" id="{A4189B15-7DD7-2947-1936-85F730F2E29D}"/>
              </a:ext>
            </a:extLst>
          </p:cNvPr>
          <p:cNvSpPr/>
          <p:nvPr/>
        </p:nvSpPr>
        <p:spPr>
          <a:xfrm>
            <a:off x="8291513" y="2168525"/>
            <a:ext cx="3384550" cy="1286845"/>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Residents aged 16-24 who use social media for news are significantly more likely to use WhatsApp (56%) and TikTok (36%).</a:t>
            </a:r>
          </a:p>
        </p:txBody>
      </p:sp>
      <p:sp>
        <p:nvSpPr>
          <p:cNvPr id="3" name="Rectangle 2">
            <a:extLst>
              <a:ext uri="{FF2B5EF4-FFF2-40B4-BE49-F238E27FC236}">
                <a16:creationId xmlns:a16="http://schemas.microsoft.com/office/drawing/2014/main" id="{26D9C288-3491-2DC5-AAAC-4F548812026D}"/>
              </a:ext>
            </a:extLst>
          </p:cNvPr>
          <p:cNvSpPr/>
          <p:nvPr/>
        </p:nvSpPr>
        <p:spPr>
          <a:xfrm>
            <a:off x="8291513" y="3602812"/>
            <a:ext cx="3384550" cy="1102179"/>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Residents aged 25-34 who use social media for news are significantly more likely to use X/Twitter (23%).</a:t>
            </a:r>
          </a:p>
        </p:txBody>
      </p:sp>
      <p:sp>
        <p:nvSpPr>
          <p:cNvPr id="2" name="Footer Placeholder 1">
            <a:extLst>
              <a:ext uri="{FF2B5EF4-FFF2-40B4-BE49-F238E27FC236}">
                <a16:creationId xmlns:a16="http://schemas.microsoft.com/office/drawing/2014/main" id="{4892B0E2-3D44-726D-9377-8E6F9C49259C}"/>
              </a:ext>
            </a:extLst>
          </p:cNvPr>
          <p:cNvSpPr>
            <a:spLocks noGrp="1"/>
          </p:cNvSpPr>
          <p:nvPr>
            <p:ph type="ftr" sz="quarter" idx="3"/>
          </p:nvPr>
        </p:nvSpPr>
        <p:spPr>
          <a:xfrm>
            <a:off x="518464" y="6181133"/>
            <a:ext cx="10762679" cy="330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Those who use social media to get local news (394) Q020 Which social media platforms do you use for local news and information?</a:t>
            </a:r>
          </a:p>
        </p:txBody>
      </p:sp>
    </p:spTree>
    <p:extLst>
      <p:ext uri="{BB962C8B-B14F-4D97-AF65-F5344CB8AC3E}">
        <p14:creationId xmlns:p14="http://schemas.microsoft.com/office/powerpoint/2010/main" val="3033104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03671-25F6-4810-6D04-E78E4B35513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06D2DA9-374C-2F8A-5358-8DB396DB263B}"/>
              </a:ext>
            </a:extLst>
          </p:cNvPr>
          <p:cNvSpPr>
            <a:spLocks noGrp="1"/>
          </p:cNvSpPr>
          <p:nvPr>
            <p:ph type="title"/>
          </p:nvPr>
        </p:nvSpPr>
        <p:spPr>
          <a:xfrm>
            <a:off x="532602" y="692544"/>
            <a:ext cx="6153948" cy="1169551"/>
          </a:xfrm>
        </p:spPr>
        <p:txBody>
          <a:bodyPr/>
          <a:lstStyle/>
          <a:p>
            <a:r>
              <a:rPr lang="en-GB">
                <a:hlinkClick r:id="rId2" action="ppaction://hlinksldjump"/>
              </a:rPr>
              <a:t>Sentiment towards AI</a:t>
            </a:r>
          </a:p>
        </p:txBody>
      </p:sp>
      <p:graphicFrame>
        <p:nvGraphicFramePr>
          <p:cNvPr id="6" name="Table 5">
            <a:extLst>
              <a:ext uri="{FF2B5EF4-FFF2-40B4-BE49-F238E27FC236}">
                <a16:creationId xmlns:a16="http://schemas.microsoft.com/office/drawing/2014/main" id="{86993C67-C9AA-B1F4-61C2-D3E2B752F37D}"/>
              </a:ext>
            </a:extLst>
          </p:cNvPr>
          <p:cNvGraphicFramePr>
            <a:graphicFrameLocks noGrp="1"/>
          </p:cNvGraphicFramePr>
          <p:nvPr>
            <p:extLst>
              <p:ext uri="{D42A27DB-BD31-4B8C-83A1-F6EECF244321}">
                <p14:modId xmlns:p14="http://schemas.microsoft.com/office/powerpoint/2010/main" val="982671689"/>
              </p:ext>
            </p:extLst>
          </p:nvPr>
        </p:nvGraphicFramePr>
        <p:xfrm>
          <a:off x="532602" y="2001269"/>
          <a:ext cx="5634836" cy="1623595"/>
        </p:xfrm>
        <a:graphic>
          <a:graphicData uri="http://schemas.openxmlformats.org/drawingml/2006/table">
            <a:tbl>
              <a:tblPr firstRow="1">
                <a:tableStyleId>{9D7B26C5-4107-4FEC-AEDC-1716B250A1EF}</a:tableStyleId>
              </a:tblPr>
              <a:tblGrid>
                <a:gridCol w="1179240">
                  <a:extLst>
                    <a:ext uri="{9D8B030D-6E8A-4147-A177-3AD203B41FA5}">
                      <a16:colId xmlns:a16="http://schemas.microsoft.com/office/drawing/2014/main" val="3349596952"/>
                    </a:ext>
                  </a:extLst>
                </a:gridCol>
                <a:gridCol w="4455596">
                  <a:extLst>
                    <a:ext uri="{9D8B030D-6E8A-4147-A177-3AD203B41FA5}">
                      <a16:colId xmlns:a16="http://schemas.microsoft.com/office/drawing/2014/main" val="3671895742"/>
                    </a:ext>
                  </a:extLst>
                </a:gridCol>
              </a:tblGrid>
              <a:tr h="465484">
                <a:tc>
                  <a:txBody>
                    <a:bodyPr/>
                    <a:lstStyle/>
                    <a:p>
                      <a:pPr>
                        <a:buNone/>
                      </a:pPr>
                      <a:r>
                        <a:rPr lang="en-GB" sz="1000" b="1">
                          <a:effectLst/>
                        </a:rPr>
                        <a:t>Page number</a:t>
                      </a:r>
                    </a:p>
                  </a:txBody>
                  <a:tcPr marL="50535" marR="50535" marT="25267" marB="25267"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a:buNone/>
                      </a:pPr>
                      <a:r>
                        <a:rPr lang="en-GB" sz="1000" b="1">
                          <a:effectLst/>
                        </a:rPr>
                        <a:t>Question Text</a:t>
                      </a:r>
                    </a:p>
                  </a:txBody>
                  <a:tcPr marL="50535" marR="50535" marT="25267" marB="25267"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2657397"/>
                  </a:ext>
                </a:extLst>
              </a:tr>
              <a:tr h="406981">
                <a:tc>
                  <a:txBody>
                    <a:bodyPr/>
                    <a:lstStyle/>
                    <a:p>
                      <a:pPr>
                        <a:buNone/>
                      </a:pPr>
                      <a:r>
                        <a:rPr lang="en-GB" sz="1200" dirty="0">
                          <a:effectLst/>
                          <a:hlinkClick r:id="rId3" action="ppaction://hlinksldjump"/>
                        </a:rPr>
                        <a:t>38</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lang="en-GB" sz="1200" dirty="0">
                          <a:effectLst/>
                          <a:hlinkClick r:id="rId3" action="ppaction://hlinksldjump"/>
                        </a:rPr>
                        <a:t>How confident do you feel in your ability to use Artificial Intelligence (AI) tools?</a:t>
                      </a: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1174888"/>
                  </a:ext>
                </a:extLst>
              </a:tr>
              <a:tr h="700911">
                <a:tc>
                  <a:txBody>
                    <a:bodyPr/>
                    <a:lstStyle/>
                    <a:p>
                      <a:pPr>
                        <a:buNone/>
                      </a:pPr>
                      <a:r>
                        <a:rPr lang="en-GB" sz="1200" dirty="0">
                          <a:effectLst/>
                          <a:hlinkClick r:id="rId4" action="ppaction://hlinksldjump"/>
                        </a:rPr>
                        <a:t>39</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pPr fontAlgn="t">
                        <a:lnSpc>
                          <a:spcPts val="1500"/>
                        </a:lnSpc>
                        <a:buNone/>
                      </a:pPr>
                      <a:r>
                        <a:rPr kumimoji="0" lang="en-US" sz="1200" b="0" u="none" strike="noStrike" kern="1200" cap="none" spc="0" normalizeH="0" baseline="0" noProof="0" dirty="0">
                          <a:ln>
                            <a:noFill/>
                          </a:ln>
                          <a:solidFill>
                            <a:srgbClr val="6D6E71"/>
                          </a:solidFill>
                          <a:effectLst/>
                          <a:uLnTx/>
                          <a:uFillTx/>
                          <a:hlinkClick r:id="rId4" action="ppaction://hlinksldjump"/>
                        </a:rPr>
                        <a:t>To what extent do you agree or disagree with the following statement? “I am comfortable with the council using AI to help deliver services.”</a:t>
                      </a:r>
                      <a:endParaRPr lang="en-GB" sz="1200" b="0" i="0" dirty="0">
                        <a:effectLst/>
                        <a:latin typeface="Segoe UI" panose="020B0502040204020203" pitchFamily="34" charset="0"/>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269135171"/>
                  </a:ext>
                </a:extLst>
              </a:tr>
            </a:tbl>
          </a:graphicData>
        </a:graphic>
      </p:graphicFrame>
    </p:spTree>
    <p:extLst>
      <p:ext uri="{BB962C8B-B14F-4D97-AF65-F5344CB8AC3E}">
        <p14:creationId xmlns:p14="http://schemas.microsoft.com/office/powerpoint/2010/main" val="3613965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C6064-00B7-241E-6EC8-9DC946CC42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5B40FBD-7892-7E54-FC53-FB98A09A2FF0}"/>
              </a:ext>
            </a:extLst>
          </p:cNvPr>
          <p:cNvSpPr>
            <a:spLocks noGrp="1"/>
          </p:cNvSpPr>
          <p:nvPr>
            <p:ph type="title"/>
          </p:nvPr>
        </p:nvSpPr>
        <p:spPr/>
        <p:txBody>
          <a:bodyPr/>
          <a:lstStyle/>
          <a:p>
            <a:r>
              <a:rPr lang="en-GB"/>
              <a:t>Personal confidence in using AI</a:t>
            </a:r>
          </a:p>
        </p:txBody>
      </p:sp>
      <p:sp>
        <p:nvSpPr>
          <p:cNvPr id="6" name="Text Placeholder 5">
            <a:extLst>
              <a:ext uri="{FF2B5EF4-FFF2-40B4-BE49-F238E27FC236}">
                <a16:creationId xmlns:a16="http://schemas.microsoft.com/office/drawing/2014/main" id="{0845C3D7-0EB6-5B38-4D8B-56F971BF91DE}"/>
              </a:ext>
            </a:extLst>
          </p:cNvPr>
          <p:cNvSpPr>
            <a:spLocks noGrp="1"/>
          </p:cNvSpPr>
          <p:nvPr>
            <p:ph type="body" sz="quarter" idx="15"/>
          </p:nvPr>
        </p:nvSpPr>
        <p:spPr>
          <a:xfrm>
            <a:off x="521380" y="1269481"/>
            <a:ext cx="7266895" cy="507831"/>
          </a:xfrm>
        </p:spPr>
        <p:txBody>
          <a:bodyPr/>
          <a:lstStyle/>
          <a:p>
            <a:r>
              <a:rPr lang="en-GB" sz="1100"/>
              <a:t>Despite the technology being relatively new, three times as many residents feel confident in using AI tools as do not feel confident (68% cf. 22%). As might be expected, confidence falls with age, with just over a quarter (28%) of those aged 65+ feeling confident.</a:t>
            </a:r>
          </a:p>
        </p:txBody>
      </p:sp>
      <p:sp>
        <p:nvSpPr>
          <p:cNvPr id="13" name="Rectangle 12">
            <a:extLst>
              <a:ext uri="{FF2B5EF4-FFF2-40B4-BE49-F238E27FC236}">
                <a16:creationId xmlns:a16="http://schemas.microsoft.com/office/drawing/2014/main" id="{DFE8AA75-E6BC-F254-73DD-A7C02F31E6B8}"/>
              </a:ext>
              <a:ext uri="{C183D7F6-B498-43B3-948B-1728B52AA6E4}">
                <adec:decorative xmlns:adec="http://schemas.microsoft.com/office/drawing/2017/decorative" val="1"/>
              </a:ext>
            </a:extLst>
          </p:cNvPr>
          <p:cNvSpPr/>
          <p:nvPr/>
        </p:nvSpPr>
        <p:spPr>
          <a:xfrm>
            <a:off x="8612478" y="1266651"/>
            <a:ext cx="1584000"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 Confident</a:t>
            </a:r>
          </a:p>
        </p:txBody>
      </p:sp>
      <p:graphicFrame>
        <p:nvGraphicFramePr>
          <p:cNvPr id="10" name="Chart 9" descr="Very confident 16%&#10;Fairly confident 52%&#10;Neither 10%&#10;Not very confident 13%&#10;Not at all confident 9%&#10;Don't know 0%&#10;">
            <a:extLst>
              <a:ext uri="{FF2B5EF4-FFF2-40B4-BE49-F238E27FC236}">
                <a16:creationId xmlns:a16="http://schemas.microsoft.com/office/drawing/2014/main" id="{055A3434-08EF-C220-AFC3-9BD606187BFC}"/>
              </a:ext>
            </a:extLst>
          </p:cNvPr>
          <p:cNvGraphicFramePr/>
          <p:nvPr>
            <p:extLst>
              <p:ext uri="{D42A27DB-BD31-4B8C-83A1-F6EECF244321}">
                <p14:modId xmlns:p14="http://schemas.microsoft.com/office/powerpoint/2010/main" val="1965107141"/>
              </p:ext>
            </p:extLst>
          </p:nvPr>
        </p:nvGraphicFramePr>
        <p:xfrm>
          <a:off x="515938" y="2120049"/>
          <a:ext cx="6170350" cy="4340214"/>
        </p:xfrm>
        <a:graphic>
          <a:graphicData uri="http://schemas.openxmlformats.org/drawingml/2006/chart">
            <c:chart xmlns:c="http://schemas.openxmlformats.org/drawingml/2006/chart" xmlns:r="http://schemas.openxmlformats.org/officeDocument/2006/relationships" r:id="rId3"/>
          </a:graphicData>
        </a:graphic>
      </p:graphicFrame>
      <p:sp>
        <p:nvSpPr>
          <p:cNvPr id="12" name="Oval 11">
            <a:extLst>
              <a:ext uri="{FF2B5EF4-FFF2-40B4-BE49-F238E27FC236}">
                <a16:creationId xmlns:a16="http://schemas.microsoft.com/office/drawing/2014/main" id="{DD92DA9F-BD30-B8F6-67F9-FA2D82196924}"/>
              </a:ext>
            </a:extLst>
          </p:cNvPr>
          <p:cNvSpPr/>
          <p:nvPr/>
        </p:nvSpPr>
        <p:spPr>
          <a:xfrm>
            <a:off x="4576800" y="2120049"/>
            <a:ext cx="1519200" cy="1519200"/>
          </a:xfrm>
          <a:prstGeom prst="ellipse">
            <a:avLst/>
          </a:prstGeom>
          <a:solidFill>
            <a:srgbClr val="0080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68%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Confident</a:t>
            </a:r>
          </a:p>
        </p:txBody>
      </p:sp>
      <p:sp>
        <p:nvSpPr>
          <p:cNvPr id="15" name="Oval 14">
            <a:extLst>
              <a:ext uri="{FF2B5EF4-FFF2-40B4-BE49-F238E27FC236}">
                <a16:creationId xmlns:a16="http://schemas.microsoft.com/office/drawing/2014/main" id="{41D8AE13-DAD5-C751-EAEE-5DB7B085E549}"/>
              </a:ext>
            </a:extLst>
          </p:cNvPr>
          <p:cNvSpPr/>
          <p:nvPr/>
        </p:nvSpPr>
        <p:spPr>
          <a:xfrm>
            <a:off x="4577537" y="4216731"/>
            <a:ext cx="1518463" cy="151846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Not confident</a:t>
            </a:r>
          </a:p>
        </p:txBody>
      </p:sp>
      <p:graphicFrame>
        <p:nvGraphicFramePr>
          <p:cNvPr id="19" name="Chart 18" descr="Male 71% – significantly better&#10;Female 65% – significantly poorer&#10;16-34 85% – significantly better&#10;35-64 66%&#10;65+ 28% – significantly poorer&#10;White 69%&#10;Mixed 74%&#10;Asian or Asian British 70%&#10;Black or Black British 58% – significantly poorer&#10;Other Ethnic Group 78%&#10;">
            <a:extLst>
              <a:ext uri="{FF2B5EF4-FFF2-40B4-BE49-F238E27FC236}">
                <a16:creationId xmlns:a16="http://schemas.microsoft.com/office/drawing/2014/main" id="{6EF26BB1-AFAF-EDBD-E7B3-A4E493560C81}"/>
              </a:ext>
            </a:extLst>
          </p:cNvPr>
          <p:cNvGraphicFramePr/>
          <p:nvPr>
            <p:extLst>
              <p:ext uri="{D42A27DB-BD31-4B8C-83A1-F6EECF244321}">
                <p14:modId xmlns:p14="http://schemas.microsoft.com/office/powerpoint/2010/main" val="332138218"/>
              </p:ext>
            </p:extLst>
          </p:nvPr>
        </p:nvGraphicFramePr>
        <p:xfrm>
          <a:off x="6303447" y="1826140"/>
          <a:ext cx="5327650" cy="4287585"/>
        </p:xfrm>
        <a:graphic>
          <a:graphicData uri="http://schemas.openxmlformats.org/drawingml/2006/chart">
            <c:chart xmlns:c="http://schemas.openxmlformats.org/drawingml/2006/chart" xmlns:r="http://schemas.openxmlformats.org/officeDocument/2006/relationships" r:id="rId4"/>
          </a:graphicData>
        </a:graphic>
      </p:graphicFrame>
      <p:sp>
        <p:nvSpPr>
          <p:cNvPr id="8" name="Footer Placeholder 1">
            <a:extLst>
              <a:ext uri="{FF2B5EF4-FFF2-40B4-BE49-F238E27FC236}">
                <a16:creationId xmlns:a16="http://schemas.microsoft.com/office/drawing/2014/main" id="{437DF607-AC82-984D-EAF4-B953FFC21ED3}"/>
              </a:ext>
            </a:extLst>
          </p:cNvPr>
          <p:cNvSpPr>
            <a:spLocks noGrp="1"/>
          </p:cNvSpPr>
          <p:nvPr>
            <p:ph type="ftr" sz="quarter" idx="3"/>
          </p:nvPr>
        </p:nvSpPr>
        <p:spPr>
          <a:xfrm>
            <a:off x="518465" y="6468540"/>
            <a:ext cx="6287756" cy="211493"/>
          </a:xfrm>
          <a:prstGeom prst="rect">
            <a:avLst/>
          </a:prstGeom>
        </p:spPr>
        <p:txBody>
          <a:bodyPr/>
          <a:lstStyle/>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Q016 </a:t>
            </a:r>
            <a:r>
              <a:rPr lang="en-GB">
                <a:solidFill>
                  <a:srgbClr val="6D6E71"/>
                </a:solidFill>
              </a:rPr>
              <a:t>How confident do you feel in your ability to use Artificial Intelligence (AI) tools?</a:t>
            </a:r>
          </a:p>
          <a:p>
            <a:pPr lvl="0">
              <a:defRPr/>
            </a:pP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UK </a:t>
            </a:r>
            <a:r>
              <a:rPr lang="en-US">
                <a:solidFill>
                  <a:srgbClr val="6D6E71"/>
                </a:solidFill>
              </a:rPr>
              <a:t>national average figures taken from [accessed 01/09/2026]: https://www.gov.uk/government/publications/ai-skills-for-life-and-work-general-public-survey-findings/ai-skills-for-life-and-work-general-public-survey-findings</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grpSp>
        <p:nvGrpSpPr>
          <p:cNvPr id="2" name="Group 1">
            <a:extLst>
              <a:ext uri="{FF2B5EF4-FFF2-40B4-BE49-F238E27FC236}">
                <a16:creationId xmlns:a16="http://schemas.microsoft.com/office/drawing/2014/main" id="{E45F8EF5-25E0-3B66-6A49-277900C3B76B}"/>
              </a:ext>
              <a:ext uri="{C183D7F6-B498-43B3-948B-1728B52AA6E4}">
                <adec:decorative xmlns:adec="http://schemas.microsoft.com/office/drawing/2017/decorative" val="1"/>
              </a:ext>
            </a:extLst>
          </p:cNvPr>
          <p:cNvGrpSpPr/>
          <p:nvPr/>
        </p:nvGrpSpPr>
        <p:grpSpPr>
          <a:xfrm>
            <a:off x="7052483" y="6268485"/>
            <a:ext cx="3829578" cy="400110"/>
            <a:chOff x="8221879" y="5441196"/>
            <a:chExt cx="3829578" cy="400110"/>
          </a:xfrm>
        </p:grpSpPr>
        <p:grpSp>
          <p:nvGrpSpPr>
            <p:cNvPr id="3" name="Group 2">
              <a:extLst>
                <a:ext uri="{FF2B5EF4-FFF2-40B4-BE49-F238E27FC236}">
                  <a16:creationId xmlns:a16="http://schemas.microsoft.com/office/drawing/2014/main" id="{6DD66001-BF39-2625-E619-60412F5BBD29}"/>
                </a:ext>
              </a:extLst>
            </p:cNvPr>
            <p:cNvGrpSpPr/>
            <p:nvPr/>
          </p:nvGrpSpPr>
          <p:grpSpPr>
            <a:xfrm>
              <a:off x="8393030" y="5441196"/>
              <a:ext cx="3658427" cy="400110"/>
              <a:chOff x="8042025" y="5761142"/>
              <a:chExt cx="3334019" cy="357271"/>
            </a:xfrm>
          </p:grpSpPr>
          <p:sp>
            <p:nvSpPr>
              <p:cNvPr id="9" name="Rectangle 8">
                <a:extLst>
                  <a:ext uri="{FF2B5EF4-FFF2-40B4-BE49-F238E27FC236}">
                    <a16:creationId xmlns:a16="http://schemas.microsoft.com/office/drawing/2014/main" id="{3B2DD084-EC0C-2A28-827A-88A6ECDB6190}"/>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sp>
            <p:nvSpPr>
              <p:cNvPr id="11" name="Rectangle 10">
                <a:extLst>
                  <a:ext uri="{FF2B5EF4-FFF2-40B4-BE49-F238E27FC236}">
                    <a16:creationId xmlns:a16="http://schemas.microsoft.com/office/drawing/2014/main" id="{5B5F4B4E-DB63-2F57-3BDC-590BC839C463}"/>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a:t>
                </a:r>
                <a:r>
                  <a:rPr lang="en-GB" sz="1000">
                    <a:solidFill>
                      <a:srgbClr val="6D6E71"/>
                    </a:solidFill>
                  </a:rPr>
                  <a:t> average</a:t>
                </a:r>
              </a:p>
            </p:txBody>
          </p:sp>
        </p:grpSp>
        <p:sp>
          <p:nvSpPr>
            <p:cNvPr id="5" name="Isosceles Triangle 4">
              <a:extLst>
                <a:ext uri="{FF2B5EF4-FFF2-40B4-BE49-F238E27FC236}">
                  <a16:creationId xmlns:a16="http://schemas.microsoft.com/office/drawing/2014/main" id="{A3EF40D3-FDE6-A82E-D2AE-59F59C2B4C24}"/>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7" name="Isosceles Triangle 6">
              <a:extLst>
                <a:ext uri="{FF2B5EF4-FFF2-40B4-BE49-F238E27FC236}">
                  <a16:creationId xmlns:a16="http://schemas.microsoft.com/office/drawing/2014/main" id="{F9AC669E-2BB8-DFDC-714B-49ED07BBB55C}"/>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19570110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CDA8B-8DDC-8C00-6519-4093FD0E1C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B4CE1B0-E00B-3249-4957-B6C8C64BB5B6}"/>
              </a:ext>
            </a:extLst>
          </p:cNvPr>
          <p:cNvSpPr>
            <a:spLocks noGrp="1"/>
          </p:cNvSpPr>
          <p:nvPr>
            <p:ph type="title"/>
          </p:nvPr>
        </p:nvSpPr>
        <p:spPr/>
        <p:txBody>
          <a:bodyPr/>
          <a:lstStyle/>
          <a:p>
            <a:r>
              <a:rPr lang="en-GB"/>
              <a:t>Comfort with council using AI</a:t>
            </a:r>
          </a:p>
        </p:txBody>
      </p:sp>
      <p:sp>
        <p:nvSpPr>
          <p:cNvPr id="6" name="Text Placeholder 5">
            <a:extLst>
              <a:ext uri="{FF2B5EF4-FFF2-40B4-BE49-F238E27FC236}">
                <a16:creationId xmlns:a16="http://schemas.microsoft.com/office/drawing/2014/main" id="{7F0D7163-DA8D-7AF2-24D5-A6824848DF39}"/>
              </a:ext>
            </a:extLst>
          </p:cNvPr>
          <p:cNvSpPr>
            <a:spLocks noGrp="1"/>
          </p:cNvSpPr>
          <p:nvPr>
            <p:ph type="body" sz="quarter" idx="15"/>
          </p:nvPr>
        </p:nvSpPr>
        <p:spPr>
          <a:xfrm>
            <a:off x="521379" y="1269481"/>
            <a:ext cx="10537481" cy="646331"/>
          </a:xfrm>
        </p:spPr>
        <p:txBody>
          <a:bodyPr/>
          <a:lstStyle/>
          <a:p>
            <a:r>
              <a:rPr lang="en-GB"/>
              <a:t>The majority are comfortable with Brent Council using AI in service delivery (58%), but it should be noted that around one in five residents feel uncomfortable with this (18%).  The groups who are confident in their AI skills are typically more comfortable with the idea of the council using AI.</a:t>
            </a:r>
          </a:p>
        </p:txBody>
      </p:sp>
      <p:sp>
        <p:nvSpPr>
          <p:cNvPr id="13" name="Rectangle 12">
            <a:extLst>
              <a:ext uri="{FF2B5EF4-FFF2-40B4-BE49-F238E27FC236}">
                <a16:creationId xmlns:a16="http://schemas.microsoft.com/office/drawing/2014/main" id="{9DFBD355-D774-DB67-173A-F1FCD9E25E5A}"/>
              </a:ext>
              <a:ext uri="{C183D7F6-B498-43B3-948B-1728B52AA6E4}">
                <adec:decorative xmlns:adec="http://schemas.microsoft.com/office/drawing/2017/decorative" val="1"/>
              </a:ext>
            </a:extLst>
          </p:cNvPr>
          <p:cNvSpPr/>
          <p:nvPr/>
        </p:nvSpPr>
        <p:spPr>
          <a:xfrm>
            <a:off x="9104487" y="1936856"/>
            <a:ext cx="1052375"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 Agree</a:t>
            </a:r>
          </a:p>
        </p:txBody>
      </p:sp>
      <p:graphicFrame>
        <p:nvGraphicFramePr>
          <p:cNvPr id="9" name="Chart 8" descr="Strongly agree 8%&#10;Tend to agree 50%&#10;Neither agree nor disagree 18%&#10;Tend to disagree 11%&#10;Strongly disagree 7%&#10;Don't know/no opinion 7%&#10;">
            <a:extLst>
              <a:ext uri="{FF2B5EF4-FFF2-40B4-BE49-F238E27FC236}">
                <a16:creationId xmlns:a16="http://schemas.microsoft.com/office/drawing/2014/main" id="{E1D67365-122E-3B7D-21D0-DB99CC91BD3E}"/>
              </a:ext>
            </a:extLst>
          </p:cNvPr>
          <p:cNvGraphicFramePr/>
          <p:nvPr>
            <p:extLst>
              <p:ext uri="{D42A27DB-BD31-4B8C-83A1-F6EECF244321}">
                <p14:modId xmlns:p14="http://schemas.microsoft.com/office/powerpoint/2010/main" val="2137807423"/>
              </p:ext>
            </p:extLst>
          </p:nvPr>
        </p:nvGraphicFramePr>
        <p:xfrm>
          <a:off x="515938" y="2120049"/>
          <a:ext cx="6170350" cy="4340214"/>
        </p:xfrm>
        <a:graphic>
          <a:graphicData uri="http://schemas.openxmlformats.org/drawingml/2006/chart">
            <c:chart xmlns:c="http://schemas.openxmlformats.org/drawingml/2006/chart" xmlns:r="http://schemas.openxmlformats.org/officeDocument/2006/relationships" r:id="rId3"/>
          </a:graphicData>
        </a:graphic>
      </p:graphicFrame>
      <p:sp>
        <p:nvSpPr>
          <p:cNvPr id="11" name="Oval 10">
            <a:extLst>
              <a:ext uri="{FF2B5EF4-FFF2-40B4-BE49-F238E27FC236}">
                <a16:creationId xmlns:a16="http://schemas.microsoft.com/office/drawing/2014/main" id="{020A499A-B3C6-6643-7475-9F4B52C86E95}"/>
              </a:ext>
            </a:extLst>
          </p:cNvPr>
          <p:cNvSpPr/>
          <p:nvPr/>
        </p:nvSpPr>
        <p:spPr>
          <a:xfrm>
            <a:off x="4576800" y="2245963"/>
            <a:ext cx="1519200" cy="1519200"/>
          </a:xfrm>
          <a:prstGeom prst="ellipse">
            <a:avLst/>
          </a:prstGeom>
          <a:solidFill>
            <a:srgbClr val="00803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58%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Agree</a:t>
            </a:r>
          </a:p>
        </p:txBody>
      </p:sp>
      <p:sp>
        <p:nvSpPr>
          <p:cNvPr id="14" name="Oval 13">
            <a:extLst>
              <a:ext uri="{FF2B5EF4-FFF2-40B4-BE49-F238E27FC236}">
                <a16:creationId xmlns:a16="http://schemas.microsoft.com/office/drawing/2014/main" id="{C6D82C1F-1657-F18B-CB93-0FAD8B88EF91}"/>
              </a:ext>
            </a:extLst>
          </p:cNvPr>
          <p:cNvSpPr/>
          <p:nvPr/>
        </p:nvSpPr>
        <p:spPr>
          <a:xfrm>
            <a:off x="4577537" y="4216731"/>
            <a:ext cx="1518463" cy="1518463"/>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18%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Disagree</a:t>
            </a:r>
          </a:p>
        </p:txBody>
      </p:sp>
      <p:graphicFrame>
        <p:nvGraphicFramePr>
          <p:cNvPr id="16" name="Chart 15" descr="Male 60% – significantly better&#10;Female 55% – significantly poorer&#10;16-34 72% – significantly better&#10;35-64 57%&#10;65+ 24% – significantly poorer&#10;Limited day-to-day activity 33% – significantly poorer&#10;Not limited 62% – significantly better&#10;ABC1 60% – significantly better&#10;C2DE 55% – significantly poorer">
            <a:extLst>
              <a:ext uri="{FF2B5EF4-FFF2-40B4-BE49-F238E27FC236}">
                <a16:creationId xmlns:a16="http://schemas.microsoft.com/office/drawing/2014/main" id="{329B0808-A558-ED3D-FBF4-9008A9C17D8E}"/>
              </a:ext>
            </a:extLst>
          </p:cNvPr>
          <p:cNvGraphicFramePr/>
          <p:nvPr>
            <p:extLst>
              <p:ext uri="{D42A27DB-BD31-4B8C-83A1-F6EECF244321}">
                <p14:modId xmlns:p14="http://schemas.microsoft.com/office/powerpoint/2010/main" val="1893538226"/>
              </p:ext>
            </p:extLst>
          </p:nvPr>
        </p:nvGraphicFramePr>
        <p:xfrm>
          <a:off x="6895475" y="2535738"/>
          <a:ext cx="4735621" cy="3577987"/>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7558013B-FD04-DE9D-E14B-98E0BFCDA80B}"/>
              </a:ext>
            </a:extLst>
          </p:cNvPr>
          <p:cNvSpPr>
            <a:spLocks noGrp="1"/>
          </p:cNvSpPr>
          <p:nvPr>
            <p:ph type="ftr" sz="quarter" idx="3"/>
          </p:nvPr>
        </p:nvSpPr>
        <p:spPr>
          <a:xfrm>
            <a:off x="518465" y="6308725"/>
            <a:ext cx="5648973" cy="277451"/>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Q017 To what extent do you agree or disagree with the following statement…“I am comfortable with the council using AI to help deliver services.”</a:t>
            </a:r>
          </a:p>
        </p:txBody>
      </p:sp>
      <p:grpSp>
        <p:nvGrpSpPr>
          <p:cNvPr id="3" name="Group 2">
            <a:extLst>
              <a:ext uri="{FF2B5EF4-FFF2-40B4-BE49-F238E27FC236}">
                <a16:creationId xmlns:a16="http://schemas.microsoft.com/office/drawing/2014/main" id="{3248662B-7CCB-74C3-D488-340C0D39B671}"/>
              </a:ext>
              <a:ext uri="{C183D7F6-B498-43B3-948B-1728B52AA6E4}">
                <adec:decorative xmlns:adec="http://schemas.microsoft.com/office/drawing/2017/decorative" val="1"/>
              </a:ext>
            </a:extLst>
          </p:cNvPr>
          <p:cNvGrpSpPr/>
          <p:nvPr/>
        </p:nvGrpSpPr>
        <p:grpSpPr>
          <a:xfrm>
            <a:off x="6416992" y="6268485"/>
            <a:ext cx="3829578" cy="400110"/>
            <a:chOff x="8221879" y="5441196"/>
            <a:chExt cx="3829578" cy="400110"/>
          </a:xfrm>
        </p:grpSpPr>
        <p:grpSp>
          <p:nvGrpSpPr>
            <p:cNvPr id="5" name="Group 4">
              <a:extLst>
                <a:ext uri="{FF2B5EF4-FFF2-40B4-BE49-F238E27FC236}">
                  <a16:creationId xmlns:a16="http://schemas.microsoft.com/office/drawing/2014/main" id="{64AB9865-59D4-0543-126E-68EFD14D7C9F}"/>
                </a:ext>
              </a:extLst>
            </p:cNvPr>
            <p:cNvGrpSpPr/>
            <p:nvPr/>
          </p:nvGrpSpPr>
          <p:grpSpPr>
            <a:xfrm>
              <a:off x="8393030" y="5441196"/>
              <a:ext cx="3658427" cy="400110"/>
              <a:chOff x="8042025" y="5761142"/>
              <a:chExt cx="3334019" cy="357271"/>
            </a:xfrm>
          </p:grpSpPr>
          <p:sp>
            <p:nvSpPr>
              <p:cNvPr id="12" name="Rectangle 11">
                <a:extLst>
                  <a:ext uri="{FF2B5EF4-FFF2-40B4-BE49-F238E27FC236}">
                    <a16:creationId xmlns:a16="http://schemas.microsoft.com/office/drawing/2014/main" id="{956C4142-1146-D9D0-30BC-A5689FE88B5D}"/>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sp>
            <p:nvSpPr>
              <p:cNvPr id="15" name="Rectangle 14">
                <a:extLst>
                  <a:ext uri="{FF2B5EF4-FFF2-40B4-BE49-F238E27FC236}">
                    <a16:creationId xmlns:a16="http://schemas.microsoft.com/office/drawing/2014/main" id="{548D2515-C793-B1A7-0EF6-4F6DF51FC1D2}"/>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grpSp>
        <p:sp>
          <p:nvSpPr>
            <p:cNvPr id="7" name="Isosceles Triangle 6">
              <a:extLst>
                <a:ext uri="{FF2B5EF4-FFF2-40B4-BE49-F238E27FC236}">
                  <a16:creationId xmlns:a16="http://schemas.microsoft.com/office/drawing/2014/main" id="{7B66E310-3A00-EB98-531A-4E203B64A38C}"/>
                </a:ext>
              </a:extLst>
            </p:cNvPr>
            <p:cNvSpPr/>
            <p:nvPr/>
          </p:nvSpPr>
          <p:spPr>
            <a:xfrm>
              <a:off x="82218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0" name="Isosceles Triangle 9">
              <a:extLst>
                <a:ext uri="{FF2B5EF4-FFF2-40B4-BE49-F238E27FC236}">
                  <a16:creationId xmlns:a16="http://schemas.microsoft.com/office/drawing/2014/main" id="{A9586BFA-3FC3-59C0-C026-91224AE43588}"/>
                </a:ext>
              </a:extLst>
            </p:cNvPr>
            <p:cNvSpPr/>
            <p:nvPr/>
          </p:nvSpPr>
          <p:spPr>
            <a:xfrm rot="10800000">
              <a:off x="99744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3677043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6AAC3-6D04-A72B-CD3B-F2624656E9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D4158E-E11A-AD42-DA63-13D4FFD1C761}"/>
              </a:ext>
            </a:extLst>
          </p:cNvPr>
          <p:cNvSpPr>
            <a:spLocks noGrp="1"/>
          </p:cNvSpPr>
          <p:nvPr>
            <p:ph type="title"/>
          </p:nvPr>
        </p:nvSpPr>
        <p:spPr>
          <a:xfrm>
            <a:off x="532602" y="692544"/>
            <a:ext cx="5811495" cy="584775"/>
          </a:xfrm>
        </p:spPr>
        <p:txBody>
          <a:bodyPr/>
          <a:lstStyle/>
          <a:p>
            <a:r>
              <a:rPr lang="en-GB">
                <a:hlinkClick r:id="rId2" action="ppaction://hlinksldjump"/>
              </a:rPr>
              <a:t>Health and wellbeing</a:t>
            </a:r>
          </a:p>
        </p:txBody>
      </p:sp>
      <p:graphicFrame>
        <p:nvGraphicFramePr>
          <p:cNvPr id="6" name="Table 5">
            <a:extLst>
              <a:ext uri="{FF2B5EF4-FFF2-40B4-BE49-F238E27FC236}">
                <a16:creationId xmlns:a16="http://schemas.microsoft.com/office/drawing/2014/main" id="{B1F99DCA-4290-E458-128E-6F7AEE7F09E5}"/>
              </a:ext>
            </a:extLst>
          </p:cNvPr>
          <p:cNvGraphicFramePr>
            <a:graphicFrameLocks noGrp="1"/>
          </p:cNvGraphicFramePr>
          <p:nvPr>
            <p:extLst>
              <p:ext uri="{D42A27DB-BD31-4B8C-83A1-F6EECF244321}">
                <p14:modId xmlns:p14="http://schemas.microsoft.com/office/powerpoint/2010/main" val="3466471463"/>
              </p:ext>
            </p:extLst>
          </p:nvPr>
        </p:nvGraphicFramePr>
        <p:xfrm>
          <a:off x="532602" y="2001269"/>
          <a:ext cx="5634836" cy="2879093"/>
        </p:xfrm>
        <a:graphic>
          <a:graphicData uri="http://schemas.openxmlformats.org/drawingml/2006/table">
            <a:tbl>
              <a:tblPr firstRow="1">
                <a:tableStyleId>{9D7B26C5-4107-4FEC-AEDC-1716B250A1EF}</a:tableStyleId>
              </a:tblPr>
              <a:tblGrid>
                <a:gridCol w="1211138">
                  <a:extLst>
                    <a:ext uri="{9D8B030D-6E8A-4147-A177-3AD203B41FA5}">
                      <a16:colId xmlns:a16="http://schemas.microsoft.com/office/drawing/2014/main" val="3349596952"/>
                    </a:ext>
                  </a:extLst>
                </a:gridCol>
                <a:gridCol w="4423698">
                  <a:extLst>
                    <a:ext uri="{9D8B030D-6E8A-4147-A177-3AD203B41FA5}">
                      <a16:colId xmlns:a16="http://schemas.microsoft.com/office/drawing/2014/main" val="3671895742"/>
                    </a:ext>
                  </a:extLst>
                </a:gridCol>
              </a:tblGrid>
              <a:tr h="364979">
                <a:tc>
                  <a:txBody>
                    <a:bodyPr/>
                    <a:lstStyle/>
                    <a:p>
                      <a:pPr>
                        <a:buNone/>
                      </a:pPr>
                      <a:r>
                        <a:rPr lang="en-GB" sz="1200" b="1">
                          <a:effectLst/>
                        </a:rPr>
                        <a:t>Page number</a:t>
                      </a:r>
                    </a:p>
                  </a:txBody>
                  <a:tcPr marL="50535" marR="50535" marT="25267" marB="25267"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a:buNone/>
                      </a:pPr>
                      <a:r>
                        <a:rPr lang="en-GB" sz="1200" b="1">
                          <a:effectLst/>
                        </a:rPr>
                        <a:t>Question Text</a:t>
                      </a:r>
                    </a:p>
                  </a:txBody>
                  <a:tcPr marL="50535" marR="50535" marT="25267" marB="25267"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2657397"/>
                  </a:ext>
                </a:extLst>
              </a:tr>
              <a:tr h="438549">
                <a:tc>
                  <a:txBody>
                    <a:bodyPr/>
                    <a:lstStyle/>
                    <a:p>
                      <a:pPr>
                        <a:buNone/>
                      </a:pPr>
                      <a:r>
                        <a:rPr lang="en-GB" sz="1200" dirty="0">
                          <a:effectLst/>
                          <a:hlinkClick r:id="rId3" action="ppaction://hlinksldjump"/>
                        </a:rPr>
                        <a:t>41</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3" action="ppaction://hlinksldjump"/>
                        </a:rPr>
                        <a:t>How often do you do the following in a typical week?</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1174888"/>
                  </a:ext>
                </a:extLst>
              </a:tr>
              <a:tr h="448766">
                <a:tc>
                  <a:txBody>
                    <a:bodyPr/>
                    <a:lstStyle/>
                    <a:p>
                      <a:pPr>
                        <a:buNone/>
                      </a:pPr>
                      <a:r>
                        <a:rPr lang="en-GB" sz="1200" dirty="0">
                          <a:effectLst/>
                          <a:hlinkClick r:id="rId4" action="ppaction://hlinksldjump"/>
                        </a:rPr>
                        <a:t>42</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4" action="ppaction://hlinksldjump"/>
                        </a:rPr>
                        <a:t>To what extent do you agree or disagree with the following statements about food availability in your local area?</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9135171"/>
                  </a:ext>
                </a:extLst>
              </a:tr>
              <a:tr h="438549">
                <a:tc>
                  <a:txBody>
                    <a:bodyPr/>
                    <a:lstStyle/>
                    <a:p>
                      <a:pPr>
                        <a:buNone/>
                      </a:pPr>
                      <a:r>
                        <a:rPr lang="en-GB" sz="1200" dirty="0">
                          <a:effectLst/>
                          <a:hlinkClick r:id="rId5" action="ppaction://hlinksldjump"/>
                        </a:rPr>
                        <a:t>43</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5" action="ppaction://hlinksldjump"/>
                        </a:rPr>
                        <a:t>At the present time are you… (weight change)</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2317508"/>
                  </a:ext>
                </a:extLst>
              </a:tr>
              <a:tr h="438549">
                <a:tc>
                  <a:txBody>
                    <a:bodyPr/>
                    <a:lstStyle/>
                    <a:p>
                      <a:pPr>
                        <a:buNone/>
                      </a:pPr>
                      <a:r>
                        <a:rPr lang="en-GB" sz="1200" dirty="0">
                          <a:effectLst/>
                          <a:hlinkClick r:id="rId6" action="ppaction://hlinksldjump"/>
                        </a:rPr>
                        <a:t>44</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6" action="ppaction://hlinksldjump"/>
                        </a:rPr>
                        <a:t>How often do you feel lonely? </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3059569"/>
                  </a:ext>
                </a:extLst>
              </a:tr>
              <a:tr h="507072">
                <a:tc>
                  <a:txBody>
                    <a:bodyPr/>
                    <a:lstStyle/>
                    <a:p>
                      <a:pPr>
                        <a:buNone/>
                      </a:pPr>
                      <a:r>
                        <a:rPr lang="en-GB" sz="1200" dirty="0">
                          <a:effectLst/>
                          <a:hlinkClick r:id="rId7" action="ppaction://hlinksldjump"/>
                        </a:rPr>
                        <a:t>45</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pPr fontAlgn="t">
                        <a:lnSpc>
                          <a:spcPts val="1500"/>
                        </a:lnSpc>
                        <a:buNone/>
                      </a:pPr>
                      <a:r>
                        <a:rPr kumimoji="0" lang="en-US" sz="1200" b="0" i="0" u="none" strike="noStrike" kern="1200" cap="none" spc="0" normalizeH="0" baseline="0" noProof="0" dirty="0">
                          <a:ln>
                            <a:noFill/>
                          </a:ln>
                          <a:solidFill>
                            <a:srgbClr val="6D6E71"/>
                          </a:solidFill>
                          <a:effectLst/>
                          <a:uLnTx/>
                          <a:uFillTx/>
                          <a:latin typeface="Verdana" panose="020B0604030504040204" pitchFamily="34" charset="0"/>
                          <a:ea typeface="Verdana" panose="020B0604030504040204" pitchFamily="34" charset="0"/>
                          <a:hlinkClick r:id="rId7" action="ppaction://hlinksldjump"/>
                        </a:rPr>
                        <a:t>Would you like to change any of these aspects of your health? </a:t>
                      </a:r>
                      <a:endParaRPr lang="en-GB" sz="1200" b="0" i="0" dirty="0">
                        <a:effectLst/>
                        <a:latin typeface="Segoe UI" panose="020B0502040204020203" pitchFamily="34" charset="0"/>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62002768"/>
                  </a:ext>
                </a:extLst>
              </a:tr>
            </a:tbl>
          </a:graphicData>
        </a:graphic>
      </p:graphicFrame>
    </p:spTree>
    <p:extLst>
      <p:ext uri="{BB962C8B-B14F-4D97-AF65-F5344CB8AC3E}">
        <p14:creationId xmlns:p14="http://schemas.microsoft.com/office/powerpoint/2010/main" val="21989477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968DC-40C1-215C-0C76-6CDCE06BA9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CA64CFA-54FF-BB38-7A4C-FD9E63DEF24A}"/>
              </a:ext>
            </a:extLst>
          </p:cNvPr>
          <p:cNvSpPr>
            <a:spLocks noGrp="1"/>
          </p:cNvSpPr>
          <p:nvPr>
            <p:ph type="title"/>
          </p:nvPr>
        </p:nvSpPr>
        <p:spPr/>
        <p:txBody>
          <a:bodyPr/>
          <a:lstStyle/>
          <a:p>
            <a:r>
              <a:rPr lang="en-GB"/>
              <a:t>Frequency of health-related behaviours </a:t>
            </a:r>
          </a:p>
        </p:txBody>
      </p:sp>
      <p:graphicFrame>
        <p:nvGraphicFramePr>
          <p:cNvPr id="3" name="Chart 2">
            <a:extLst>
              <a:ext uri="{FF2B5EF4-FFF2-40B4-BE49-F238E27FC236}">
                <a16:creationId xmlns:a16="http://schemas.microsoft.com/office/drawing/2014/main" id="{03DF6C24-FB63-DE78-2064-F1AEC065C4EF}"/>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512194882"/>
              </p:ext>
            </p:extLst>
          </p:nvPr>
        </p:nvGraphicFramePr>
        <p:xfrm>
          <a:off x="531959" y="2537920"/>
          <a:ext cx="11144104" cy="364321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5">
            <a:extLst>
              <a:ext uri="{FF2B5EF4-FFF2-40B4-BE49-F238E27FC236}">
                <a16:creationId xmlns:a16="http://schemas.microsoft.com/office/drawing/2014/main" id="{55A25C23-6C35-50CD-29C3-ACB2B19B441A}"/>
              </a:ext>
            </a:extLst>
          </p:cNvPr>
          <p:cNvSpPr txBox="1">
            <a:spLocks/>
          </p:cNvSpPr>
          <p:nvPr/>
        </p:nvSpPr>
        <p:spPr>
          <a:xfrm>
            <a:off x="521379" y="1269481"/>
            <a:ext cx="10537481" cy="1077218"/>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GB" sz="1400" b="0" i="0" u="none" strike="noStrike" kern="1200" cap="none" spc="0" normalizeH="0" baseline="0" noProof="0">
                <a:ln>
                  <a:noFill/>
                </a:ln>
                <a:solidFill>
                  <a:srgbClr val="6D6E71"/>
                </a:solidFill>
                <a:effectLst/>
                <a:uLnTx/>
                <a:uFillTx/>
                <a:latin typeface="Verdana"/>
                <a:ea typeface="+mn-ea"/>
                <a:cs typeface="+mn-cs"/>
              </a:rPr>
              <a:t>The majority of Brent residents do not smoke/vape (86%), or chew tobacco/paan (96%). Around one quarter eat 5+ portions of fruit/vegetables per day (27%). A small number never </a:t>
            </a:r>
            <a:r>
              <a:rPr lang="en-GB">
                <a:solidFill>
                  <a:srgbClr val="6D6E71"/>
                </a:solidFill>
              </a:rPr>
              <a:t>eat 5+ portions of fruit/vegetables in a typical week (5%). Women are eight percentage points more likely to say that they never smoke cigarettes or use vapes (90% cf. 82%), while those aged 65 or over are 20% points more likely than those 16-24 to report eating five or more portions of fruit and vegetables every day (37% cf. 17%).</a:t>
            </a:r>
            <a:endParaRPr kumimoji="0" lang="en-GB" sz="1400" b="0" i="0" u="none" strike="noStrike" kern="1200" cap="none" spc="0" normalizeH="0" baseline="0" noProof="0">
              <a:ln>
                <a:noFill/>
              </a:ln>
              <a:solidFill>
                <a:srgbClr val="6D6E71"/>
              </a:solidFill>
              <a:effectLst/>
              <a:uLnTx/>
              <a:uFillTx/>
              <a:latin typeface="Verdana"/>
              <a:ea typeface="+mn-ea"/>
              <a:cs typeface="+mn-cs"/>
            </a:endParaRPr>
          </a:p>
        </p:txBody>
      </p:sp>
      <p:sp>
        <p:nvSpPr>
          <p:cNvPr id="2" name="Footer Placeholder 1">
            <a:extLst>
              <a:ext uri="{FF2B5EF4-FFF2-40B4-BE49-F238E27FC236}">
                <a16:creationId xmlns:a16="http://schemas.microsoft.com/office/drawing/2014/main" id="{A73331CF-6203-4382-5945-9F970B8B06E6}"/>
              </a:ext>
            </a:extLst>
          </p:cNvPr>
          <p:cNvSpPr>
            <a:spLocks noGrp="1"/>
          </p:cNvSpPr>
          <p:nvPr>
            <p:ph type="ftr" sz="quarter" idx="3"/>
          </p:nvPr>
        </p:nvSpPr>
        <p:spPr>
          <a:xfrm>
            <a:off x="518465" y="6181133"/>
            <a:ext cx="10777678" cy="330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a:t>
            </a:r>
            <a:r>
              <a:rPr lang="en-US">
                <a:solidFill>
                  <a:srgbClr val="6D6E71"/>
                </a:solidFill>
              </a:rPr>
              <a:t>Q024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How often do you do the following in a typical week?</a:t>
            </a:r>
          </a:p>
        </p:txBody>
      </p:sp>
    </p:spTree>
    <p:extLst>
      <p:ext uri="{BB962C8B-B14F-4D97-AF65-F5344CB8AC3E}">
        <p14:creationId xmlns:p14="http://schemas.microsoft.com/office/powerpoint/2010/main" val="32750238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CC07-EC09-DBE1-0ED8-98067C1721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D83714-1383-16E6-5608-2548AACF3338}"/>
              </a:ext>
            </a:extLst>
          </p:cNvPr>
          <p:cNvSpPr>
            <a:spLocks noGrp="1"/>
          </p:cNvSpPr>
          <p:nvPr>
            <p:ph type="title"/>
          </p:nvPr>
        </p:nvSpPr>
        <p:spPr/>
        <p:txBody>
          <a:bodyPr/>
          <a:lstStyle/>
          <a:p>
            <a:r>
              <a:rPr lang="en-US"/>
              <a:t>Perceptions of access to food in the local area</a:t>
            </a:r>
            <a:endParaRPr lang="en-GB"/>
          </a:p>
        </p:txBody>
      </p:sp>
      <p:sp>
        <p:nvSpPr>
          <p:cNvPr id="6" name="Text Placeholder 5">
            <a:extLst>
              <a:ext uri="{FF2B5EF4-FFF2-40B4-BE49-F238E27FC236}">
                <a16:creationId xmlns:a16="http://schemas.microsoft.com/office/drawing/2014/main" id="{36FDD2E7-49C7-C568-4488-44CF01A595D2}"/>
              </a:ext>
            </a:extLst>
          </p:cNvPr>
          <p:cNvSpPr>
            <a:spLocks noGrp="1"/>
          </p:cNvSpPr>
          <p:nvPr>
            <p:ph type="body" sz="quarter" idx="15"/>
          </p:nvPr>
        </p:nvSpPr>
        <p:spPr>
          <a:xfrm>
            <a:off x="521379" y="1269481"/>
            <a:ext cx="10537481" cy="646331"/>
          </a:xfrm>
        </p:spPr>
        <p:txBody>
          <a:bodyPr/>
          <a:lstStyle/>
          <a:p>
            <a:r>
              <a:rPr lang="en-GB"/>
              <a:t>The majority of residents agree that they can easily access a range of healthy options (95%), and that they can access a variety of food which meets their needs (91%). Those aged 16-24 are more likely to strongly agree that it is easy to access a good range of health food options (41% cf. 32%).</a:t>
            </a:r>
          </a:p>
        </p:txBody>
      </p:sp>
      <p:graphicFrame>
        <p:nvGraphicFramePr>
          <p:cNvPr id="3" name="Chart 2">
            <a:extLst>
              <a:ext uri="{FF2B5EF4-FFF2-40B4-BE49-F238E27FC236}">
                <a16:creationId xmlns:a16="http://schemas.microsoft.com/office/drawing/2014/main" id="{005F023E-F34E-2D14-55DD-F31A4C11A7A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986139037"/>
              </p:ext>
            </p:extLst>
          </p:nvPr>
        </p:nvGraphicFramePr>
        <p:xfrm>
          <a:off x="531959" y="2537919"/>
          <a:ext cx="11144104" cy="3697987"/>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a:extLst>
              <a:ext uri="{FF2B5EF4-FFF2-40B4-BE49-F238E27FC236}">
                <a16:creationId xmlns:a16="http://schemas.microsoft.com/office/drawing/2014/main" id="{B0591C34-6B5E-7CDF-6FFF-E111F3FE94E5}"/>
              </a:ext>
              <a:ext uri="{C183D7F6-B498-43B3-948B-1728B52AA6E4}">
                <adec:decorative xmlns:adec="http://schemas.microsoft.com/office/drawing/2017/decorative" val="1"/>
              </a:ext>
            </a:extLst>
          </p:cNvPr>
          <p:cNvSpPr/>
          <p:nvPr/>
        </p:nvSpPr>
        <p:spPr>
          <a:xfrm>
            <a:off x="10394532" y="2474878"/>
            <a:ext cx="1290647"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 Agree</a:t>
            </a:r>
          </a:p>
        </p:txBody>
      </p:sp>
      <p:sp>
        <p:nvSpPr>
          <p:cNvPr id="7" name="TextBox 6">
            <a:extLst>
              <a:ext uri="{FF2B5EF4-FFF2-40B4-BE49-F238E27FC236}">
                <a16:creationId xmlns:a16="http://schemas.microsoft.com/office/drawing/2014/main" id="{E05FEBA4-2810-DA21-E6B6-EBA462DA4978}"/>
              </a:ext>
              <a:ext uri="{C183D7F6-B498-43B3-948B-1728B52AA6E4}">
                <adec:decorative xmlns:adec="http://schemas.microsoft.com/office/drawing/2017/decorative" val="1"/>
              </a:ext>
            </a:extLst>
          </p:cNvPr>
          <p:cNvSpPr txBox="1"/>
          <p:nvPr/>
        </p:nvSpPr>
        <p:spPr>
          <a:xfrm>
            <a:off x="10504575" y="3314111"/>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95%</a:t>
            </a:r>
          </a:p>
        </p:txBody>
      </p:sp>
      <p:sp>
        <p:nvSpPr>
          <p:cNvPr id="18" name="TextBox 17">
            <a:extLst>
              <a:ext uri="{FF2B5EF4-FFF2-40B4-BE49-F238E27FC236}">
                <a16:creationId xmlns:a16="http://schemas.microsoft.com/office/drawing/2014/main" id="{69F51DF0-D3B8-81B6-D0C1-A4175E3E9909}"/>
              </a:ext>
              <a:ext uri="{C183D7F6-B498-43B3-948B-1728B52AA6E4}">
                <adec:decorative xmlns:adec="http://schemas.microsoft.com/office/drawing/2017/decorative" val="1"/>
              </a:ext>
            </a:extLst>
          </p:cNvPr>
          <p:cNvSpPr txBox="1"/>
          <p:nvPr/>
        </p:nvSpPr>
        <p:spPr>
          <a:xfrm>
            <a:off x="10500860" y="4719891"/>
            <a:ext cx="1116000" cy="184666"/>
          </a:xfrm>
          <a:prstGeom prst="rect">
            <a:avLst/>
          </a:prstGeom>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Tx/>
              <a:buSzTx/>
              <a:buFontTx/>
              <a:buNone/>
              <a:tabLst/>
              <a:defRPr/>
            </a:pPr>
            <a:r>
              <a:rPr lang="en-GB" sz="1200" b="1">
                <a:solidFill>
                  <a:srgbClr val="008039"/>
                </a:solidFill>
                <a:latin typeface="Verdana" panose="020B0604030504040204" pitchFamily="34" charset="0"/>
                <a:ea typeface="Verdana" panose="020B0604030504040204" pitchFamily="34" charset="0"/>
                <a:cs typeface="Verdana" panose="020B0604030504040204" pitchFamily="34" charset="0"/>
              </a:rPr>
              <a:t>91</a:t>
            </a:r>
            <a:r>
              <a:rPr kumimoji="0" lang="en-GB" sz="1200" b="1" i="0" u="none" strike="noStrike" kern="1200" cap="none" spc="0" normalizeH="0" baseline="0" noProof="0">
                <a:ln>
                  <a:noFill/>
                </a:ln>
                <a:solidFill>
                  <a:srgbClr val="008039"/>
                </a:solidFill>
                <a:effectLst/>
                <a:uLnTx/>
                <a:uFillTx/>
                <a:latin typeface="Verdana" panose="020B0604030504040204" pitchFamily="34" charset="0"/>
                <a:ea typeface="Verdana" panose="020B0604030504040204" pitchFamily="34" charset="0"/>
                <a:cs typeface="Verdana" panose="020B0604030504040204" pitchFamily="34" charset="0"/>
              </a:rPr>
              <a:t>%</a:t>
            </a:r>
          </a:p>
        </p:txBody>
      </p:sp>
      <p:sp>
        <p:nvSpPr>
          <p:cNvPr id="2" name="Footer Placeholder 1">
            <a:extLst>
              <a:ext uri="{FF2B5EF4-FFF2-40B4-BE49-F238E27FC236}">
                <a16:creationId xmlns:a16="http://schemas.microsoft.com/office/drawing/2014/main" id="{1AD1EF01-28B3-D911-AD79-FF72AD0E5A93}"/>
              </a:ext>
            </a:extLst>
          </p:cNvPr>
          <p:cNvSpPr>
            <a:spLocks noGrp="1"/>
          </p:cNvSpPr>
          <p:nvPr>
            <p:ph type="ftr" sz="quarter" idx="3"/>
          </p:nvPr>
        </p:nvSpPr>
        <p:spPr>
          <a:xfrm>
            <a:off x="518465" y="6308726"/>
            <a:ext cx="10777678" cy="2154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Q025. To what extent do you agree or disagree with the following statements about food availability in your local area?</a:t>
            </a:r>
          </a:p>
        </p:txBody>
      </p:sp>
    </p:spTree>
    <p:extLst>
      <p:ext uri="{BB962C8B-B14F-4D97-AF65-F5344CB8AC3E}">
        <p14:creationId xmlns:p14="http://schemas.microsoft.com/office/powerpoint/2010/main" val="7214292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26888-B1C6-4757-1544-6B6D175DF5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986428-31A2-BE2C-664F-66EA185CBEFB}"/>
              </a:ext>
            </a:extLst>
          </p:cNvPr>
          <p:cNvSpPr>
            <a:spLocks noGrp="1"/>
          </p:cNvSpPr>
          <p:nvPr>
            <p:ph type="title"/>
          </p:nvPr>
        </p:nvSpPr>
        <p:spPr>
          <a:xfrm>
            <a:off x="521942" y="634802"/>
            <a:ext cx="10636640" cy="430887"/>
          </a:xfrm>
        </p:spPr>
        <p:txBody>
          <a:bodyPr/>
          <a:lstStyle/>
          <a:p>
            <a:r>
              <a:rPr lang="en-GB"/>
              <a:t>Weight goals</a:t>
            </a:r>
          </a:p>
        </p:txBody>
      </p:sp>
      <p:sp>
        <p:nvSpPr>
          <p:cNvPr id="13" name="Text Placeholder 5">
            <a:extLst>
              <a:ext uri="{FF2B5EF4-FFF2-40B4-BE49-F238E27FC236}">
                <a16:creationId xmlns:a16="http://schemas.microsoft.com/office/drawing/2014/main" id="{1EE3E60F-3D34-690B-5589-D22C583014E5}"/>
              </a:ext>
            </a:extLst>
          </p:cNvPr>
          <p:cNvSpPr txBox="1">
            <a:spLocks/>
          </p:cNvSpPr>
          <p:nvPr/>
        </p:nvSpPr>
        <p:spPr>
          <a:xfrm>
            <a:off x="521380" y="1269481"/>
            <a:ext cx="5322208" cy="861774"/>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6D6E71"/>
                </a:solidFill>
                <a:effectLst/>
                <a:uLnTx/>
                <a:uFillTx/>
                <a:latin typeface="Verdana"/>
                <a:ea typeface="+mn-ea"/>
                <a:cs typeface="+mn-cs"/>
              </a:rPr>
              <a:t>Around one in five residents are attempting to lose weight (18%). </a:t>
            </a:r>
            <a:r>
              <a:rPr lang="en-GB">
                <a:solidFill>
                  <a:srgbClr val="6D6E71"/>
                </a:solidFill>
                <a:latin typeface="Verdana"/>
              </a:rPr>
              <a:t>Residents age 25-34 (22%) and 45-54 (27%) are significantly more likely to be trying to lose weight. A small minority of residents are attempting to gain weight (2%).</a:t>
            </a:r>
            <a:endParaRPr kumimoji="0" lang="en-GB" sz="1400" b="0" i="0" u="none" strike="noStrike" kern="1200" cap="none" spc="0" normalizeH="0" baseline="0" noProof="0">
              <a:ln>
                <a:noFill/>
              </a:ln>
              <a:solidFill>
                <a:srgbClr val="6D6E71"/>
              </a:solidFill>
              <a:effectLst/>
              <a:uLnTx/>
              <a:uFillTx/>
              <a:latin typeface="Verdana"/>
              <a:ea typeface="+mn-ea"/>
              <a:cs typeface="+mn-cs"/>
            </a:endParaRPr>
          </a:p>
        </p:txBody>
      </p:sp>
      <p:sp>
        <p:nvSpPr>
          <p:cNvPr id="9" name="Rectangle 8">
            <a:extLst>
              <a:ext uri="{FF2B5EF4-FFF2-40B4-BE49-F238E27FC236}">
                <a16:creationId xmlns:a16="http://schemas.microsoft.com/office/drawing/2014/main" id="{898799F8-FFB2-E8EA-E536-FD8DD6D6163B}"/>
              </a:ext>
            </a:extLst>
          </p:cNvPr>
          <p:cNvSpPr/>
          <p:nvPr/>
        </p:nvSpPr>
        <p:spPr>
          <a:xfrm>
            <a:off x="523576" y="2578485"/>
            <a:ext cx="3181649"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At the present time are you…</a:t>
            </a:r>
          </a:p>
        </p:txBody>
      </p:sp>
      <p:graphicFrame>
        <p:nvGraphicFramePr>
          <p:cNvPr id="3" name="Chart 2" descr="Trying to lose weight 18%&#10;Trying to gain weight 2%&#10;Not trying to change your weight 78%&#10;Prefer not to say  1%&#10;">
            <a:extLst>
              <a:ext uri="{FF2B5EF4-FFF2-40B4-BE49-F238E27FC236}">
                <a16:creationId xmlns:a16="http://schemas.microsoft.com/office/drawing/2014/main" id="{A245CB39-C3EF-B3BD-18E8-617D4144B82B}"/>
              </a:ext>
            </a:extLst>
          </p:cNvPr>
          <p:cNvGraphicFramePr/>
          <p:nvPr>
            <p:extLst>
              <p:ext uri="{D42A27DB-BD31-4B8C-83A1-F6EECF244321}">
                <p14:modId xmlns:p14="http://schemas.microsoft.com/office/powerpoint/2010/main" val="3838496523"/>
              </p:ext>
            </p:extLst>
          </p:nvPr>
        </p:nvGraphicFramePr>
        <p:xfrm>
          <a:off x="349311" y="2660977"/>
          <a:ext cx="6443304" cy="3708887"/>
        </p:xfrm>
        <a:graphic>
          <a:graphicData uri="http://schemas.openxmlformats.org/drawingml/2006/chart">
            <c:chart xmlns:c="http://schemas.openxmlformats.org/drawingml/2006/chart" xmlns:r="http://schemas.openxmlformats.org/officeDocument/2006/relationships" r:id="rId3"/>
          </a:graphicData>
        </a:graphic>
      </p:graphicFrame>
      <p:sp>
        <p:nvSpPr>
          <p:cNvPr id="22" name="Rectangle 21">
            <a:extLst>
              <a:ext uri="{FF2B5EF4-FFF2-40B4-BE49-F238E27FC236}">
                <a16:creationId xmlns:a16="http://schemas.microsoft.com/office/drawing/2014/main" id="{2460AA6F-5A18-4A6D-E49F-F72C4AC6680A}"/>
              </a:ext>
            </a:extLst>
          </p:cNvPr>
          <p:cNvSpPr/>
          <p:nvPr/>
        </p:nvSpPr>
        <p:spPr>
          <a:xfrm>
            <a:off x="6362072" y="1280248"/>
            <a:ext cx="5308548"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Verdana"/>
                <a:ea typeface="+mn-ea"/>
                <a:cs typeface="+mn-cs"/>
              </a:rPr>
              <a:t>Trying to lose weight subgroup analysis </a:t>
            </a:r>
          </a:p>
        </p:txBody>
      </p:sp>
      <p:graphicFrame>
        <p:nvGraphicFramePr>
          <p:cNvPr id="34" name="Chart 33" descr="16-24 14% – significantly poorer&#10;25-34 22% – significantly better&#10;35-44 18%&#10;45-54 27% – significantly better&#10;55-64 20%&#10;65+ 7% – significantly poorer&#10;White 20%&#10;Mixed or Multiple Ethnic Groups 25%&#10;Asian/Asian British 16% – significantly poorer&#10;Black/Black British 21%&#10;Other Ethnic Group 16% &#10;">
            <a:extLst>
              <a:ext uri="{FF2B5EF4-FFF2-40B4-BE49-F238E27FC236}">
                <a16:creationId xmlns:a16="http://schemas.microsoft.com/office/drawing/2014/main" id="{F4E003A0-73F4-BD31-22C5-AC26A814E70F}"/>
              </a:ext>
            </a:extLst>
          </p:cNvPr>
          <p:cNvGraphicFramePr/>
          <p:nvPr>
            <p:extLst>
              <p:ext uri="{D42A27DB-BD31-4B8C-83A1-F6EECF244321}">
                <p14:modId xmlns:p14="http://schemas.microsoft.com/office/powerpoint/2010/main" val="3676483381"/>
              </p:ext>
            </p:extLst>
          </p:nvPr>
        </p:nvGraphicFramePr>
        <p:xfrm>
          <a:off x="6348413" y="1767381"/>
          <a:ext cx="5327650" cy="4276145"/>
        </p:xfrm>
        <a:graphic>
          <a:graphicData uri="http://schemas.openxmlformats.org/drawingml/2006/chart">
            <c:chart xmlns:c="http://schemas.openxmlformats.org/drawingml/2006/chart" xmlns:r="http://schemas.openxmlformats.org/officeDocument/2006/relationships" r:id="rId4"/>
          </a:graphicData>
        </a:graphic>
      </p:graphicFrame>
      <p:grpSp>
        <p:nvGrpSpPr>
          <p:cNvPr id="15" name="Group 14">
            <a:extLst>
              <a:ext uri="{FF2B5EF4-FFF2-40B4-BE49-F238E27FC236}">
                <a16:creationId xmlns:a16="http://schemas.microsoft.com/office/drawing/2014/main" id="{E3500EDB-F287-13BE-5187-48EADC8F93C6}"/>
              </a:ext>
              <a:ext uri="{C183D7F6-B498-43B3-948B-1728B52AA6E4}">
                <adec:decorative xmlns:adec="http://schemas.microsoft.com/office/drawing/2017/decorative" val="1"/>
              </a:ext>
            </a:extLst>
          </p:cNvPr>
          <p:cNvGrpSpPr/>
          <p:nvPr/>
        </p:nvGrpSpPr>
        <p:grpSpPr>
          <a:xfrm>
            <a:off x="7259761" y="6169809"/>
            <a:ext cx="3829578" cy="400110"/>
            <a:chOff x="8221879" y="5441196"/>
            <a:chExt cx="3829578" cy="400110"/>
          </a:xfrm>
        </p:grpSpPr>
        <p:grpSp>
          <p:nvGrpSpPr>
            <p:cNvPr id="35" name="Group 34">
              <a:extLst>
                <a:ext uri="{FF2B5EF4-FFF2-40B4-BE49-F238E27FC236}">
                  <a16:creationId xmlns:a16="http://schemas.microsoft.com/office/drawing/2014/main" id="{8141117A-32C2-261F-9457-C75537A5FD0D}"/>
                </a:ext>
              </a:extLst>
            </p:cNvPr>
            <p:cNvGrpSpPr/>
            <p:nvPr/>
          </p:nvGrpSpPr>
          <p:grpSpPr>
            <a:xfrm>
              <a:off x="8393030" y="5441196"/>
              <a:ext cx="3658427" cy="400110"/>
              <a:chOff x="8042025" y="5761142"/>
              <a:chExt cx="3334019" cy="357271"/>
            </a:xfrm>
          </p:grpSpPr>
          <p:sp>
            <p:nvSpPr>
              <p:cNvPr id="38" name="Rectangle 37">
                <a:extLst>
                  <a:ext uri="{FF2B5EF4-FFF2-40B4-BE49-F238E27FC236}">
                    <a16:creationId xmlns:a16="http://schemas.microsoft.com/office/drawing/2014/main" id="{B3E5034F-93BF-4D9F-11C3-D63F46768F61}"/>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sp>
            <p:nvSpPr>
              <p:cNvPr id="39" name="Rectangle 38">
                <a:extLst>
                  <a:ext uri="{FF2B5EF4-FFF2-40B4-BE49-F238E27FC236}">
                    <a16:creationId xmlns:a16="http://schemas.microsoft.com/office/drawing/2014/main" id="{71C9E60E-926E-DEDD-C588-B1060DAAF6BA}"/>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grpSp>
        <p:sp>
          <p:nvSpPr>
            <p:cNvPr id="5" name="Isosceles Triangle 4">
              <a:extLst>
                <a:ext uri="{FF2B5EF4-FFF2-40B4-BE49-F238E27FC236}">
                  <a16:creationId xmlns:a16="http://schemas.microsoft.com/office/drawing/2014/main" id="{9F19B089-1959-709B-9CFA-CA7D0EFE2506}"/>
                </a:ext>
              </a:extLst>
            </p:cNvPr>
            <p:cNvSpPr/>
            <p:nvPr/>
          </p:nvSpPr>
          <p:spPr>
            <a:xfrm>
              <a:off x="82218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1" name="Isosceles Triangle 10">
              <a:extLst>
                <a:ext uri="{FF2B5EF4-FFF2-40B4-BE49-F238E27FC236}">
                  <a16:creationId xmlns:a16="http://schemas.microsoft.com/office/drawing/2014/main" id="{93BB7015-4FD0-5E55-B0F3-379E0B1BD06A}"/>
                </a:ext>
              </a:extLst>
            </p:cNvPr>
            <p:cNvSpPr/>
            <p:nvPr/>
          </p:nvSpPr>
          <p:spPr>
            <a:xfrm rot="10800000">
              <a:off x="99744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sp>
        <p:nvSpPr>
          <p:cNvPr id="2" name="Footer Placeholder 1">
            <a:extLst>
              <a:ext uri="{FF2B5EF4-FFF2-40B4-BE49-F238E27FC236}">
                <a16:creationId xmlns:a16="http://schemas.microsoft.com/office/drawing/2014/main" id="{2AE02642-D519-3FE4-6959-61A2C2C54F4B}"/>
              </a:ext>
            </a:extLst>
          </p:cNvPr>
          <p:cNvSpPr>
            <a:spLocks noGrp="1"/>
          </p:cNvSpPr>
          <p:nvPr>
            <p:ph type="ftr" sz="quarter" idx="3"/>
          </p:nvPr>
        </p:nvSpPr>
        <p:spPr>
          <a:xfrm>
            <a:off x="521942" y="6204683"/>
            <a:ext cx="7050433" cy="309096"/>
          </a:xfrm>
          <a:prstGeom prst="rect">
            <a:avLst/>
          </a:prstGeom>
        </p:spPr>
        <p:txBody>
          <a:bodyPr/>
          <a:lstStyle/>
          <a:p>
            <a:pPr>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Q026 At the present time are you. </a:t>
            </a:r>
            <a:endParaRPr lang="en-GB">
              <a:solidFill>
                <a:srgbClr val="6D6E71"/>
              </a:solidFill>
            </a:endParaRPr>
          </a:p>
        </p:txBody>
      </p:sp>
    </p:spTree>
    <p:extLst>
      <p:ext uri="{BB962C8B-B14F-4D97-AF65-F5344CB8AC3E}">
        <p14:creationId xmlns:p14="http://schemas.microsoft.com/office/powerpoint/2010/main" val="2123496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06737-19EA-38E1-2366-2CEE9E3BF9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EFAEFC-85FA-8871-F825-C69F194AF07D}"/>
              </a:ext>
            </a:extLst>
          </p:cNvPr>
          <p:cNvSpPr>
            <a:spLocks noGrp="1"/>
          </p:cNvSpPr>
          <p:nvPr>
            <p:ph type="title"/>
          </p:nvPr>
        </p:nvSpPr>
        <p:spPr>
          <a:xfrm>
            <a:off x="521942" y="634802"/>
            <a:ext cx="10636640" cy="430887"/>
          </a:xfrm>
        </p:spPr>
        <p:txBody>
          <a:bodyPr/>
          <a:lstStyle/>
          <a:p>
            <a:r>
              <a:rPr lang="en-GB"/>
              <a:t>Loneliness frequency </a:t>
            </a:r>
          </a:p>
        </p:txBody>
      </p:sp>
      <p:sp>
        <p:nvSpPr>
          <p:cNvPr id="8" name="Text Placeholder 5">
            <a:extLst>
              <a:ext uri="{FF2B5EF4-FFF2-40B4-BE49-F238E27FC236}">
                <a16:creationId xmlns:a16="http://schemas.microsoft.com/office/drawing/2014/main" id="{53415804-B8EC-28DA-DAFB-40BC9061E17A}"/>
              </a:ext>
            </a:extLst>
          </p:cNvPr>
          <p:cNvSpPr txBox="1">
            <a:spLocks/>
          </p:cNvSpPr>
          <p:nvPr/>
        </p:nvSpPr>
        <p:spPr>
          <a:xfrm>
            <a:off x="521380" y="1269481"/>
            <a:ext cx="5287284" cy="1292662"/>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6D6E71"/>
                </a:solidFill>
                <a:effectLst/>
                <a:uLnTx/>
                <a:uFillTx/>
                <a:latin typeface="Verdana"/>
                <a:ea typeface="+mn-ea"/>
                <a:cs typeface="+mn-cs"/>
              </a:rPr>
              <a:t>Around one in five residents feel lonely sometimes (20%), while a small </a:t>
            </a:r>
            <a:r>
              <a:rPr lang="en-GB">
                <a:solidFill>
                  <a:srgbClr val="6D6E71"/>
                </a:solidFill>
                <a:latin typeface="Verdana"/>
              </a:rPr>
              <a:t>proportion </a:t>
            </a:r>
            <a:r>
              <a:rPr kumimoji="0" lang="en-GB" sz="1400" b="0" i="0" u="none" strike="noStrike" kern="1200" cap="none" spc="0" normalizeH="0" baseline="0" noProof="0">
                <a:ln>
                  <a:noFill/>
                </a:ln>
                <a:solidFill>
                  <a:srgbClr val="6D6E71"/>
                </a:solidFill>
                <a:effectLst/>
                <a:uLnTx/>
                <a:uFillTx/>
                <a:latin typeface="Verdana"/>
                <a:ea typeface="+mn-ea"/>
                <a:cs typeface="+mn-cs"/>
              </a:rPr>
              <a:t>feel this way often (3%). Those age 65+ (5%), Black/Black British residents (5%), those with limiting long-term health conditions (11%), C2DEs (5%) and those not in employment (6%) are significantly more likely to feel lonely. </a:t>
            </a:r>
          </a:p>
        </p:txBody>
      </p:sp>
      <p:sp>
        <p:nvSpPr>
          <p:cNvPr id="9" name="Rectangle 8">
            <a:extLst>
              <a:ext uri="{FF2B5EF4-FFF2-40B4-BE49-F238E27FC236}">
                <a16:creationId xmlns:a16="http://schemas.microsoft.com/office/drawing/2014/main" id="{ACA6DC42-104B-FD43-AEED-8E3409460C83}"/>
              </a:ext>
            </a:extLst>
          </p:cNvPr>
          <p:cNvSpPr/>
          <p:nvPr/>
        </p:nvSpPr>
        <p:spPr>
          <a:xfrm>
            <a:off x="523575" y="2819975"/>
            <a:ext cx="3114975"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How often do you feel lonely?</a:t>
            </a:r>
          </a:p>
        </p:txBody>
      </p:sp>
      <p:graphicFrame>
        <p:nvGraphicFramePr>
          <p:cNvPr id="3" name="Chart 2" descr="Hardly ever or never 77%&#10;Some of the time 20%&#10;Often 3%&#10;">
            <a:extLst>
              <a:ext uri="{FF2B5EF4-FFF2-40B4-BE49-F238E27FC236}">
                <a16:creationId xmlns:a16="http://schemas.microsoft.com/office/drawing/2014/main" id="{50103EA1-B52A-905A-A19B-2DEE39C7DAB2}"/>
              </a:ext>
            </a:extLst>
          </p:cNvPr>
          <p:cNvGraphicFramePr/>
          <p:nvPr>
            <p:extLst>
              <p:ext uri="{D42A27DB-BD31-4B8C-83A1-F6EECF244321}">
                <p14:modId xmlns:p14="http://schemas.microsoft.com/office/powerpoint/2010/main" val="3254264116"/>
              </p:ext>
            </p:extLst>
          </p:nvPr>
        </p:nvGraphicFramePr>
        <p:xfrm>
          <a:off x="521942" y="3429000"/>
          <a:ext cx="5286721" cy="2604445"/>
        </p:xfrm>
        <a:graphic>
          <a:graphicData uri="http://schemas.openxmlformats.org/drawingml/2006/chart">
            <c:chart xmlns:c="http://schemas.openxmlformats.org/drawingml/2006/chart" xmlns:r="http://schemas.openxmlformats.org/officeDocument/2006/relationships" r:id="rId3"/>
          </a:graphicData>
        </a:graphic>
      </p:graphicFrame>
      <p:sp>
        <p:nvSpPr>
          <p:cNvPr id="24" name="Rectangle 23">
            <a:extLst>
              <a:ext uri="{FF2B5EF4-FFF2-40B4-BE49-F238E27FC236}">
                <a16:creationId xmlns:a16="http://schemas.microsoft.com/office/drawing/2014/main" id="{EEAB780D-7E5E-380A-349F-60282932BF34}"/>
              </a:ext>
            </a:extLst>
          </p:cNvPr>
          <p:cNvSpPr/>
          <p:nvPr/>
        </p:nvSpPr>
        <p:spPr>
          <a:xfrm>
            <a:off x="6347489" y="1280264"/>
            <a:ext cx="5328573"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Often </a:t>
            </a:r>
            <a:r>
              <a:rPr lang="en-US" sz="1400" b="1">
                <a:solidFill>
                  <a:srgbClr val="FFFFFF"/>
                </a:solidFill>
                <a:latin typeface="Verdana"/>
              </a:rPr>
              <a:t>l</a:t>
            </a:r>
            <a:r>
              <a:rPr kumimoji="0" lang="en-US" sz="1400" b="1" i="0" u="none" strike="noStrike" kern="1200" cap="none" spc="0" normalizeH="0" baseline="0" noProof="0" err="1">
                <a:ln>
                  <a:noFill/>
                </a:ln>
                <a:solidFill>
                  <a:srgbClr val="FFFFFF"/>
                </a:solidFill>
                <a:effectLst/>
                <a:uLnTx/>
                <a:uFillTx/>
                <a:latin typeface="Verdana"/>
                <a:ea typeface="+mn-ea"/>
                <a:cs typeface="+mn-cs"/>
              </a:rPr>
              <a:t>onely</a:t>
            </a:r>
            <a:r>
              <a:rPr kumimoji="0" lang="en-US" sz="1400" b="1" i="0" u="none" strike="noStrike" kern="1200" cap="none" spc="0" normalizeH="0" baseline="0" noProof="0">
                <a:ln>
                  <a:noFill/>
                </a:ln>
                <a:solidFill>
                  <a:srgbClr val="FFFFFF"/>
                </a:solidFill>
                <a:effectLst/>
                <a:uLnTx/>
                <a:uFillTx/>
                <a:latin typeface="Verdana"/>
                <a:ea typeface="+mn-ea"/>
                <a:cs typeface="+mn-cs"/>
              </a:rPr>
              <a:t> demographic breakdown </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sp>
        <p:nvSpPr>
          <p:cNvPr id="2" name="Footer Placeholder 1">
            <a:extLst>
              <a:ext uri="{FF2B5EF4-FFF2-40B4-BE49-F238E27FC236}">
                <a16:creationId xmlns:a16="http://schemas.microsoft.com/office/drawing/2014/main" id="{AC318773-62C6-2C6F-77EB-0FCEE355C81C}"/>
              </a:ext>
            </a:extLst>
          </p:cNvPr>
          <p:cNvSpPr>
            <a:spLocks noGrp="1"/>
          </p:cNvSpPr>
          <p:nvPr>
            <p:ph type="ftr" sz="quarter" idx="3"/>
          </p:nvPr>
        </p:nvSpPr>
        <p:spPr>
          <a:xfrm>
            <a:off x="521378" y="6216121"/>
            <a:ext cx="6528007" cy="309096"/>
          </a:xfrm>
          <a:prstGeom prst="rect">
            <a:avLst/>
          </a:prstGeom>
        </p:spPr>
        <p:txBody>
          <a:bodyPr/>
          <a:lstStyle/>
          <a:p>
            <a:pPr>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Q027 How often do you feel lonely? </a:t>
            </a:r>
            <a:r>
              <a:rPr lang="en-GB">
                <a:solidFill>
                  <a:srgbClr val="6D6E71"/>
                </a:solidFill>
              </a:rPr>
              <a:t> </a:t>
            </a:r>
          </a:p>
        </p:txBody>
      </p:sp>
      <p:grpSp>
        <p:nvGrpSpPr>
          <p:cNvPr id="6" name="Group 5">
            <a:extLst>
              <a:ext uri="{FF2B5EF4-FFF2-40B4-BE49-F238E27FC236}">
                <a16:creationId xmlns:a16="http://schemas.microsoft.com/office/drawing/2014/main" id="{6F93532E-32BB-8E36-71FB-8E2C8CDF028F}"/>
              </a:ext>
              <a:ext uri="{C183D7F6-B498-43B3-948B-1728B52AA6E4}">
                <adec:decorative xmlns:adec="http://schemas.microsoft.com/office/drawing/2017/decorative" val="1"/>
              </a:ext>
            </a:extLst>
          </p:cNvPr>
          <p:cNvGrpSpPr/>
          <p:nvPr/>
        </p:nvGrpSpPr>
        <p:grpSpPr>
          <a:xfrm>
            <a:off x="7229282" y="6149550"/>
            <a:ext cx="3829578" cy="400110"/>
            <a:chOff x="8221879" y="5441196"/>
            <a:chExt cx="3829578" cy="400110"/>
          </a:xfrm>
        </p:grpSpPr>
        <p:grpSp>
          <p:nvGrpSpPr>
            <p:cNvPr id="7" name="Group 6">
              <a:extLst>
                <a:ext uri="{FF2B5EF4-FFF2-40B4-BE49-F238E27FC236}">
                  <a16:creationId xmlns:a16="http://schemas.microsoft.com/office/drawing/2014/main" id="{D89290C1-E141-9317-1D8E-2F3C85E5E6FC}"/>
                </a:ext>
              </a:extLst>
            </p:cNvPr>
            <p:cNvGrpSpPr/>
            <p:nvPr/>
          </p:nvGrpSpPr>
          <p:grpSpPr>
            <a:xfrm>
              <a:off x="8393030" y="5441196"/>
              <a:ext cx="3658427" cy="400110"/>
              <a:chOff x="8042025" y="5761142"/>
              <a:chExt cx="3334019" cy="357271"/>
            </a:xfrm>
          </p:grpSpPr>
          <p:sp>
            <p:nvSpPr>
              <p:cNvPr id="13" name="Rectangle 12">
                <a:extLst>
                  <a:ext uri="{FF2B5EF4-FFF2-40B4-BE49-F238E27FC236}">
                    <a16:creationId xmlns:a16="http://schemas.microsoft.com/office/drawing/2014/main" id="{A21A980A-BAB5-1EC0-CCE1-A8BFCB385168}"/>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sp>
            <p:nvSpPr>
              <p:cNvPr id="16" name="Rectangle 15">
                <a:extLst>
                  <a:ext uri="{FF2B5EF4-FFF2-40B4-BE49-F238E27FC236}">
                    <a16:creationId xmlns:a16="http://schemas.microsoft.com/office/drawing/2014/main" id="{0284A374-FDC2-2962-10F5-8EE1410990EE}"/>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grpSp>
        <p:sp>
          <p:nvSpPr>
            <p:cNvPr id="11" name="Isosceles Triangle 10">
              <a:extLst>
                <a:ext uri="{FF2B5EF4-FFF2-40B4-BE49-F238E27FC236}">
                  <a16:creationId xmlns:a16="http://schemas.microsoft.com/office/drawing/2014/main" id="{F9B733DD-5B2C-EC5A-7240-BB1DC01EE8B1}"/>
                </a:ext>
              </a:extLst>
            </p:cNvPr>
            <p:cNvSpPr/>
            <p:nvPr/>
          </p:nvSpPr>
          <p:spPr>
            <a:xfrm>
              <a:off x="82218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2" name="Isosceles Triangle 11">
              <a:extLst>
                <a:ext uri="{FF2B5EF4-FFF2-40B4-BE49-F238E27FC236}">
                  <a16:creationId xmlns:a16="http://schemas.microsoft.com/office/drawing/2014/main" id="{1E952829-FD0A-4A7C-72AE-663C51129606}"/>
                </a:ext>
              </a:extLst>
            </p:cNvPr>
            <p:cNvSpPr/>
            <p:nvPr/>
          </p:nvSpPr>
          <p:spPr>
            <a:xfrm rot="10800000">
              <a:off x="99744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graphicFrame>
        <p:nvGraphicFramePr>
          <p:cNvPr id="15" name="Chart 14" descr="16-24 13%&#10;25-34 15%&#10;35-44 19% – significantly poorer&#10;45-54 13%&#10;55-64 18%&#10;65+ 10% – significantly better&#10;White 11% – significantly better&#10;Mixed or Multiple Ethnic Groups 16%&#10;Asian/Asian British 15%&#10;Black/Black British 20% – significantly poorer&#10;Other ethnic group 15%&#10;Limited day-to-day activities 30% – significantly poorer&#10;Not limited day-to-day activities  12% – significantly better&#10;">
            <a:extLst>
              <a:ext uri="{FF2B5EF4-FFF2-40B4-BE49-F238E27FC236}">
                <a16:creationId xmlns:a16="http://schemas.microsoft.com/office/drawing/2014/main" id="{F23C4E36-D7B5-12D7-49BD-82CC7B320577}"/>
              </a:ext>
            </a:extLst>
          </p:cNvPr>
          <p:cNvGraphicFramePr/>
          <p:nvPr>
            <p:extLst>
              <p:ext uri="{D42A27DB-BD31-4B8C-83A1-F6EECF244321}">
                <p14:modId xmlns:p14="http://schemas.microsoft.com/office/powerpoint/2010/main" val="2200156691"/>
              </p:ext>
            </p:extLst>
          </p:nvPr>
        </p:nvGraphicFramePr>
        <p:xfrm>
          <a:off x="5436158" y="1755028"/>
          <a:ext cx="6672106" cy="42800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177645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24C99-FC90-124E-75D3-3E3C60A4FD4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E81F8B4-A49E-4DF0-154B-1EAEE6EEAA55}"/>
              </a:ext>
            </a:extLst>
          </p:cNvPr>
          <p:cNvSpPr>
            <a:spLocks noGrp="1"/>
          </p:cNvSpPr>
          <p:nvPr>
            <p:ph type="title"/>
          </p:nvPr>
        </p:nvSpPr>
        <p:spPr/>
        <p:txBody>
          <a:bodyPr/>
          <a:lstStyle/>
          <a:p>
            <a:r>
              <a:rPr lang="en-GB"/>
              <a:t>Desire to change aspects of health</a:t>
            </a:r>
          </a:p>
        </p:txBody>
      </p:sp>
      <p:sp>
        <p:nvSpPr>
          <p:cNvPr id="8" name="Text Placeholder 5">
            <a:extLst>
              <a:ext uri="{FF2B5EF4-FFF2-40B4-BE49-F238E27FC236}">
                <a16:creationId xmlns:a16="http://schemas.microsoft.com/office/drawing/2014/main" id="{32526809-A191-5E06-BAAF-41DD33D2FDC5}"/>
              </a:ext>
            </a:extLst>
          </p:cNvPr>
          <p:cNvSpPr txBox="1">
            <a:spLocks/>
          </p:cNvSpPr>
          <p:nvPr/>
        </p:nvSpPr>
        <p:spPr>
          <a:xfrm>
            <a:off x="521379" y="1279006"/>
            <a:ext cx="10537481" cy="646331"/>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6D6E71"/>
                </a:solidFill>
                <a:effectLst/>
                <a:uLnTx/>
                <a:uFillTx/>
                <a:latin typeface="Verdana"/>
                <a:ea typeface="+mn-ea"/>
                <a:cs typeface="+mn-cs"/>
              </a:rPr>
              <a:t>Nearly half of residents want to increase the amount of exercise they do (45%) and a quarter of residents want to improve their diet (25%)</a:t>
            </a:r>
            <a:r>
              <a:rPr lang="en-GB">
                <a:solidFill>
                  <a:srgbClr val="6D6E71"/>
                </a:solidFill>
                <a:latin typeface="Verdana"/>
              </a:rPr>
              <a:t>. Interestingly, one in five (21%) of those who smoke or vape say that they would like to decrease or quit.</a:t>
            </a:r>
            <a:endParaRPr kumimoji="0" lang="en-GB" sz="1400" b="0" i="0" u="none" strike="noStrike" kern="1200" cap="none" spc="0" normalizeH="0" baseline="0" noProof="0">
              <a:ln>
                <a:noFill/>
              </a:ln>
              <a:solidFill>
                <a:srgbClr val="6D6E71"/>
              </a:solidFill>
              <a:effectLst/>
              <a:uLnTx/>
              <a:uFillTx/>
              <a:latin typeface="Verdana"/>
              <a:ea typeface="+mn-ea"/>
              <a:cs typeface="+mn-cs"/>
            </a:endParaRPr>
          </a:p>
        </p:txBody>
      </p:sp>
      <p:graphicFrame>
        <p:nvGraphicFramePr>
          <p:cNvPr id="10" name="Chart 9">
            <a:extLst>
              <a:ext uri="{FF2B5EF4-FFF2-40B4-BE49-F238E27FC236}">
                <a16:creationId xmlns:a16="http://schemas.microsoft.com/office/drawing/2014/main" id="{4A1F3650-5CE5-62C5-0B48-903B0B1F6D8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85404603"/>
              </p:ext>
            </p:extLst>
          </p:nvPr>
        </p:nvGraphicFramePr>
        <p:xfrm>
          <a:off x="515938" y="2010952"/>
          <a:ext cx="7240396" cy="4289881"/>
        </p:xfrm>
        <a:graphic>
          <a:graphicData uri="http://schemas.openxmlformats.org/drawingml/2006/chart">
            <c:chart xmlns:c="http://schemas.openxmlformats.org/drawingml/2006/chart" xmlns:r="http://schemas.openxmlformats.org/officeDocument/2006/relationships" r:id="rId3"/>
          </a:graphicData>
        </a:graphic>
      </p:graphicFrame>
      <p:sp>
        <p:nvSpPr>
          <p:cNvPr id="15" name="Oval 14">
            <a:extLst>
              <a:ext uri="{FF2B5EF4-FFF2-40B4-BE49-F238E27FC236}">
                <a16:creationId xmlns:a16="http://schemas.microsoft.com/office/drawing/2014/main" id="{51C3EAB0-22E0-B2AD-3AF3-BD82DB68F51E}"/>
              </a:ext>
            </a:extLst>
          </p:cNvPr>
          <p:cNvSpPr/>
          <p:nvPr/>
        </p:nvSpPr>
        <p:spPr>
          <a:xfrm>
            <a:off x="5205413" y="3489146"/>
            <a:ext cx="1478433" cy="1478433"/>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rgbClr val="FFFFFF"/>
                </a:solidFill>
                <a:latin typeface="Verdana"/>
              </a:rPr>
              <a:t>54</a:t>
            </a:r>
            <a:r>
              <a:rPr kumimoji="0" lang="en-GB" sz="1800" b="1" i="0" u="none" strike="noStrike" kern="1200" cap="none" spc="0" normalizeH="0" baseline="0" noProof="0">
                <a:ln>
                  <a:noFill/>
                </a:ln>
                <a:solidFill>
                  <a:srgbClr val="FFFFFF"/>
                </a:solidFill>
                <a:effectLst/>
                <a:uLnTx/>
                <a:uFillTx/>
                <a:latin typeface="Verdana"/>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Want to change their health</a:t>
            </a:r>
          </a:p>
        </p:txBody>
      </p:sp>
      <p:sp>
        <p:nvSpPr>
          <p:cNvPr id="13" name="Rectangle 12">
            <a:extLst>
              <a:ext uri="{FF2B5EF4-FFF2-40B4-BE49-F238E27FC236}">
                <a16:creationId xmlns:a16="http://schemas.microsoft.com/office/drawing/2014/main" id="{DE9AEFEE-2AB0-03C5-6367-D924E5E413F0}"/>
              </a:ext>
            </a:extLst>
          </p:cNvPr>
          <p:cNvSpPr/>
          <p:nvPr/>
        </p:nvSpPr>
        <p:spPr>
          <a:xfrm>
            <a:off x="8291513" y="2169712"/>
            <a:ext cx="3384550" cy="1286845"/>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Significantly more likely to want to increase the amount of exercise they do: residents age 16-24 (57%), 45-54 (51%), Asian/Asian British (50%).</a:t>
            </a:r>
          </a:p>
        </p:txBody>
      </p:sp>
      <p:sp>
        <p:nvSpPr>
          <p:cNvPr id="17" name="Rectangle 16">
            <a:extLst>
              <a:ext uri="{FF2B5EF4-FFF2-40B4-BE49-F238E27FC236}">
                <a16:creationId xmlns:a16="http://schemas.microsoft.com/office/drawing/2014/main" id="{37EBDB95-A172-ED6F-E337-1B3D05352735}"/>
              </a:ext>
            </a:extLst>
          </p:cNvPr>
          <p:cNvSpPr/>
          <p:nvPr/>
        </p:nvSpPr>
        <p:spPr>
          <a:xfrm>
            <a:off x="8291513" y="3573346"/>
            <a:ext cx="3384550" cy="1102179"/>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Significantly more likely to want to improve their quality of diet: women (27%), residents age 16-24 (30%).  </a:t>
            </a:r>
          </a:p>
        </p:txBody>
      </p:sp>
      <p:sp>
        <p:nvSpPr>
          <p:cNvPr id="5" name="Rectangle 4">
            <a:extLst>
              <a:ext uri="{FF2B5EF4-FFF2-40B4-BE49-F238E27FC236}">
                <a16:creationId xmlns:a16="http://schemas.microsoft.com/office/drawing/2014/main" id="{CDB6A6ED-E971-5D08-2252-FABE6EB86441}"/>
              </a:ext>
            </a:extLst>
          </p:cNvPr>
          <p:cNvSpPr/>
          <p:nvPr/>
        </p:nvSpPr>
        <p:spPr>
          <a:xfrm>
            <a:off x="8291512" y="4829323"/>
            <a:ext cx="3384550" cy="1471511"/>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Significantly more likely to not want to change their health: </a:t>
            </a:r>
            <a:r>
              <a:rPr lang="en-GB" sz="1200" b="1">
                <a:solidFill>
                  <a:schemeClr val="tx1">
                    <a:lumMod val="75000"/>
                  </a:schemeClr>
                </a:solidFill>
                <a:latin typeface="Verdana"/>
              </a:rPr>
              <a:t>residents aged 65+ (66%), those on less than £20,000 p/a (56%), C2DEs (52%), and IMD quintile 4 (56%).</a:t>
            </a:r>
            <a:endPar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endParaRPr>
          </a:p>
        </p:txBody>
      </p:sp>
      <p:sp>
        <p:nvSpPr>
          <p:cNvPr id="2" name="Footer Placeholder 1">
            <a:extLst>
              <a:ext uri="{FF2B5EF4-FFF2-40B4-BE49-F238E27FC236}">
                <a16:creationId xmlns:a16="http://schemas.microsoft.com/office/drawing/2014/main" id="{6FC97417-4E86-9E95-EFF8-91CF9CD11BCF}"/>
              </a:ext>
            </a:extLst>
          </p:cNvPr>
          <p:cNvSpPr>
            <a:spLocks noGrp="1"/>
          </p:cNvSpPr>
          <p:nvPr>
            <p:ph type="ftr" sz="quarter" idx="3"/>
          </p:nvPr>
        </p:nvSpPr>
        <p:spPr>
          <a:xfrm>
            <a:off x="518465" y="6178265"/>
            <a:ext cx="7240396" cy="330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Q028 Would you like to change any of these aspects of your health? </a:t>
            </a:r>
          </a:p>
        </p:txBody>
      </p:sp>
    </p:spTree>
    <p:extLst>
      <p:ext uri="{BB962C8B-B14F-4D97-AF65-F5344CB8AC3E}">
        <p14:creationId xmlns:p14="http://schemas.microsoft.com/office/powerpoint/2010/main" val="9901665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C74A4-FB19-4E1F-0623-156BAA9119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C61C0DB-E0C4-3CE7-BAA7-7332DE14DBB1}"/>
              </a:ext>
            </a:extLst>
          </p:cNvPr>
          <p:cNvSpPr>
            <a:spLocks noGrp="1"/>
          </p:cNvSpPr>
          <p:nvPr>
            <p:ph type="title"/>
          </p:nvPr>
        </p:nvSpPr>
        <p:spPr>
          <a:xfrm>
            <a:off x="532602" y="692544"/>
            <a:ext cx="5439573" cy="1754326"/>
          </a:xfrm>
        </p:spPr>
        <p:txBody>
          <a:bodyPr/>
          <a:lstStyle/>
          <a:p>
            <a:r>
              <a:rPr lang="en-GB">
                <a:hlinkClick r:id="rId2" action="ppaction://hlinksldjump"/>
              </a:rPr>
              <a:t>Financial wellbeing and household circumstances</a:t>
            </a:r>
          </a:p>
        </p:txBody>
      </p:sp>
      <p:graphicFrame>
        <p:nvGraphicFramePr>
          <p:cNvPr id="6" name="Table 5">
            <a:extLst>
              <a:ext uri="{FF2B5EF4-FFF2-40B4-BE49-F238E27FC236}">
                <a16:creationId xmlns:a16="http://schemas.microsoft.com/office/drawing/2014/main" id="{FFE2C32F-8E79-633C-1AF2-6E76110F65E8}"/>
              </a:ext>
            </a:extLst>
          </p:cNvPr>
          <p:cNvGraphicFramePr>
            <a:graphicFrameLocks noGrp="1"/>
          </p:cNvGraphicFramePr>
          <p:nvPr>
            <p:extLst>
              <p:ext uri="{D42A27DB-BD31-4B8C-83A1-F6EECF244321}">
                <p14:modId xmlns:p14="http://schemas.microsoft.com/office/powerpoint/2010/main" val="1177766236"/>
              </p:ext>
            </p:extLst>
          </p:nvPr>
        </p:nvGraphicFramePr>
        <p:xfrm>
          <a:off x="532602" y="2944245"/>
          <a:ext cx="5634836" cy="2721957"/>
        </p:xfrm>
        <a:graphic>
          <a:graphicData uri="http://schemas.openxmlformats.org/drawingml/2006/table">
            <a:tbl>
              <a:tblPr firstRow="1">
                <a:tableStyleId>{9D7B26C5-4107-4FEC-AEDC-1716B250A1EF}</a:tableStyleId>
              </a:tblPr>
              <a:tblGrid>
                <a:gridCol w="1370626">
                  <a:extLst>
                    <a:ext uri="{9D8B030D-6E8A-4147-A177-3AD203B41FA5}">
                      <a16:colId xmlns:a16="http://schemas.microsoft.com/office/drawing/2014/main" val="3349596952"/>
                    </a:ext>
                  </a:extLst>
                </a:gridCol>
                <a:gridCol w="4264210">
                  <a:extLst>
                    <a:ext uri="{9D8B030D-6E8A-4147-A177-3AD203B41FA5}">
                      <a16:colId xmlns:a16="http://schemas.microsoft.com/office/drawing/2014/main" val="3671895742"/>
                    </a:ext>
                  </a:extLst>
                </a:gridCol>
              </a:tblGrid>
              <a:tr h="436908">
                <a:tc>
                  <a:txBody>
                    <a:bodyPr/>
                    <a:lstStyle/>
                    <a:p>
                      <a:pPr>
                        <a:buNone/>
                      </a:pPr>
                      <a:r>
                        <a:rPr lang="en-GB" sz="1200" b="1">
                          <a:effectLst/>
                        </a:rPr>
                        <a:t>Page number</a:t>
                      </a:r>
                    </a:p>
                  </a:txBody>
                  <a:tcPr marL="50535" marR="50535" marT="25267" marB="25267" anchor="ctr">
                    <a:lnR w="6350" cap="flat" cmpd="sng" algn="ctr">
                      <a:solidFill>
                        <a:schemeClr val="tx1"/>
                      </a:solidFill>
                      <a:prstDash val="solid"/>
                      <a:round/>
                      <a:headEnd type="none" w="med" len="med"/>
                      <a:tailEnd type="none" w="med" len="med"/>
                    </a:lnR>
                    <a:lnB w="6350" cap="flat" cmpd="sng" algn="ctr">
                      <a:solidFill>
                        <a:schemeClr val="tx1"/>
                      </a:solidFill>
                      <a:prstDash val="solid"/>
                      <a:round/>
                      <a:headEnd type="none" w="med" len="med"/>
                      <a:tailEnd type="none" w="med" len="med"/>
                    </a:lnB>
                  </a:tcPr>
                </a:tc>
                <a:tc>
                  <a:txBody>
                    <a:bodyPr/>
                    <a:lstStyle/>
                    <a:p>
                      <a:pPr>
                        <a:buNone/>
                      </a:pPr>
                      <a:r>
                        <a:rPr lang="en-GB" sz="1200" b="1">
                          <a:effectLst/>
                        </a:rPr>
                        <a:t>Question Text</a:t>
                      </a:r>
                    </a:p>
                  </a:txBody>
                  <a:tcPr marL="50535" marR="50535" marT="25267" marB="25267" anchor="ctr">
                    <a:lnL w="6350" cap="flat" cmpd="sng" algn="ctr">
                      <a:solidFill>
                        <a:schemeClr val="tx1"/>
                      </a:solidFill>
                      <a:prstDash val="solid"/>
                      <a:round/>
                      <a:headEnd type="none" w="med" len="med"/>
                      <a:tailEnd type="none" w="med" len="med"/>
                    </a:lnL>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2657397"/>
                  </a:ext>
                </a:extLst>
              </a:tr>
              <a:tr h="447316">
                <a:tc>
                  <a:txBody>
                    <a:bodyPr/>
                    <a:lstStyle/>
                    <a:p>
                      <a:pPr>
                        <a:buNone/>
                      </a:pPr>
                      <a:r>
                        <a:rPr lang="en-GB" sz="1200" dirty="0">
                          <a:effectLst/>
                          <a:hlinkClick r:id="rId3" action="ppaction://hlinksldjump"/>
                        </a:rPr>
                        <a:t>47</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hlinkClick r:id="rId3" action="ppaction://hlinksldjump"/>
                        </a:rPr>
                        <a:t>Which of these descriptions comes closest to how you feel about your household income nowadays? </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2317508"/>
                  </a:ext>
                </a:extLst>
              </a:tr>
              <a:tr h="438731">
                <a:tc>
                  <a:txBody>
                    <a:bodyPr/>
                    <a:lstStyle/>
                    <a:p>
                      <a:pPr>
                        <a:buNone/>
                      </a:pPr>
                      <a:r>
                        <a:rPr lang="en-GB" sz="1200" dirty="0">
                          <a:effectLst/>
                          <a:hlinkClick r:id="rId4" action="ppaction://hlinksldjump"/>
                        </a:rPr>
                        <a:t>48</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hlinkClick r:id="rId4" action="ppaction://hlinksldjump"/>
                        </a:rPr>
                        <a:t>Have you been affected by any of the following in the last 12 months?</a:t>
                      </a:r>
                      <a:endParaRPr lang="en-GB" sz="1200">
                        <a:effectLst/>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3059569"/>
                  </a:ext>
                </a:extLst>
              </a:tr>
              <a:tr h="517209">
                <a:tc>
                  <a:txBody>
                    <a:bodyPr/>
                    <a:lstStyle/>
                    <a:p>
                      <a:pPr>
                        <a:buNone/>
                      </a:pPr>
                      <a:r>
                        <a:rPr lang="en-GB" sz="1200" dirty="0">
                          <a:effectLst/>
                          <a:hlinkClick r:id="rId5" action="ppaction://hlinksldjump"/>
                        </a:rPr>
                        <a:t>49</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fontAlgn="t">
                        <a:lnSpc>
                          <a:spcPts val="1500"/>
                        </a:lnSpc>
                        <a:buNone/>
                      </a:pPr>
                      <a:r>
                        <a:rPr kumimoji="0" lang="en-US" sz="12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hlinkClick r:id="rId5" action="ppaction://hlinksldjump"/>
                        </a:rPr>
                        <a:t>Which of the following best describes the main income earner’s occupation in your household?</a:t>
                      </a:r>
                      <a:endParaRPr lang="en-GB" sz="1200" b="0" i="0">
                        <a:effectLst/>
                        <a:latin typeface="Segoe UI" panose="020B0502040204020203" pitchFamily="34" charset="0"/>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2002768"/>
                  </a:ext>
                </a:extLst>
              </a:tr>
              <a:tr h="517209">
                <a:tc>
                  <a:txBody>
                    <a:bodyPr/>
                    <a:lstStyle/>
                    <a:p>
                      <a:pPr>
                        <a:buNone/>
                      </a:pPr>
                      <a:r>
                        <a:rPr lang="en-GB" sz="1200" dirty="0">
                          <a:effectLst/>
                          <a:hlinkClick r:id="rId6" action="ppaction://hlinksldjump"/>
                        </a:rPr>
                        <a:t>50</a:t>
                      </a:r>
                    </a:p>
                  </a:txBody>
                  <a:tcPr anchor="ctr">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tcPr>
                </a:tc>
                <a:tc>
                  <a:txBody>
                    <a:bodyPr/>
                    <a:lstStyle/>
                    <a:p>
                      <a:pPr fontAlgn="t">
                        <a:lnSpc>
                          <a:spcPts val="1500"/>
                        </a:lnSpc>
                        <a:buNone/>
                      </a:pPr>
                      <a:r>
                        <a:rPr lang="en-GB" sz="1200" dirty="0">
                          <a:solidFill>
                            <a:srgbClr val="6D6E71"/>
                          </a:solidFill>
                          <a:ea typeface="Calibri" panose="020F0502020204030204" pitchFamily="34" charset="0"/>
                          <a:cs typeface="Times New Roman" panose="02020603050405020304" pitchFamily="18" charset="0"/>
                          <a:hlinkClick r:id="rId6" action="ppaction://hlinksldjump"/>
                        </a:rPr>
                        <a:t>Can you tell me in which broad category you would place your total annual household income (i.e. including income for all household members) before tax and deductions?</a:t>
                      </a:r>
                      <a:endParaRPr lang="en-GB" sz="1200" b="0" i="0" dirty="0">
                        <a:effectLst/>
                        <a:latin typeface="Segoe UI" panose="020B0502040204020203" pitchFamily="34" charset="0"/>
                      </a:endParaRPr>
                    </a:p>
                  </a:txBody>
                  <a:tcPr anchor="ctr">
                    <a:lnL w="6350" cap="flat" cmpd="sng" algn="ctr">
                      <a:solidFill>
                        <a:schemeClr val="tx1"/>
                      </a:solidFill>
                      <a:prstDash val="solid"/>
                      <a:round/>
                      <a:headEnd type="none" w="med" len="med"/>
                      <a:tailEnd type="none" w="med" len="med"/>
                    </a:lnL>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30277749"/>
                  </a:ext>
                </a:extLst>
              </a:tr>
            </a:tbl>
          </a:graphicData>
        </a:graphic>
      </p:graphicFrame>
    </p:spTree>
    <p:extLst>
      <p:ext uri="{BB962C8B-B14F-4D97-AF65-F5344CB8AC3E}">
        <p14:creationId xmlns:p14="http://schemas.microsoft.com/office/powerpoint/2010/main" val="36698215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E73F0-48EC-BABF-BCD3-B98895AC19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745F54A-D1E7-E6C4-A076-C29DF4C3E133}"/>
              </a:ext>
            </a:extLst>
          </p:cNvPr>
          <p:cNvSpPr>
            <a:spLocks noGrp="1"/>
          </p:cNvSpPr>
          <p:nvPr>
            <p:ph type="title"/>
          </p:nvPr>
        </p:nvSpPr>
        <p:spPr>
          <a:xfrm>
            <a:off x="521942" y="634802"/>
            <a:ext cx="10636640" cy="430887"/>
          </a:xfrm>
        </p:spPr>
        <p:txBody>
          <a:bodyPr/>
          <a:lstStyle/>
          <a:p>
            <a:r>
              <a:rPr lang="en-GB"/>
              <a:t>Perceptions of income </a:t>
            </a:r>
          </a:p>
        </p:txBody>
      </p:sp>
      <p:sp>
        <p:nvSpPr>
          <p:cNvPr id="14" name="Text Placeholder 5">
            <a:extLst>
              <a:ext uri="{FF2B5EF4-FFF2-40B4-BE49-F238E27FC236}">
                <a16:creationId xmlns:a16="http://schemas.microsoft.com/office/drawing/2014/main" id="{0FED7965-11F6-A746-245D-BF0B79DB5878}"/>
              </a:ext>
            </a:extLst>
          </p:cNvPr>
          <p:cNvSpPr txBox="1">
            <a:spLocks/>
          </p:cNvSpPr>
          <p:nvPr/>
        </p:nvSpPr>
        <p:spPr>
          <a:xfrm>
            <a:off x="521379" y="1269481"/>
            <a:ext cx="5287284" cy="1292662"/>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GB" sz="1400" b="0" i="0" u="none" strike="noStrike" kern="1200" cap="none" spc="0" normalizeH="0" baseline="0" noProof="0">
                <a:ln>
                  <a:noFill/>
                </a:ln>
                <a:solidFill>
                  <a:srgbClr val="6D6E71"/>
                </a:solidFill>
                <a:effectLst/>
                <a:uLnTx/>
                <a:uFillTx/>
                <a:latin typeface="Verdana"/>
                <a:ea typeface="+mn-ea"/>
                <a:cs typeface="+mn-cs"/>
              </a:rPr>
              <a:t>The majority of Brent’s residents state that they are at least coping despite the continued cost of living pressures (84%). One in seven are, however, finding it difficult (13%) or very difficult (2%), suggesting support is still needed. Those who are limiting long-term health conditions are particularly likely to be struggling (30%).</a:t>
            </a:r>
          </a:p>
        </p:txBody>
      </p:sp>
      <p:graphicFrame>
        <p:nvGraphicFramePr>
          <p:cNvPr id="3" name="Chart 2" descr="Living comfortably on present income 25%&#10;Coping on present income 59%&#10;Finding it difficult on present income 13%&#10;Finding it very difficult on present income 2%&#10;Prefer not to say  1%&#10;">
            <a:extLst>
              <a:ext uri="{FF2B5EF4-FFF2-40B4-BE49-F238E27FC236}">
                <a16:creationId xmlns:a16="http://schemas.microsoft.com/office/drawing/2014/main" id="{0939E949-0439-6A64-DEA9-7F60A2FD0ED2}"/>
              </a:ext>
            </a:extLst>
          </p:cNvPr>
          <p:cNvGraphicFramePr/>
          <p:nvPr>
            <p:extLst>
              <p:ext uri="{D42A27DB-BD31-4B8C-83A1-F6EECF244321}">
                <p14:modId xmlns:p14="http://schemas.microsoft.com/office/powerpoint/2010/main" val="1111489166"/>
              </p:ext>
            </p:extLst>
          </p:nvPr>
        </p:nvGraphicFramePr>
        <p:xfrm>
          <a:off x="521942" y="3327991"/>
          <a:ext cx="5286721" cy="2707101"/>
        </p:xfrm>
        <a:graphic>
          <a:graphicData uri="http://schemas.openxmlformats.org/drawingml/2006/chart">
            <c:chart xmlns:c="http://schemas.openxmlformats.org/drawingml/2006/chart" xmlns:r="http://schemas.openxmlformats.org/officeDocument/2006/relationships" r:id="rId3"/>
          </a:graphicData>
        </a:graphic>
      </p:graphicFrame>
      <p:sp>
        <p:nvSpPr>
          <p:cNvPr id="24" name="Rectangle 23">
            <a:extLst>
              <a:ext uri="{FF2B5EF4-FFF2-40B4-BE49-F238E27FC236}">
                <a16:creationId xmlns:a16="http://schemas.microsoft.com/office/drawing/2014/main" id="{35443179-6E6D-F363-C505-6D9FE60FC08F}"/>
              </a:ext>
            </a:extLst>
          </p:cNvPr>
          <p:cNvSpPr/>
          <p:nvPr/>
        </p:nvSpPr>
        <p:spPr>
          <a:xfrm>
            <a:off x="6347489" y="1278528"/>
            <a:ext cx="5328574"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latin typeface="Verdana"/>
              </a:rPr>
              <a:t>Difficult/very difficult </a:t>
            </a:r>
            <a:r>
              <a:rPr kumimoji="0" lang="en-US" sz="1400" b="1" i="0" u="none" strike="noStrike" kern="1200" cap="none" spc="0" normalizeH="0" baseline="0" noProof="0">
                <a:ln>
                  <a:noFill/>
                </a:ln>
                <a:solidFill>
                  <a:srgbClr val="FFFFFF"/>
                </a:solidFill>
                <a:effectLst/>
                <a:uLnTx/>
                <a:uFillTx/>
                <a:latin typeface="Verdana"/>
                <a:ea typeface="+mn-ea"/>
                <a:cs typeface="+mn-cs"/>
              </a:rPr>
              <a:t>demographic breakdown </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pSp>
        <p:nvGrpSpPr>
          <p:cNvPr id="6" name="Group 5">
            <a:extLst>
              <a:ext uri="{FF2B5EF4-FFF2-40B4-BE49-F238E27FC236}">
                <a16:creationId xmlns:a16="http://schemas.microsoft.com/office/drawing/2014/main" id="{3076678D-49AD-5E87-B16A-3151909174FE}"/>
              </a:ext>
              <a:ext uri="{C183D7F6-B498-43B3-948B-1728B52AA6E4}">
                <adec:decorative xmlns:adec="http://schemas.microsoft.com/office/drawing/2017/decorative" val="1"/>
              </a:ext>
            </a:extLst>
          </p:cNvPr>
          <p:cNvGrpSpPr/>
          <p:nvPr/>
        </p:nvGrpSpPr>
        <p:grpSpPr>
          <a:xfrm>
            <a:off x="6347489" y="6150742"/>
            <a:ext cx="3829578" cy="400110"/>
            <a:chOff x="8221879" y="5441196"/>
            <a:chExt cx="3829578" cy="400110"/>
          </a:xfrm>
        </p:grpSpPr>
        <p:grpSp>
          <p:nvGrpSpPr>
            <p:cNvPr id="7" name="Group 6">
              <a:extLst>
                <a:ext uri="{FF2B5EF4-FFF2-40B4-BE49-F238E27FC236}">
                  <a16:creationId xmlns:a16="http://schemas.microsoft.com/office/drawing/2014/main" id="{759D7541-A93F-5E89-D1F1-751811A71431}"/>
                </a:ext>
              </a:extLst>
            </p:cNvPr>
            <p:cNvGrpSpPr/>
            <p:nvPr/>
          </p:nvGrpSpPr>
          <p:grpSpPr>
            <a:xfrm>
              <a:off x="8393030" y="5441196"/>
              <a:ext cx="3658427" cy="400110"/>
              <a:chOff x="8042025" y="5761142"/>
              <a:chExt cx="3334019" cy="357271"/>
            </a:xfrm>
          </p:grpSpPr>
          <p:sp>
            <p:nvSpPr>
              <p:cNvPr id="13" name="Rectangle 12">
                <a:extLst>
                  <a:ext uri="{FF2B5EF4-FFF2-40B4-BE49-F238E27FC236}">
                    <a16:creationId xmlns:a16="http://schemas.microsoft.com/office/drawing/2014/main" id="{26CC6E34-8326-964C-14FD-204A7580B4F7}"/>
                  </a:ext>
                </a:extLst>
              </p:cNvPr>
              <p:cNvSpPr/>
              <p:nvPr/>
            </p:nvSpPr>
            <p:spPr>
              <a:xfrm>
                <a:off x="8042025" y="5761142"/>
                <a:ext cx="1933960"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poorer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sp>
            <p:nvSpPr>
              <p:cNvPr id="16" name="Rectangle 15">
                <a:extLst>
                  <a:ext uri="{FF2B5EF4-FFF2-40B4-BE49-F238E27FC236}">
                    <a16:creationId xmlns:a16="http://schemas.microsoft.com/office/drawing/2014/main" id="{115F26C0-70C9-D07D-5DEF-DCB832D661A8}"/>
                  </a:ext>
                </a:extLst>
              </p:cNvPr>
              <p:cNvSpPr/>
              <p:nvPr/>
            </p:nvSpPr>
            <p:spPr>
              <a:xfrm>
                <a:off x="9592538" y="5761142"/>
                <a:ext cx="1783506" cy="357271"/>
              </a:xfrm>
              <a:prstGeom prst="rect">
                <a:avLst/>
              </a:prstGeom>
            </p:spPr>
            <p:txBody>
              <a:bodyPr wrap="square">
                <a:spAutoFit/>
              </a:bodyPr>
              <a:lstStyle/>
              <a:p>
                <a:pPr>
                  <a:defRPr/>
                </a:pPr>
                <a:r>
                  <a:rPr kumimoji="0" lang="en-GB" sz="1000" b="0" i="0" u="none" strike="noStrike" kern="1200" cap="none" spc="0" normalizeH="0" baseline="0" noProof="0">
                    <a:ln>
                      <a:noFill/>
                    </a:ln>
                    <a:solidFill>
                      <a:srgbClr val="6D6E71"/>
                    </a:solidFill>
                    <a:effectLst/>
                    <a:uLnTx/>
                    <a:uFillTx/>
                    <a:latin typeface="Verdana"/>
                    <a:ea typeface="+mn-ea"/>
                    <a:cs typeface="+mn-cs"/>
                  </a:rPr>
                  <a:t>Significantly better </a:t>
                </a:r>
                <a:br>
                  <a:rPr kumimoji="0" lang="en-GB" sz="1000" b="0" i="0" u="none" strike="noStrike" kern="1200" cap="none" spc="0" normalizeH="0" baseline="0" noProof="0">
                    <a:ln>
                      <a:noFill/>
                    </a:ln>
                    <a:solidFill>
                      <a:srgbClr val="6D6E71"/>
                    </a:solidFill>
                    <a:effectLst/>
                    <a:uLnTx/>
                    <a:uFillTx/>
                    <a:latin typeface="Verdana"/>
                    <a:ea typeface="+mn-ea"/>
                    <a:cs typeface="+mn-cs"/>
                  </a:rPr>
                </a:br>
                <a:r>
                  <a:rPr kumimoji="0" lang="en-GB" sz="1000" b="0" i="0" u="none" strike="noStrike" kern="1200" cap="none" spc="0" normalizeH="0" baseline="0" noProof="0">
                    <a:ln>
                      <a:noFill/>
                    </a:ln>
                    <a:solidFill>
                      <a:srgbClr val="6D6E71"/>
                    </a:solidFill>
                    <a:effectLst/>
                    <a:uLnTx/>
                    <a:uFillTx/>
                    <a:latin typeface="Verdana"/>
                    <a:ea typeface="+mn-ea"/>
                    <a:cs typeface="+mn-cs"/>
                  </a:rPr>
                  <a:t>than </a:t>
                </a:r>
                <a:r>
                  <a:rPr lang="en-GB" sz="1000">
                    <a:solidFill>
                      <a:srgbClr val="6D6E71"/>
                    </a:solidFill>
                  </a:rPr>
                  <a:t>average</a:t>
                </a:r>
              </a:p>
            </p:txBody>
          </p:sp>
        </p:grpSp>
        <p:sp>
          <p:nvSpPr>
            <p:cNvPr id="11" name="Isosceles Triangle 10">
              <a:extLst>
                <a:ext uri="{FF2B5EF4-FFF2-40B4-BE49-F238E27FC236}">
                  <a16:creationId xmlns:a16="http://schemas.microsoft.com/office/drawing/2014/main" id="{314C8BBA-2FDF-F15F-7838-5817750004B4}"/>
                </a:ext>
              </a:extLst>
            </p:cNvPr>
            <p:cNvSpPr/>
            <p:nvPr/>
          </p:nvSpPr>
          <p:spPr>
            <a:xfrm>
              <a:off x="8221879" y="5567479"/>
              <a:ext cx="171151" cy="147544"/>
            </a:xfrm>
            <a:prstGeom prst="triangle">
              <a:avLst/>
            </a:prstGeom>
            <a:solidFill>
              <a:srgbClr val="C0000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sp>
          <p:nvSpPr>
            <p:cNvPr id="12" name="Isosceles Triangle 11">
              <a:extLst>
                <a:ext uri="{FF2B5EF4-FFF2-40B4-BE49-F238E27FC236}">
                  <a16:creationId xmlns:a16="http://schemas.microsoft.com/office/drawing/2014/main" id="{965C33FB-B79F-8D2A-B74C-1FB3BCE0625B}"/>
                </a:ext>
              </a:extLst>
            </p:cNvPr>
            <p:cNvSpPr/>
            <p:nvPr/>
          </p:nvSpPr>
          <p:spPr>
            <a:xfrm rot="10800000">
              <a:off x="9974479" y="5567479"/>
              <a:ext cx="171151" cy="147544"/>
            </a:xfrm>
            <a:prstGeom prst="triangle">
              <a:avLst/>
            </a:prstGeom>
            <a:solidFill>
              <a:srgbClr val="00B050"/>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80000" tIns="180000" rIns="180000" bIns="180000" numCol="1" spcCol="0" rtlCol="0" fromWordArt="0" anchor="t" anchorCtr="0" forceAA="0" compatLnSpc="1">
              <a:prstTxWarp prst="textNoShape">
                <a:avLst/>
              </a:prstTxWarp>
              <a:sp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FFFFFF"/>
                </a:solidFill>
                <a:effectLst/>
                <a:uLnTx/>
                <a:uFillTx/>
                <a:latin typeface="Verdana"/>
                <a:ea typeface="+mn-ea"/>
                <a:cs typeface="+mn-cs"/>
              </a:endParaRPr>
            </a:p>
          </p:txBody>
        </p:sp>
      </p:grpSp>
      <p:graphicFrame>
        <p:nvGraphicFramePr>
          <p:cNvPr id="21" name="Chart 20" descr="16-24 13%&#10;25-34 15%&#10;35-44 19% – significantly poorer&#10;45-54 13%&#10;55-64 18%&#10;65+ 10% – significantly better&#10;White 11% – significantly better&#10;Mixed or Multiple Ethnic Groups 16%&#10;Asian/Asian British 15%&#10;Black/Black British 20% – significantly poorer&#10;Other ethnic group 15%&#10;Limited day-to-day activities 30% – significantly poorer&#10;Not limited day-to-day activities  12% – significantly better&#10;">
            <a:extLst>
              <a:ext uri="{FF2B5EF4-FFF2-40B4-BE49-F238E27FC236}">
                <a16:creationId xmlns:a16="http://schemas.microsoft.com/office/drawing/2014/main" id="{6351E78C-A07F-FDED-EB4B-E9F78FF1DC6A}"/>
              </a:ext>
            </a:extLst>
          </p:cNvPr>
          <p:cNvGraphicFramePr/>
          <p:nvPr>
            <p:extLst>
              <p:ext uri="{D42A27DB-BD31-4B8C-83A1-F6EECF244321}">
                <p14:modId xmlns:p14="http://schemas.microsoft.com/office/powerpoint/2010/main" val="1371384161"/>
              </p:ext>
            </p:extLst>
          </p:nvPr>
        </p:nvGraphicFramePr>
        <p:xfrm>
          <a:off x="5436158" y="1755028"/>
          <a:ext cx="6672106" cy="4280065"/>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900E86F6-7BFB-320E-8591-DF126F74899F}"/>
              </a:ext>
            </a:extLst>
          </p:cNvPr>
          <p:cNvSpPr>
            <a:spLocks noGrp="1"/>
          </p:cNvSpPr>
          <p:nvPr>
            <p:ph type="ftr" sz="quarter" idx="3"/>
          </p:nvPr>
        </p:nvSpPr>
        <p:spPr>
          <a:xfrm>
            <a:off x="521942" y="6206882"/>
            <a:ext cx="5155844" cy="309096"/>
          </a:xfrm>
          <a:prstGeom prst="rect">
            <a:avLst/>
          </a:prstGeom>
        </p:spPr>
        <p:txBody>
          <a:bodyPr/>
          <a:lstStyle/>
          <a:p>
            <a:pPr>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Q030 Which of these descriptions comes closest to how you feel about your household income nowadays? </a:t>
            </a:r>
            <a:endParaRPr lang="en-GB">
              <a:solidFill>
                <a:srgbClr val="6D6E71"/>
              </a:solidFill>
            </a:endParaRPr>
          </a:p>
        </p:txBody>
      </p:sp>
    </p:spTree>
    <p:extLst>
      <p:ext uri="{BB962C8B-B14F-4D97-AF65-F5344CB8AC3E}">
        <p14:creationId xmlns:p14="http://schemas.microsoft.com/office/powerpoint/2010/main" val="36689670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a:t>Recent financial difficulties</a:t>
            </a:r>
          </a:p>
        </p:txBody>
      </p:sp>
      <p:sp>
        <p:nvSpPr>
          <p:cNvPr id="17" name="Text Placeholder 5">
            <a:extLst>
              <a:ext uri="{FF2B5EF4-FFF2-40B4-BE49-F238E27FC236}">
                <a16:creationId xmlns:a16="http://schemas.microsoft.com/office/drawing/2014/main" id="{935E19FC-8FCC-0B76-EB5D-6E7588B5BB79}"/>
              </a:ext>
            </a:extLst>
          </p:cNvPr>
          <p:cNvSpPr txBox="1">
            <a:spLocks/>
          </p:cNvSpPr>
          <p:nvPr/>
        </p:nvSpPr>
        <p:spPr>
          <a:xfrm>
            <a:off x="521379" y="1269481"/>
            <a:ext cx="10537481" cy="646331"/>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GB" sz="1400" b="0" i="0" u="none" strike="noStrike" kern="1200" cap="none" spc="0" normalizeH="0" baseline="0" noProof="0" dirty="0">
                <a:ln>
                  <a:noFill/>
                </a:ln>
                <a:solidFill>
                  <a:srgbClr val="6D6E71"/>
                </a:solidFill>
                <a:effectLst/>
                <a:uLnTx/>
                <a:uFillTx/>
                <a:latin typeface="Verdana"/>
                <a:ea typeface="+mn-ea"/>
                <a:cs typeface="+mn-cs"/>
              </a:rPr>
              <a:t>The majority of residents (60%) have not experienced financial difficulties in the last 12 months. Bills dominate the financial difficulties experienced, with fuel/energy bills (16</a:t>
            </a:r>
            <a:r>
              <a:rPr lang="en-GB" dirty="0">
                <a:solidFill>
                  <a:srgbClr val="6D6E71"/>
                </a:solidFill>
              </a:rPr>
              <a:t>%), rent</a:t>
            </a:r>
            <a:r>
              <a:rPr kumimoji="0" lang="en-GB" sz="1400" b="0" i="0" u="none" strike="noStrike" kern="1200" cap="none" spc="0" normalizeH="0" baseline="0" noProof="0" dirty="0">
                <a:ln>
                  <a:noFill/>
                </a:ln>
                <a:solidFill>
                  <a:srgbClr val="6D6E71"/>
                </a:solidFill>
                <a:effectLst/>
                <a:uLnTx/>
                <a:uFillTx/>
                <a:latin typeface="Verdana"/>
                <a:ea typeface="+mn-ea"/>
                <a:cs typeface="+mn-cs"/>
              </a:rPr>
              <a:t>/mortgage (13%), water (10%) and council tax (9%) making up four of the top five. </a:t>
            </a:r>
          </a:p>
        </p:txBody>
      </p:sp>
      <p:graphicFrame>
        <p:nvGraphicFramePr>
          <p:cNvPr id="10" name="Chart 9" descr="  Column1&#10;Difficulties paying fuel and energy bills 16%&#10;Difficulties paying rent/mortgage 13%&#10;Not being able to afford to go on holiday 12%&#10;Difficulties paying water bill 10%&#10;Difficulties paying council tax 9%&#10;Difficulties affording to buy food 5%&#10;Job insecurity or increased risk of losing your job 5%&#10;Dependency on family/friends for financial support 4%&#10;Loss of job/redundancy 4%&#10;Difficulties paying interest on loans 4%&#10;Difficulties getting access to credit 4%&#10;Needing to use overdraft/credit card for essential payments 4%&#10;Difficulties paying for childcare or education 3%&#10;Dependency on high-interest money lenders 2%&#10;Gambling debt 1%&#10;None of the above 60%&#10;Prefer not to say 2%&#10;">
            <a:extLst>
              <a:ext uri="{FF2B5EF4-FFF2-40B4-BE49-F238E27FC236}">
                <a16:creationId xmlns:a16="http://schemas.microsoft.com/office/drawing/2014/main" id="{9126977B-38FF-2315-AB64-214D9FF951FF}"/>
              </a:ext>
            </a:extLst>
          </p:cNvPr>
          <p:cNvGraphicFramePr/>
          <p:nvPr>
            <p:extLst>
              <p:ext uri="{D42A27DB-BD31-4B8C-83A1-F6EECF244321}">
                <p14:modId xmlns:p14="http://schemas.microsoft.com/office/powerpoint/2010/main" val="2609988602"/>
              </p:ext>
            </p:extLst>
          </p:nvPr>
        </p:nvGraphicFramePr>
        <p:xfrm>
          <a:off x="0" y="1999771"/>
          <a:ext cx="9668586" cy="4313791"/>
        </p:xfrm>
        <a:graphic>
          <a:graphicData uri="http://schemas.openxmlformats.org/drawingml/2006/chart">
            <c:chart xmlns:c="http://schemas.openxmlformats.org/drawingml/2006/chart" xmlns:r="http://schemas.openxmlformats.org/officeDocument/2006/relationships" r:id="rId3"/>
          </a:graphicData>
        </a:graphic>
      </p:graphicFrame>
      <p:sp>
        <p:nvSpPr>
          <p:cNvPr id="12" name="Oval 11">
            <a:extLst>
              <a:ext uri="{FF2B5EF4-FFF2-40B4-BE49-F238E27FC236}">
                <a16:creationId xmlns:a16="http://schemas.microsoft.com/office/drawing/2014/main" id="{F85B1A6A-118D-0F20-B94A-D810C5C3A18E}"/>
              </a:ext>
            </a:extLst>
          </p:cNvPr>
          <p:cNvSpPr/>
          <p:nvPr/>
        </p:nvSpPr>
        <p:spPr>
          <a:xfrm>
            <a:off x="6096000" y="3883792"/>
            <a:ext cx="1410586" cy="1411200"/>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rgbClr val="FFFFFF"/>
                </a:solidFill>
                <a:latin typeface="Verdana"/>
              </a:rPr>
              <a:t>38</a:t>
            </a:r>
            <a:r>
              <a:rPr kumimoji="0" lang="en-GB" sz="1800" b="1" i="0" u="none" strike="noStrike" kern="1200" cap="none" spc="0" normalizeH="0" baseline="0" noProof="0">
                <a:ln>
                  <a:noFill/>
                </a:ln>
                <a:solidFill>
                  <a:srgbClr val="FFFFFF"/>
                </a:solidFill>
                <a:effectLst/>
                <a:uLnTx/>
                <a:uFillTx/>
                <a:latin typeface="Verdana"/>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NET: Any financial difficulties</a:t>
            </a:r>
          </a:p>
        </p:txBody>
      </p:sp>
      <p:sp>
        <p:nvSpPr>
          <p:cNvPr id="5" name="Rectangle 4">
            <a:extLst>
              <a:ext uri="{FF2B5EF4-FFF2-40B4-BE49-F238E27FC236}">
                <a16:creationId xmlns:a16="http://schemas.microsoft.com/office/drawing/2014/main" id="{05A6CC19-F4EF-E041-FD3E-88B71E7CB4F7}"/>
              </a:ext>
            </a:extLst>
          </p:cNvPr>
          <p:cNvSpPr/>
          <p:nvPr/>
        </p:nvSpPr>
        <p:spPr>
          <a:xfrm>
            <a:off x="8291513" y="2108647"/>
            <a:ext cx="3384550" cy="1286845"/>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lang="en-GB" sz="1200" b="1">
                <a:solidFill>
                  <a:schemeClr val="tx1">
                    <a:lumMod val="75000"/>
                  </a:schemeClr>
                </a:solidFill>
                <a:latin typeface="Verdana"/>
              </a:rPr>
              <a:t>Women are significantly more likely to: have difficulties paying fuel and energy bills (17%) and have difficulties paying council tax (10%) compared to the average.</a:t>
            </a:r>
            <a:endPar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endParaRPr>
          </a:p>
        </p:txBody>
      </p:sp>
      <p:sp>
        <p:nvSpPr>
          <p:cNvPr id="7" name="Rectangle 6">
            <a:extLst>
              <a:ext uri="{FF2B5EF4-FFF2-40B4-BE49-F238E27FC236}">
                <a16:creationId xmlns:a16="http://schemas.microsoft.com/office/drawing/2014/main" id="{A8626BD1-EBDB-E4F4-373B-08572C04C875}"/>
              </a:ext>
            </a:extLst>
          </p:cNvPr>
          <p:cNvSpPr/>
          <p:nvPr/>
        </p:nvSpPr>
        <p:spPr>
          <a:xfrm>
            <a:off x="8291513" y="3468573"/>
            <a:ext cx="3384550" cy="1471511"/>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lvl="0">
              <a:spcAft>
                <a:spcPts val="1000"/>
              </a:spcAft>
              <a:defRPr/>
            </a:pP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Residents aged 35-44 are significantly more likely to</a:t>
            </a:r>
            <a:r>
              <a:rPr lang="en-GB" sz="1200" b="1">
                <a:solidFill>
                  <a:schemeClr val="tx1">
                    <a:lumMod val="75000"/>
                  </a:schemeClr>
                </a:solidFill>
                <a:latin typeface="Verdana"/>
              </a:rPr>
              <a:t> have experienced some form of financial difficulties (44%), specifically </a:t>
            </a:r>
            <a:r>
              <a:rPr lang="en-GB" sz="1200" b="1">
                <a:solidFill>
                  <a:schemeClr val="tx1">
                    <a:lumMod val="75000"/>
                  </a:schemeClr>
                </a:solidFill>
              </a:rPr>
              <a:t>paying fuel and energy bills (21%) and rent/mortgage (18%).</a:t>
            </a:r>
            <a:endPar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endParaRPr>
          </a:p>
        </p:txBody>
      </p:sp>
      <p:sp>
        <p:nvSpPr>
          <p:cNvPr id="3" name="Rectangle 2">
            <a:extLst>
              <a:ext uri="{FF2B5EF4-FFF2-40B4-BE49-F238E27FC236}">
                <a16:creationId xmlns:a16="http://schemas.microsoft.com/office/drawing/2014/main" id="{C487F509-4676-02BC-637F-7E17D816D26C}"/>
              </a:ext>
            </a:extLst>
          </p:cNvPr>
          <p:cNvSpPr/>
          <p:nvPr/>
        </p:nvSpPr>
        <p:spPr>
          <a:xfrm>
            <a:off x="8291513" y="5016084"/>
            <a:ext cx="3384550" cy="1286845"/>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lvl="0">
              <a:spcAft>
                <a:spcPts val="1000"/>
              </a:spcAft>
              <a:defRPr/>
            </a:pP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Those aged 65+ are significantly more likely than average to say that they have </a:t>
            </a:r>
            <a:r>
              <a:rPr kumimoji="0" lang="en-GB" sz="1200" b="1" i="0" u="sng" strike="noStrike" kern="1200" cap="none" spc="0" normalizeH="0" baseline="0" noProof="0">
                <a:ln>
                  <a:noFill/>
                </a:ln>
                <a:solidFill>
                  <a:schemeClr val="tx1">
                    <a:lumMod val="75000"/>
                  </a:schemeClr>
                </a:solidFill>
                <a:effectLst/>
                <a:uLnTx/>
                <a:uFillTx/>
                <a:latin typeface="Verdana"/>
                <a:ea typeface="+mn-ea"/>
                <a:cs typeface="+mn-cs"/>
              </a:rPr>
              <a:t>not</a:t>
            </a:r>
            <a:r>
              <a:rPr kumimoji="0" lang="en-GB" sz="1200" b="1" i="0" u="none" strike="noStrike" kern="1200" cap="none" spc="0" normalizeH="0" baseline="0" noProof="0">
                <a:ln>
                  <a:noFill/>
                </a:ln>
                <a:solidFill>
                  <a:schemeClr val="tx1">
                    <a:lumMod val="75000"/>
                  </a:schemeClr>
                </a:solidFill>
                <a:effectLst/>
                <a:uLnTx/>
                <a:uFillTx/>
                <a:latin typeface="Verdana"/>
                <a:ea typeface="+mn-ea"/>
                <a:cs typeface="+mn-cs"/>
              </a:rPr>
              <a:t> experienced any financial difficulties (73% cf. 60%).</a:t>
            </a:r>
          </a:p>
        </p:txBody>
      </p:sp>
      <p:sp>
        <p:nvSpPr>
          <p:cNvPr id="2" name="Footer Placeholder 1"/>
          <p:cNvSpPr>
            <a:spLocks noGrp="1"/>
          </p:cNvSpPr>
          <p:nvPr>
            <p:ph type="ftr" sz="quarter" idx="3"/>
          </p:nvPr>
        </p:nvSpPr>
        <p:spPr>
          <a:xfrm>
            <a:off x="521380" y="6308724"/>
            <a:ext cx="10777678" cy="20330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Q031.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Have you been affected by any of the following in the last 12 months?</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563077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ABCC3-CFEF-27CA-FB71-F6EDB98981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DB6274-A7CF-D091-0FEB-20714800D05A}"/>
              </a:ext>
            </a:extLst>
          </p:cNvPr>
          <p:cNvSpPr>
            <a:spLocks noGrp="1"/>
          </p:cNvSpPr>
          <p:nvPr>
            <p:ph type="title"/>
          </p:nvPr>
        </p:nvSpPr>
        <p:spPr/>
        <p:txBody>
          <a:bodyPr/>
          <a:lstStyle/>
          <a:p>
            <a:r>
              <a:rPr lang="en-GB"/>
              <a:t>Main income earner’s occupation </a:t>
            </a:r>
          </a:p>
        </p:txBody>
      </p:sp>
      <p:sp>
        <p:nvSpPr>
          <p:cNvPr id="6" name="Text Placeholder 5">
            <a:extLst>
              <a:ext uri="{FF2B5EF4-FFF2-40B4-BE49-F238E27FC236}">
                <a16:creationId xmlns:a16="http://schemas.microsoft.com/office/drawing/2014/main" id="{FA8EF5A2-1E24-3BCD-9AE2-9368B77BA9F2}"/>
              </a:ext>
            </a:extLst>
          </p:cNvPr>
          <p:cNvSpPr txBox="1">
            <a:spLocks/>
          </p:cNvSpPr>
          <p:nvPr/>
        </p:nvSpPr>
        <p:spPr>
          <a:xfrm>
            <a:off x="521380" y="1269481"/>
            <a:ext cx="8324670" cy="646331"/>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GB" sz="1400" b="0" i="0" u="none" strike="noStrike" kern="1200" cap="none" spc="0" normalizeH="0" baseline="0" noProof="0">
                <a:ln>
                  <a:noFill/>
                </a:ln>
                <a:solidFill>
                  <a:srgbClr val="6D6E71"/>
                </a:solidFill>
                <a:effectLst/>
                <a:uLnTx/>
                <a:uFillTx/>
                <a:latin typeface="Verdana"/>
                <a:ea typeface="+mn-ea"/>
                <a:cs typeface="+mn-cs"/>
              </a:rPr>
              <a:t>Residents are classified using the standard social grades, based on the main income earner's occupation: ABC1 covers managerial, administrative and professional roles, C2DE covers manual workers, pensioners and those on state benefits.</a:t>
            </a:r>
          </a:p>
        </p:txBody>
      </p:sp>
      <p:graphicFrame>
        <p:nvGraphicFramePr>
          <p:cNvPr id="10" name="Chart 9" descr="  Column1&#10;Higher managerial/professional 1%&#10;Intermediate managerial/professional/administrative  20%&#10;Supervisory or clerical/junior managerial/junior professional/administrative 30%&#10;None – student 2%&#10;Skilled manual worker 19%&#10;Semi and unskilled manual worker  16%&#10;None – unemployed 6%&#10;Retired and living on state pension only 4%&#10;Prefer not to say  0%&#10;">
            <a:extLst>
              <a:ext uri="{FF2B5EF4-FFF2-40B4-BE49-F238E27FC236}">
                <a16:creationId xmlns:a16="http://schemas.microsoft.com/office/drawing/2014/main" id="{B64A8372-9605-A979-4240-B0BC383AEE88}"/>
              </a:ext>
            </a:extLst>
          </p:cNvPr>
          <p:cNvGraphicFramePr/>
          <p:nvPr>
            <p:extLst>
              <p:ext uri="{D42A27DB-BD31-4B8C-83A1-F6EECF244321}">
                <p14:modId xmlns:p14="http://schemas.microsoft.com/office/powerpoint/2010/main" val="2707239298"/>
              </p:ext>
            </p:extLst>
          </p:nvPr>
        </p:nvGraphicFramePr>
        <p:xfrm>
          <a:off x="520717" y="1998663"/>
          <a:ext cx="11155345" cy="4151086"/>
        </p:xfrm>
        <a:graphic>
          <a:graphicData uri="http://schemas.openxmlformats.org/drawingml/2006/chart">
            <c:chart xmlns:c="http://schemas.openxmlformats.org/drawingml/2006/chart" xmlns:r="http://schemas.openxmlformats.org/officeDocument/2006/relationships" r:id="rId3"/>
          </a:graphicData>
        </a:graphic>
      </p:graphicFrame>
      <p:sp>
        <p:nvSpPr>
          <p:cNvPr id="7" name="Oval 6">
            <a:extLst>
              <a:ext uri="{FF2B5EF4-FFF2-40B4-BE49-F238E27FC236}">
                <a16:creationId xmlns:a16="http://schemas.microsoft.com/office/drawing/2014/main" id="{844DCFFD-EEA4-20D3-C01E-085CC8773D7F}"/>
              </a:ext>
            </a:extLst>
          </p:cNvPr>
          <p:cNvSpPr/>
          <p:nvPr/>
        </p:nvSpPr>
        <p:spPr>
          <a:xfrm>
            <a:off x="9321731" y="2140571"/>
            <a:ext cx="1141131" cy="1141131"/>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rgbClr val="FFFFFF"/>
                </a:solidFill>
                <a:latin typeface="Verdana"/>
              </a:rPr>
              <a:t>54</a:t>
            </a:r>
            <a:r>
              <a:rPr kumimoji="0" lang="en-GB" sz="1800" b="1" i="0" u="none" strike="noStrike" kern="1200" cap="none" spc="0" normalizeH="0" baseline="0" noProof="0">
                <a:ln>
                  <a:noFill/>
                </a:ln>
                <a:solidFill>
                  <a:srgbClr val="FFFFFF"/>
                </a:solidFill>
                <a:effectLst/>
                <a:uLnTx/>
                <a:uFillTx/>
                <a:latin typeface="Verdana"/>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NET: ABC1</a:t>
            </a:r>
          </a:p>
        </p:txBody>
      </p:sp>
      <p:sp>
        <p:nvSpPr>
          <p:cNvPr id="5" name="Oval 4">
            <a:extLst>
              <a:ext uri="{FF2B5EF4-FFF2-40B4-BE49-F238E27FC236}">
                <a16:creationId xmlns:a16="http://schemas.microsoft.com/office/drawing/2014/main" id="{2ADDA322-7391-61BF-17EE-4717AE572D1E}"/>
              </a:ext>
            </a:extLst>
          </p:cNvPr>
          <p:cNvSpPr/>
          <p:nvPr/>
        </p:nvSpPr>
        <p:spPr>
          <a:xfrm>
            <a:off x="9321731" y="4328477"/>
            <a:ext cx="1141131" cy="1141131"/>
          </a:xfrm>
          <a:prstGeom prst="ellipse">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rgbClr val="FFFFFF"/>
                </a:solidFill>
                <a:latin typeface="Verdana"/>
              </a:rPr>
              <a:t>45</a:t>
            </a:r>
            <a:r>
              <a:rPr kumimoji="0" lang="en-GB" sz="1800" b="1" i="0" u="none" strike="noStrike" kern="1200" cap="none" spc="0" normalizeH="0" baseline="0" noProof="0">
                <a:ln>
                  <a:noFill/>
                </a:ln>
                <a:solidFill>
                  <a:srgbClr val="FFFFFF"/>
                </a:solidFill>
                <a:effectLst/>
                <a:uLnTx/>
                <a:uFillTx/>
                <a:latin typeface="Verdana"/>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NET: C2DE</a:t>
            </a:r>
          </a:p>
        </p:txBody>
      </p:sp>
      <p:sp>
        <p:nvSpPr>
          <p:cNvPr id="2" name="Footer Placeholder 1">
            <a:extLst>
              <a:ext uri="{FF2B5EF4-FFF2-40B4-BE49-F238E27FC236}">
                <a16:creationId xmlns:a16="http://schemas.microsoft.com/office/drawing/2014/main" id="{482BFB94-95F0-CFCD-D489-719BBD9CB262}"/>
              </a:ext>
            </a:extLst>
          </p:cNvPr>
          <p:cNvSpPr>
            <a:spLocks noGrp="1"/>
          </p:cNvSpPr>
          <p:nvPr>
            <p:ph type="ftr" sz="quarter" idx="3"/>
          </p:nvPr>
        </p:nvSpPr>
        <p:spPr>
          <a:xfrm>
            <a:off x="521380" y="6076836"/>
            <a:ext cx="10777678" cy="43892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Q032.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Calibri" panose="020F0502020204030204" pitchFamily="34" charset="0"/>
                <a:cs typeface="Times New Roman" panose="02020603050405020304" pitchFamily="18" charset="0"/>
              </a:rPr>
              <a:t>Which of the following best describes the main income earner’s occupation in your household?</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358081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A625B-4090-80F5-41BC-32868644BB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A751896-8950-0CBD-AAC1-4B59E98F825B}"/>
              </a:ext>
            </a:extLst>
          </p:cNvPr>
          <p:cNvSpPr>
            <a:spLocks noGrp="1"/>
          </p:cNvSpPr>
          <p:nvPr>
            <p:ph type="title"/>
          </p:nvPr>
        </p:nvSpPr>
        <p:spPr/>
        <p:txBody>
          <a:bodyPr/>
          <a:lstStyle/>
          <a:p>
            <a:r>
              <a:rPr lang="en-GB"/>
              <a:t>Household income</a:t>
            </a:r>
          </a:p>
        </p:txBody>
      </p:sp>
      <p:sp>
        <p:nvSpPr>
          <p:cNvPr id="5" name="Text Placeholder 5">
            <a:extLst>
              <a:ext uri="{FF2B5EF4-FFF2-40B4-BE49-F238E27FC236}">
                <a16:creationId xmlns:a16="http://schemas.microsoft.com/office/drawing/2014/main" id="{92E7A450-F836-3CB0-AE32-DAE11813C5E2}"/>
              </a:ext>
            </a:extLst>
          </p:cNvPr>
          <p:cNvSpPr txBox="1">
            <a:spLocks/>
          </p:cNvSpPr>
          <p:nvPr/>
        </p:nvSpPr>
        <p:spPr>
          <a:xfrm>
            <a:off x="521379" y="1269481"/>
            <a:ext cx="10537481" cy="646331"/>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GB" sz="1400" b="0" i="0" u="none" strike="noStrike" kern="1200" cap="none" spc="0" normalizeH="0" baseline="0" noProof="0">
                <a:ln>
                  <a:noFill/>
                </a:ln>
                <a:solidFill>
                  <a:srgbClr val="6D6E71"/>
                </a:solidFill>
                <a:effectLst/>
                <a:uLnTx/>
                <a:uFillTx/>
                <a:latin typeface="Verdana"/>
                <a:ea typeface="+mn-ea"/>
                <a:cs typeface="+mn-cs"/>
              </a:rPr>
              <a:t>The £30,000–£49,999 band is the most common (22%), followed by £50,000–£69,999 (15%). Just under a fifth (18%) report a household income below £30,000, while 4% earn more than £100,000. However, it should be noted that a</a:t>
            </a:r>
            <a:r>
              <a:rPr lang="en-GB" err="1">
                <a:solidFill>
                  <a:srgbClr val="6D6E71"/>
                </a:solidFill>
              </a:rPr>
              <a:t>lmost</a:t>
            </a:r>
            <a:r>
              <a:rPr lang="en-GB">
                <a:solidFill>
                  <a:srgbClr val="6D6E71"/>
                </a:solidFill>
              </a:rPr>
              <a:t> a third of residents (32%) prefer not to disclose their household income. </a:t>
            </a:r>
            <a:endParaRPr kumimoji="0" lang="en-GB" sz="1400" b="0" i="0" u="none" strike="noStrike" kern="1200" cap="none" spc="0" normalizeH="0" baseline="0" noProof="0">
              <a:ln>
                <a:noFill/>
              </a:ln>
              <a:solidFill>
                <a:srgbClr val="6D6E71"/>
              </a:solidFill>
              <a:effectLst/>
              <a:uLnTx/>
              <a:uFillTx/>
              <a:latin typeface="Verdana"/>
              <a:ea typeface="+mn-ea"/>
              <a:cs typeface="+mn-cs"/>
            </a:endParaRPr>
          </a:p>
        </p:txBody>
      </p:sp>
      <p:graphicFrame>
        <p:nvGraphicFramePr>
          <p:cNvPr id="10" name="Chart 9" descr="Less than £20,000 (&lt; £1,667 per month) 9%&#10;£20,000–£29,999 (£1,667–£2,499 per month) 9%&#10;£30,000–£49,999 (£2,500–£4,167 per month) 22%&#10;£50,000–£69,999 (£4,168–£5,833 per month) 15%&#10;£70,000–£99,999 (£5,834–£8,333 per month) 8%&#10;More than £100,000 (&gt; £8,333 per month) 4%&#10;Prefer not to say 32%&#10;">
            <a:extLst>
              <a:ext uri="{FF2B5EF4-FFF2-40B4-BE49-F238E27FC236}">
                <a16:creationId xmlns:a16="http://schemas.microsoft.com/office/drawing/2014/main" id="{CC483015-B0C2-8052-6166-34ED45F43841}"/>
              </a:ext>
            </a:extLst>
          </p:cNvPr>
          <p:cNvGraphicFramePr/>
          <p:nvPr>
            <p:extLst>
              <p:ext uri="{D42A27DB-BD31-4B8C-83A1-F6EECF244321}">
                <p14:modId xmlns:p14="http://schemas.microsoft.com/office/powerpoint/2010/main" val="2571843889"/>
              </p:ext>
            </p:extLst>
          </p:nvPr>
        </p:nvGraphicFramePr>
        <p:xfrm>
          <a:off x="520718" y="1989137"/>
          <a:ext cx="11149902" cy="4319587"/>
        </p:xfrm>
        <a:graphic>
          <a:graphicData uri="http://schemas.openxmlformats.org/drawingml/2006/chart">
            <c:chart xmlns:c="http://schemas.openxmlformats.org/drawingml/2006/chart" xmlns:r="http://schemas.openxmlformats.org/officeDocument/2006/relationships" r:id="rId3"/>
          </a:graphicData>
        </a:graphic>
      </p:graphicFrame>
      <p:sp>
        <p:nvSpPr>
          <p:cNvPr id="2" name="Footer Placeholder 1">
            <a:extLst>
              <a:ext uri="{FF2B5EF4-FFF2-40B4-BE49-F238E27FC236}">
                <a16:creationId xmlns:a16="http://schemas.microsoft.com/office/drawing/2014/main" id="{FAC3432D-5147-FB83-C17F-339DFCE1B604}"/>
              </a:ext>
            </a:extLst>
          </p:cNvPr>
          <p:cNvSpPr>
            <a:spLocks noGrp="1"/>
          </p:cNvSpPr>
          <p:nvPr>
            <p:ph type="ftr" sz="quarter" idx="3"/>
          </p:nvPr>
        </p:nvSpPr>
        <p:spPr>
          <a:xfrm>
            <a:off x="521380" y="6181931"/>
            <a:ext cx="6898595" cy="438928"/>
          </a:xfrm>
          <a:prstGeom prst="rect">
            <a:avLst/>
          </a:prstGeom>
        </p:spPr>
        <p:txBody>
          <a:bodyPr/>
          <a:lstStyle/>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Q029. </a:t>
            </a:r>
            <a:r>
              <a:rPr lang="en-GB">
                <a:solidFill>
                  <a:srgbClr val="6D6E71"/>
                </a:solidFill>
                <a:ea typeface="Calibri" panose="020F0502020204030204" pitchFamily="34" charset="0"/>
                <a:cs typeface="Times New Roman" panose="02020603050405020304" pitchFamily="18" charset="0"/>
              </a:rPr>
              <a:t>Can you tell me in which broad category you would place your total annual household income (i.e. including income for all household members) before tax and deductions?</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297399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6A003-41C8-B2E1-25F0-F919CADDCC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5478E4-5EDD-4496-CF7E-E36FC1C069C0}"/>
              </a:ext>
            </a:extLst>
          </p:cNvPr>
          <p:cNvSpPr>
            <a:spLocks noGrp="1"/>
          </p:cNvSpPr>
          <p:nvPr>
            <p:ph type="title"/>
          </p:nvPr>
        </p:nvSpPr>
        <p:spPr>
          <a:xfrm>
            <a:off x="532601" y="692544"/>
            <a:ext cx="4715674" cy="1754326"/>
          </a:xfrm>
        </p:spPr>
        <p:txBody>
          <a:bodyPr wrap="square">
            <a:spAutoFit/>
          </a:bodyPr>
          <a:lstStyle/>
          <a:p>
            <a:r>
              <a:rPr lang="en-GB">
                <a:hlinkClick r:id="rId2" action="ppaction://hlinksldjump"/>
              </a:rPr>
              <a:t>Appendix: </a:t>
            </a:r>
            <a:r>
              <a:rPr lang="en-GB" b="0">
                <a:hlinkClick r:id="rId2" action="ppaction://hlinksldjump"/>
              </a:rPr>
              <a:t>Detailed methodology</a:t>
            </a:r>
          </a:p>
        </p:txBody>
      </p:sp>
    </p:spTree>
    <p:extLst>
      <p:ext uri="{BB962C8B-B14F-4D97-AF65-F5344CB8AC3E}">
        <p14:creationId xmlns:p14="http://schemas.microsoft.com/office/powerpoint/2010/main" val="23315512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C24CB4-CD57-481B-B31D-8CE3F395F42D}"/>
              </a:ext>
            </a:extLst>
          </p:cNvPr>
          <p:cNvSpPr>
            <a:spLocks noGrp="1"/>
          </p:cNvSpPr>
          <p:nvPr>
            <p:ph type="title"/>
          </p:nvPr>
        </p:nvSpPr>
        <p:spPr/>
        <p:txBody>
          <a:bodyPr/>
          <a:lstStyle/>
          <a:p>
            <a:r>
              <a:rPr lang="en-GB"/>
              <a:t>Detailed background and methodology</a:t>
            </a:r>
          </a:p>
        </p:txBody>
      </p:sp>
      <p:sp>
        <p:nvSpPr>
          <p:cNvPr id="4" name="Text Placeholder 3">
            <a:extLst>
              <a:ext uri="{FF2B5EF4-FFF2-40B4-BE49-F238E27FC236}">
                <a16:creationId xmlns:a16="http://schemas.microsoft.com/office/drawing/2014/main" id="{17FE0500-975D-431C-A4DE-FF121E91BB5A}"/>
              </a:ext>
            </a:extLst>
          </p:cNvPr>
          <p:cNvSpPr>
            <a:spLocks noGrp="1"/>
          </p:cNvSpPr>
          <p:nvPr>
            <p:ph type="body" sz="quarter" idx="13"/>
          </p:nvPr>
        </p:nvSpPr>
        <p:spPr>
          <a:xfrm>
            <a:off x="521942" y="1278754"/>
            <a:ext cx="5286721" cy="5339923"/>
          </a:xfrm>
        </p:spPr>
        <p:txBody>
          <a:bodyPr/>
          <a:lstStyle/>
          <a:p>
            <a:r>
              <a:rPr lang="en-GB"/>
              <a:t>In total, 2,207 residents aged 16+ were interviewed across the borough (15 May – 30 July 2026) using a face-to-face approach, in-keeping with the methodology used in previous waves. A mix of door-to-door (1,846) and in-street (361) interviewing was used in order to obtain a diverse sample of residents from across the borough. Door-to-door sampling points were selected by stratifying Census Output Areas (OAs) within each ward by the 2025 Index of Multiple deprivation. </a:t>
            </a:r>
          </a:p>
          <a:p>
            <a:r>
              <a:rPr lang="en-GB"/>
              <a:t>OAs were then randomly selected in line with the IMD profile of each ward to ensure representativeness. To increase the robustness of ward-level results, a target of approximately 100 interviews was set for each ward, although these results should still be treated with some caution due to them having larger confidence intervals.</a:t>
            </a:r>
          </a:p>
          <a:p>
            <a:r>
              <a:rPr lang="en-GB"/>
              <a:t>To achieve a representative sample of residents, quotas were set by age, gender, disability, ethnicity and working status using the latest population statistics available at a ward level. To correct for any imbalances in the sample population and ensure that the final results are representative, the data were weighted by age and gender at a ward level. As well as this, results have been…</a:t>
            </a:r>
          </a:p>
          <a:p>
            <a:endParaRPr lang="en-GB"/>
          </a:p>
        </p:txBody>
      </p:sp>
      <p:sp>
        <p:nvSpPr>
          <p:cNvPr id="10" name="Text Placeholder 3">
            <a:extLst>
              <a:ext uri="{FF2B5EF4-FFF2-40B4-BE49-F238E27FC236}">
                <a16:creationId xmlns:a16="http://schemas.microsoft.com/office/drawing/2014/main" id="{266B8DCC-8158-4848-A3B5-D6FF039D5A06}"/>
              </a:ext>
            </a:extLst>
          </p:cNvPr>
          <p:cNvSpPr txBox="1">
            <a:spLocks/>
          </p:cNvSpPr>
          <p:nvPr/>
        </p:nvSpPr>
        <p:spPr>
          <a:xfrm>
            <a:off x="6354417" y="1278754"/>
            <a:ext cx="5315641" cy="4560223"/>
          </a:xfrm>
          <a:prstGeom prst="rect">
            <a:avLst/>
          </a:prstGeom>
        </p:spPr>
        <p:txBody>
          <a:bodyPr vert="horz" wrap="square" lIns="0" tIns="0" rIns="0" bIns="0" anchor="t" anchorCtr="0">
            <a:sp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400" kern="1200" baseline="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weighted relative to the population of each ward to ensure results are representative of Brent as a whole.</a:t>
            </a:r>
          </a:p>
          <a:p>
            <a:r>
              <a:rPr lang="en-GB" b="1">
                <a:solidFill>
                  <a:schemeClr val="accent3"/>
                </a:solidFill>
              </a:rPr>
              <a:t>Significance testing</a:t>
            </a:r>
          </a:p>
          <a:p>
            <a:r>
              <a:rPr lang="en-GB"/>
              <a:t>Chi-squared testing has been used to compare subgroups against the overall results for the council, while t-testing has been employed to test individual subgroups against each other as well as for wave-on-wave comparisons. These are displayed throughout the report using arrows. </a:t>
            </a:r>
          </a:p>
          <a:p>
            <a:pPr>
              <a:defRPr/>
            </a:pPr>
            <a:r>
              <a:rPr kumimoji="0" lang="en-GB" b="1" i="0" u="none" strike="noStrike" kern="1200" cap="none" spc="0" normalizeH="0" baseline="0" noProof="0">
                <a:ln>
                  <a:noFill/>
                </a:ln>
                <a:solidFill>
                  <a:srgbClr val="1268B3"/>
                </a:solidFill>
                <a:effectLst/>
                <a:uLnTx/>
                <a:uFillTx/>
                <a:latin typeface="Verdana"/>
                <a:ea typeface="+mn-ea"/>
                <a:cs typeface="+mn-cs"/>
              </a:rPr>
              <a:t>How accurate are the results?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a:ln>
                  <a:noFill/>
                </a:ln>
                <a:solidFill>
                  <a:srgbClr val="6D6E71"/>
                </a:solidFill>
                <a:effectLst/>
                <a:uLnTx/>
                <a:uFillTx/>
                <a:latin typeface="Verdana"/>
                <a:ea typeface="+mn-ea"/>
                <a:cs typeface="+mn-cs"/>
              </a:rPr>
              <a:t>A sample size of 2</a:t>
            </a:r>
            <a:r>
              <a:rPr lang="en-US">
                <a:solidFill>
                  <a:srgbClr val="6D6E71"/>
                </a:solidFill>
                <a:latin typeface="Verdana"/>
              </a:rPr>
              <a:t>,207 gives a confidence interval of +/-2.1% based on a statistic of 50% at the 95% confidence interval.</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solidFill>
                  <a:srgbClr val="6D6E71"/>
                </a:solidFill>
                <a:latin typeface="Verdana"/>
              </a:rPr>
              <a:t>This means we can be 95% confident that this figure lies between 47.9% and 52.1% had we interviewed every resident in the borough.</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a:solidFill>
                <a:srgbClr val="6D6E71"/>
              </a:solidFill>
              <a:latin typeface="Verdana"/>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GB" b="0" i="0" u="none" strike="noStrike" kern="1200" cap="none" spc="0" normalizeH="0" baseline="0" noProof="0">
              <a:ln>
                <a:noFill/>
              </a:ln>
              <a:solidFill>
                <a:srgbClr val="6D6E71"/>
              </a:solidFill>
              <a:effectLst/>
              <a:uLnTx/>
              <a:uFillTx/>
              <a:latin typeface="Verdana"/>
              <a:ea typeface="+mn-ea"/>
              <a:cs typeface="+mn-cs"/>
            </a:endParaRPr>
          </a:p>
        </p:txBody>
      </p:sp>
    </p:spTree>
    <p:extLst>
      <p:ext uri="{BB962C8B-B14F-4D97-AF65-F5344CB8AC3E}">
        <p14:creationId xmlns:p14="http://schemas.microsoft.com/office/powerpoint/2010/main" val="10210421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2602" y="692544"/>
            <a:ext cx="5123919" cy="1754326"/>
          </a:xfrm>
        </p:spPr>
        <p:txBody>
          <a:bodyPr/>
          <a:lstStyle/>
          <a:p>
            <a:r>
              <a:rPr lang="en-GB">
                <a:hlinkClick r:id="rId2" action="ppaction://hlinksldjump"/>
              </a:rPr>
              <a:t>Appendix: </a:t>
            </a:r>
            <a:r>
              <a:rPr lang="en-GB" b="0">
                <a:hlinkClick r:id="rId2" action="ppaction://hlinksldjump"/>
              </a:rPr>
              <a:t>Weighting and demographics</a:t>
            </a:r>
          </a:p>
        </p:txBody>
      </p:sp>
    </p:spTree>
    <p:extLst>
      <p:ext uri="{BB962C8B-B14F-4D97-AF65-F5344CB8AC3E}">
        <p14:creationId xmlns:p14="http://schemas.microsoft.com/office/powerpoint/2010/main" val="29888831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26CE1B4-3AC8-E55E-F1CB-7DBA0B175770}"/>
              </a:ext>
            </a:extLst>
          </p:cNvPr>
          <p:cNvSpPr>
            <a:spLocks noGrp="1"/>
          </p:cNvSpPr>
          <p:nvPr>
            <p:ph type="title"/>
          </p:nvPr>
        </p:nvSpPr>
        <p:spPr>
          <a:xfrm>
            <a:off x="520718" y="622094"/>
            <a:ext cx="10147282" cy="430887"/>
          </a:xfrm>
        </p:spPr>
        <p:txBody>
          <a:bodyPr/>
          <a:lstStyle/>
          <a:p>
            <a:r>
              <a:rPr lang="en-GB"/>
              <a:t>Respondent profile </a:t>
            </a:r>
          </a:p>
        </p:txBody>
      </p:sp>
      <p:sp>
        <p:nvSpPr>
          <p:cNvPr id="11" name="Rectangle 10" descr="Gender composition">
            <a:extLst>
              <a:ext uri="{FF2B5EF4-FFF2-40B4-BE49-F238E27FC236}">
                <a16:creationId xmlns:a16="http://schemas.microsoft.com/office/drawing/2014/main" id="{C0D2668A-0EC8-09A2-7FF8-F35AA3D9A9CA}"/>
              </a:ext>
            </a:extLst>
          </p:cNvPr>
          <p:cNvSpPr/>
          <p:nvPr/>
        </p:nvSpPr>
        <p:spPr>
          <a:xfrm>
            <a:off x="515938" y="1268413"/>
            <a:ext cx="3684288" cy="1613802"/>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sp>
        <p:nvSpPr>
          <p:cNvPr id="12" name="Rectangle 11" descr="Economic activity status ">
            <a:extLst>
              <a:ext uri="{FF2B5EF4-FFF2-40B4-BE49-F238E27FC236}">
                <a16:creationId xmlns:a16="http://schemas.microsoft.com/office/drawing/2014/main" id="{F8EBEA15-D040-0DF9-F3C2-EADF8F7615D2}"/>
              </a:ext>
            </a:extLst>
          </p:cNvPr>
          <p:cNvSpPr/>
          <p:nvPr/>
        </p:nvSpPr>
        <p:spPr>
          <a:xfrm>
            <a:off x="515938" y="2982527"/>
            <a:ext cx="3684288" cy="1613802"/>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sp>
        <p:nvSpPr>
          <p:cNvPr id="13" name="Rectangle 12" descr="Disability">
            <a:extLst>
              <a:ext uri="{FF2B5EF4-FFF2-40B4-BE49-F238E27FC236}">
                <a16:creationId xmlns:a16="http://schemas.microsoft.com/office/drawing/2014/main" id="{F08D6362-B2DB-60A6-F9B7-34CE7B13E81D}"/>
              </a:ext>
            </a:extLst>
          </p:cNvPr>
          <p:cNvSpPr/>
          <p:nvPr/>
        </p:nvSpPr>
        <p:spPr>
          <a:xfrm>
            <a:off x="515938" y="4694923"/>
            <a:ext cx="3684288" cy="1613802"/>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sp>
        <p:nvSpPr>
          <p:cNvPr id="15" name="Rectangle 14" descr="Age composition">
            <a:extLst>
              <a:ext uri="{FF2B5EF4-FFF2-40B4-BE49-F238E27FC236}">
                <a16:creationId xmlns:a16="http://schemas.microsoft.com/office/drawing/2014/main" id="{049D9682-F06C-C3B5-35EE-ED86FC328D09}"/>
              </a:ext>
            </a:extLst>
          </p:cNvPr>
          <p:cNvSpPr/>
          <p:nvPr/>
        </p:nvSpPr>
        <p:spPr>
          <a:xfrm>
            <a:off x="4313753" y="1268413"/>
            <a:ext cx="3628639" cy="5040312"/>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sp>
        <p:nvSpPr>
          <p:cNvPr id="16" name="Rectangle 15" descr="Ethnicity - composition. ">
            <a:extLst>
              <a:ext uri="{FF2B5EF4-FFF2-40B4-BE49-F238E27FC236}">
                <a16:creationId xmlns:a16="http://schemas.microsoft.com/office/drawing/2014/main" id="{D42DB461-D688-C583-F288-E993B488DE7E}"/>
              </a:ext>
            </a:extLst>
          </p:cNvPr>
          <p:cNvSpPr/>
          <p:nvPr/>
        </p:nvSpPr>
        <p:spPr>
          <a:xfrm>
            <a:off x="8059781" y="1268413"/>
            <a:ext cx="3628639" cy="5040312"/>
          </a:xfrm>
          <a:prstGeom prst="rect">
            <a:avLst/>
          </a:prstGeom>
          <a:solidFill>
            <a:schemeClr val="tx1">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algn="l">
              <a:spcAft>
                <a:spcPts val="1000"/>
              </a:spcAft>
            </a:pPr>
            <a:endParaRPr lang="en-GB" sz="1400" b="1" err="1"/>
          </a:p>
        </p:txBody>
      </p:sp>
      <p:sp>
        <p:nvSpPr>
          <p:cNvPr id="19" name="Rectangle 18">
            <a:extLst>
              <a:ext uri="{FF2B5EF4-FFF2-40B4-BE49-F238E27FC236}">
                <a16:creationId xmlns:a16="http://schemas.microsoft.com/office/drawing/2014/main" id="{4B6E7332-94BE-5FDD-A01F-98C0E6965FE1}"/>
              </a:ext>
            </a:extLst>
          </p:cNvPr>
          <p:cNvSpPr/>
          <p:nvPr/>
        </p:nvSpPr>
        <p:spPr>
          <a:xfrm>
            <a:off x="515239" y="1180761"/>
            <a:ext cx="1048171" cy="360850"/>
          </a:xfrm>
          <a:prstGeom prst="rect">
            <a:avLst/>
          </a:prstGeom>
          <a:solidFill>
            <a:schemeClr val="accent2"/>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defTabSz="914377">
              <a:defRPr/>
            </a:pPr>
            <a:r>
              <a:rPr lang="en-GB" sz="1400" b="1">
                <a:solidFill>
                  <a:srgbClr val="FFFFFF"/>
                </a:solidFill>
                <a:ea typeface="BBC Reith Sans" panose="020B0603020204020204" pitchFamily="34" charset="0"/>
                <a:cs typeface="BBC Reith Sans" panose="020B0603020204020204" pitchFamily="34" charset="0"/>
              </a:rPr>
              <a:t>Gender</a:t>
            </a:r>
          </a:p>
        </p:txBody>
      </p:sp>
      <p:sp>
        <p:nvSpPr>
          <p:cNvPr id="20" name="Rectangle 19">
            <a:extLst>
              <a:ext uri="{FF2B5EF4-FFF2-40B4-BE49-F238E27FC236}">
                <a16:creationId xmlns:a16="http://schemas.microsoft.com/office/drawing/2014/main" id="{99B237C8-070C-6404-EF80-0074DD9C75FB}"/>
              </a:ext>
            </a:extLst>
          </p:cNvPr>
          <p:cNvSpPr/>
          <p:nvPr/>
        </p:nvSpPr>
        <p:spPr>
          <a:xfrm>
            <a:off x="515027" y="4738199"/>
            <a:ext cx="1211642" cy="360850"/>
          </a:xfrm>
          <a:prstGeom prst="rect">
            <a:avLst/>
          </a:prstGeom>
          <a:solidFill>
            <a:schemeClr val="accent2"/>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defTabSz="914377">
              <a:defRPr/>
            </a:pPr>
            <a:r>
              <a:rPr lang="en-GB" sz="1400" b="1">
                <a:solidFill>
                  <a:srgbClr val="FFFFFF"/>
                </a:solidFill>
                <a:ea typeface="BBC Reith Sans" panose="020B0603020204020204" pitchFamily="34" charset="0"/>
                <a:cs typeface="BBC Reith Sans" panose="020B0603020204020204" pitchFamily="34" charset="0"/>
              </a:rPr>
              <a:t>Disability</a:t>
            </a:r>
          </a:p>
        </p:txBody>
      </p:sp>
      <p:sp>
        <p:nvSpPr>
          <p:cNvPr id="21" name="Rectangle 20">
            <a:extLst>
              <a:ext uri="{FF2B5EF4-FFF2-40B4-BE49-F238E27FC236}">
                <a16:creationId xmlns:a16="http://schemas.microsoft.com/office/drawing/2014/main" id="{91BBEFB9-4A70-F036-13CE-C877B9A4DC86}"/>
              </a:ext>
            </a:extLst>
          </p:cNvPr>
          <p:cNvSpPr/>
          <p:nvPr/>
        </p:nvSpPr>
        <p:spPr>
          <a:xfrm>
            <a:off x="513239" y="2942442"/>
            <a:ext cx="2579761" cy="360850"/>
          </a:xfrm>
          <a:prstGeom prst="rect">
            <a:avLst/>
          </a:prstGeom>
          <a:solidFill>
            <a:schemeClr val="accent2"/>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defTabSz="914377">
              <a:defRPr/>
            </a:pPr>
            <a:r>
              <a:rPr lang="en-GB" sz="1400" b="1">
                <a:solidFill>
                  <a:srgbClr val="FFFFFF"/>
                </a:solidFill>
                <a:ea typeface="BBC Reith Sans" panose="020B0603020204020204" pitchFamily="34" charset="0"/>
                <a:cs typeface="BBC Reith Sans" panose="020B0603020204020204" pitchFamily="34" charset="0"/>
              </a:rPr>
              <a:t>Economic activity status</a:t>
            </a:r>
          </a:p>
        </p:txBody>
      </p:sp>
      <p:sp>
        <p:nvSpPr>
          <p:cNvPr id="23" name="Rectangle 22">
            <a:extLst>
              <a:ext uri="{FF2B5EF4-FFF2-40B4-BE49-F238E27FC236}">
                <a16:creationId xmlns:a16="http://schemas.microsoft.com/office/drawing/2014/main" id="{EF7D9436-294C-9A48-EE9F-0CE709E59599}"/>
              </a:ext>
            </a:extLst>
          </p:cNvPr>
          <p:cNvSpPr/>
          <p:nvPr/>
        </p:nvSpPr>
        <p:spPr>
          <a:xfrm>
            <a:off x="8188575" y="1174962"/>
            <a:ext cx="1208809" cy="360850"/>
          </a:xfrm>
          <a:prstGeom prst="rect">
            <a:avLst/>
          </a:prstGeom>
          <a:solidFill>
            <a:schemeClr val="accent2"/>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defTabSz="914377">
              <a:defRPr/>
            </a:pPr>
            <a:r>
              <a:rPr lang="en-GB" sz="1400" b="1">
                <a:solidFill>
                  <a:srgbClr val="FFFFFF"/>
                </a:solidFill>
                <a:ea typeface="BBC Reith Sans" panose="020B0603020204020204" pitchFamily="34" charset="0"/>
                <a:cs typeface="BBC Reith Sans" panose="020B0603020204020204" pitchFamily="34" charset="0"/>
              </a:rPr>
              <a:t>Ethnicity</a:t>
            </a:r>
          </a:p>
        </p:txBody>
      </p:sp>
      <p:pic>
        <p:nvPicPr>
          <p:cNvPr id="25" name="Graphic 24" descr="Male with solid fill">
            <a:extLst>
              <a:ext uri="{FF2B5EF4-FFF2-40B4-BE49-F238E27FC236}">
                <a16:creationId xmlns:a16="http://schemas.microsoft.com/office/drawing/2014/main" id="{294264FB-CF93-DD1A-453F-0CC12DE168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5220" y="1729327"/>
            <a:ext cx="778668" cy="778668"/>
          </a:xfrm>
          <a:prstGeom prst="rect">
            <a:avLst/>
          </a:prstGeom>
        </p:spPr>
      </p:pic>
      <p:pic>
        <p:nvPicPr>
          <p:cNvPr id="27" name="Graphic 26" descr="Female with solid fill">
            <a:extLst>
              <a:ext uri="{FF2B5EF4-FFF2-40B4-BE49-F238E27FC236}">
                <a16:creationId xmlns:a16="http://schemas.microsoft.com/office/drawing/2014/main" id="{CEF6B242-AC91-5A89-DAAD-9EFDA6C0A9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08459" y="1729327"/>
            <a:ext cx="778668" cy="778668"/>
          </a:xfrm>
          <a:prstGeom prst="rect">
            <a:avLst/>
          </a:prstGeom>
        </p:spPr>
      </p:pic>
      <p:sp>
        <p:nvSpPr>
          <p:cNvPr id="29" name="Text Placeholder 5">
            <a:extLst>
              <a:ext uri="{FF2B5EF4-FFF2-40B4-BE49-F238E27FC236}">
                <a16:creationId xmlns:a16="http://schemas.microsoft.com/office/drawing/2014/main" id="{D527FB23-927D-2255-56F6-4FBC0C39109E}"/>
              </a:ext>
            </a:extLst>
          </p:cNvPr>
          <p:cNvSpPr txBox="1">
            <a:spLocks/>
          </p:cNvSpPr>
          <p:nvPr/>
        </p:nvSpPr>
        <p:spPr>
          <a:xfrm>
            <a:off x="1460556" y="1835249"/>
            <a:ext cx="771833" cy="30777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GB" sz="2000" b="1" i="0" u="none" strike="noStrike" kern="1200" cap="none" spc="0" normalizeH="0" baseline="0" noProof="0">
                <a:ln>
                  <a:noFill/>
                </a:ln>
                <a:solidFill>
                  <a:srgbClr val="6D6E71"/>
                </a:solidFill>
                <a:effectLst/>
                <a:uLnTx/>
                <a:uFillTx/>
                <a:latin typeface="Verdana"/>
                <a:ea typeface="+mn-ea"/>
                <a:cs typeface="+mn-cs"/>
              </a:rPr>
              <a:t>48%</a:t>
            </a:r>
          </a:p>
        </p:txBody>
      </p:sp>
      <p:sp>
        <p:nvSpPr>
          <p:cNvPr id="30" name="Text Placeholder 5">
            <a:extLst>
              <a:ext uri="{FF2B5EF4-FFF2-40B4-BE49-F238E27FC236}">
                <a16:creationId xmlns:a16="http://schemas.microsoft.com/office/drawing/2014/main" id="{0439C2D2-9475-A5AE-277F-58027A8AC252}"/>
              </a:ext>
            </a:extLst>
          </p:cNvPr>
          <p:cNvSpPr txBox="1">
            <a:spLocks/>
          </p:cNvSpPr>
          <p:nvPr/>
        </p:nvSpPr>
        <p:spPr>
          <a:xfrm>
            <a:off x="3141073" y="1835249"/>
            <a:ext cx="771833" cy="30777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GB" sz="2000" b="1" i="0" u="none" strike="noStrike" kern="1200" cap="none" spc="0" normalizeH="0" baseline="0" noProof="0">
                <a:ln>
                  <a:noFill/>
                </a:ln>
                <a:solidFill>
                  <a:srgbClr val="6D6E71"/>
                </a:solidFill>
                <a:effectLst/>
                <a:uLnTx/>
                <a:uFillTx/>
                <a:latin typeface="Verdana"/>
                <a:ea typeface="+mn-ea"/>
                <a:cs typeface="+mn-cs"/>
              </a:rPr>
              <a:t>52%</a:t>
            </a:r>
          </a:p>
        </p:txBody>
      </p:sp>
      <p:sp>
        <p:nvSpPr>
          <p:cNvPr id="31" name="Text Placeholder 5">
            <a:extLst>
              <a:ext uri="{FF2B5EF4-FFF2-40B4-BE49-F238E27FC236}">
                <a16:creationId xmlns:a16="http://schemas.microsoft.com/office/drawing/2014/main" id="{38032A90-8AD1-5EF9-4349-02D3B8D59BC0}"/>
              </a:ext>
            </a:extLst>
          </p:cNvPr>
          <p:cNvSpPr txBox="1">
            <a:spLocks/>
          </p:cNvSpPr>
          <p:nvPr/>
        </p:nvSpPr>
        <p:spPr>
          <a:xfrm>
            <a:off x="1488039" y="2239988"/>
            <a:ext cx="611196" cy="215444"/>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GB" sz="1400" b="0" i="0" u="none" strike="noStrike" kern="1200" cap="none" spc="0" normalizeH="0" baseline="0" noProof="0">
                <a:ln>
                  <a:noFill/>
                </a:ln>
                <a:solidFill>
                  <a:srgbClr val="6D6E71"/>
                </a:solidFill>
                <a:effectLst/>
                <a:uLnTx/>
                <a:uFillTx/>
                <a:latin typeface="Verdana"/>
                <a:ea typeface="+mn-ea"/>
                <a:cs typeface="+mn-cs"/>
              </a:rPr>
              <a:t>Man</a:t>
            </a:r>
          </a:p>
        </p:txBody>
      </p:sp>
      <p:sp>
        <p:nvSpPr>
          <p:cNvPr id="32" name="Text Placeholder 5">
            <a:extLst>
              <a:ext uri="{FF2B5EF4-FFF2-40B4-BE49-F238E27FC236}">
                <a16:creationId xmlns:a16="http://schemas.microsoft.com/office/drawing/2014/main" id="{AA59C3E0-F623-3045-E1CE-5CE85117742F}"/>
              </a:ext>
            </a:extLst>
          </p:cNvPr>
          <p:cNvSpPr txBox="1">
            <a:spLocks/>
          </p:cNvSpPr>
          <p:nvPr/>
        </p:nvSpPr>
        <p:spPr>
          <a:xfrm>
            <a:off x="3168557" y="2239988"/>
            <a:ext cx="771832" cy="215444"/>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a:solidFill>
                  <a:srgbClr val="6D6E71"/>
                </a:solidFill>
                <a:latin typeface="Verdana"/>
              </a:rPr>
              <a:t>Woman</a:t>
            </a:r>
            <a:endParaRPr kumimoji="0" lang="en-GB" sz="1400" b="0" i="0" u="none" strike="noStrike" kern="1200" cap="none" spc="0" normalizeH="0" baseline="0" noProof="0">
              <a:ln>
                <a:noFill/>
              </a:ln>
              <a:solidFill>
                <a:srgbClr val="6D6E71"/>
              </a:solidFill>
              <a:effectLst/>
              <a:uLnTx/>
              <a:uFillTx/>
              <a:latin typeface="Verdana"/>
              <a:ea typeface="+mn-ea"/>
              <a:cs typeface="+mn-cs"/>
            </a:endParaRPr>
          </a:p>
        </p:txBody>
      </p:sp>
      <p:pic>
        <p:nvPicPr>
          <p:cNvPr id="34" name="Graphic 33" descr="Piggy Bank with solid fill">
            <a:extLst>
              <a:ext uri="{FF2B5EF4-FFF2-40B4-BE49-F238E27FC236}">
                <a16:creationId xmlns:a16="http://schemas.microsoft.com/office/drawing/2014/main" id="{0E887B3F-3DB9-F3C0-5F6D-862D6383EB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601321" y="3430225"/>
            <a:ext cx="802563" cy="802563"/>
          </a:xfrm>
          <a:prstGeom prst="rect">
            <a:avLst/>
          </a:prstGeom>
        </p:spPr>
      </p:pic>
      <p:pic>
        <p:nvPicPr>
          <p:cNvPr id="36" name="Graphic 35" descr="Piggy Bank outline">
            <a:extLst>
              <a:ext uri="{FF2B5EF4-FFF2-40B4-BE49-F238E27FC236}">
                <a16:creationId xmlns:a16="http://schemas.microsoft.com/office/drawing/2014/main" id="{9EC508B4-73EE-EA52-6DB5-2220E3735B9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2260730" y="3430225"/>
            <a:ext cx="802563" cy="802563"/>
          </a:xfrm>
          <a:prstGeom prst="rect">
            <a:avLst/>
          </a:prstGeom>
        </p:spPr>
      </p:pic>
      <p:sp>
        <p:nvSpPr>
          <p:cNvPr id="37" name="Text Placeholder 5">
            <a:extLst>
              <a:ext uri="{FF2B5EF4-FFF2-40B4-BE49-F238E27FC236}">
                <a16:creationId xmlns:a16="http://schemas.microsoft.com/office/drawing/2014/main" id="{49AB4CA5-D4F3-7918-9696-0AE07E0893B6}"/>
              </a:ext>
            </a:extLst>
          </p:cNvPr>
          <p:cNvSpPr txBox="1">
            <a:spLocks/>
          </p:cNvSpPr>
          <p:nvPr/>
        </p:nvSpPr>
        <p:spPr>
          <a:xfrm>
            <a:off x="1460556" y="3565195"/>
            <a:ext cx="771833" cy="30777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sz="2000" b="1">
                <a:solidFill>
                  <a:srgbClr val="6D6E71"/>
                </a:solidFill>
                <a:latin typeface="Verdana"/>
              </a:rPr>
              <a:t>69</a:t>
            </a:r>
            <a:r>
              <a:rPr kumimoji="0" lang="en-GB" sz="2000" b="1" i="0" u="none" strike="noStrike" kern="1200" cap="none" spc="0" normalizeH="0" baseline="0" noProof="0">
                <a:ln>
                  <a:noFill/>
                </a:ln>
                <a:solidFill>
                  <a:srgbClr val="6D6E71"/>
                </a:solidFill>
                <a:effectLst/>
                <a:uLnTx/>
                <a:uFillTx/>
                <a:latin typeface="Verdana"/>
                <a:ea typeface="+mn-ea"/>
                <a:cs typeface="+mn-cs"/>
              </a:rPr>
              <a:t>%</a:t>
            </a:r>
          </a:p>
        </p:txBody>
      </p:sp>
      <p:sp>
        <p:nvSpPr>
          <p:cNvPr id="38" name="Text Placeholder 5">
            <a:extLst>
              <a:ext uri="{FF2B5EF4-FFF2-40B4-BE49-F238E27FC236}">
                <a16:creationId xmlns:a16="http://schemas.microsoft.com/office/drawing/2014/main" id="{83BE2225-6D2E-72AA-F25D-82EBB7963358}"/>
              </a:ext>
            </a:extLst>
          </p:cNvPr>
          <p:cNvSpPr txBox="1">
            <a:spLocks/>
          </p:cNvSpPr>
          <p:nvPr/>
        </p:nvSpPr>
        <p:spPr>
          <a:xfrm>
            <a:off x="3141073" y="3565195"/>
            <a:ext cx="771833" cy="30777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sz="2000" b="1">
                <a:solidFill>
                  <a:srgbClr val="6D6E71"/>
                </a:solidFill>
                <a:latin typeface="Verdana"/>
              </a:rPr>
              <a:t>31</a:t>
            </a:r>
            <a:r>
              <a:rPr kumimoji="0" lang="en-GB" sz="2000" b="1" i="0" u="none" strike="noStrike" kern="1200" cap="none" spc="0" normalizeH="0" baseline="0" noProof="0">
                <a:ln>
                  <a:noFill/>
                </a:ln>
                <a:solidFill>
                  <a:srgbClr val="6D6E71"/>
                </a:solidFill>
                <a:effectLst/>
                <a:uLnTx/>
                <a:uFillTx/>
                <a:latin typeface="Verdana"/>
                <a:ea typeface="+mn-ea"/>
                <a:cs typeface="+mn-cs"/>
              </a:rPr>
              <a:t>%</a:t>
            </a:r>
          </a:p>
        </p:txBody>
      </p:sp>
      <p:sp>
        <p:nvSpPr>
          <p:cNvPr id="39" name="Text Placeholder 5">
            <a:extLst>
              <a:ext uri="{FF2B5EF4-FFF2-40B4-BE49-F238E27FC236}">
                <a16:creationId xmlns:a16="http://schemas.microsoft.com/office/drawing/2014/main" id="{85BC09CA-F567-F664-AEF5-360A516C8FC4}"/>
              </a:ext>
            </a:extLst>
          </p:cNvPr>
          <p:cNvSpPr txBox="1">
            <a:spLocks/>
          </p:cNvSpPr>
          <p:nvPr/>
        </p:nvSpPr>
        <p:spPr>
          <a:xfrm>
            <a:off x="1488039" y="3969934"/>
            <a:ext cx="611196" cy="215444"/>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GB" sz="1400" b="0" i="0" u="none" strike="noStrike" kern="1200" cap="none" spc="0" normalizeH="0" baseline="0" noProof="0">
                <a:ln>
                  <a:noFill/>
                </a:ln>
                <a:solidFill>
                  <a:srgbClr val="6D6E71"/>
                </a:solidFill>
                <a:effectLst/>
                <a:uLnTx/>
                <a:uFillTx/>
                <a:latin typeface="Verdana"/>
                <a:ea typeface="+mn-ea"/>
                <a:cs typeface="+mn-cs"/>
              </a:rPr>
              <a:t>Active</a:t>
            </a:r>
          </a:p>
        </p:txBody>
      </p:sp>
      <p:sp>
        <p:nvSpPr>
          <p:cNvPr id="40" name="Text Placeholder 5">
            <a:extLst>
              <a:ext uri="{FF2B5EF4-FFF2-40B4-BE49-F238E27FC236}">
                <a16:creationId xmlns:a16="http://schemas.microsoft.com/office/drawing/2014/main" id="{178D5BD9-9310-AEEA-114B-FC3ADC1EA149}"/>
              </a:ext>
            </a:extLst>
          </p:cNvPr>
          <p:cNvSpPr txBox="1">
            <a:spLocks/>
          </p:cNvSpPr>
          <p:nvPr/>
        </p:nvSpPr>
        <p:spPr>
          <a:xfrm>
            <a:off x="3168557" y="3969934"/>
            <a:ext cx="771832" cy="215444"/>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a:solidFill>
                  <a:srgbClr val="6D6E71"/>
                </a:solidFill>
                <a:latin typeface="Verdana"/>
              </a:rPr>
              <a:t>Inactive</a:t>
            </a:r>
            <a:endParaRPr kumimoji="0" lang="en-GB" sz="1400" b="0" i="0" u="none" strike="noStrike" kern="1200" cap="none" spc="0" normalizeH="0" baseline="0" noProof="0">
              <a:ln>
                <a:noFill/>
              </a:ln>
              <a:solidFill>
                <a:srgbClr val="6D6E71"/>
              </a:solidFill>
              <a:effectLst/>
              <a:uLnTx/>
              <a:uFillTx/>
              <a:latin typeface="Verdana"/>
              <a:ea typeface="+mn-ea"/>
              <a:cs typeface="+mn-cs"/>
            </a:endParaRPr>
          </a:p>
        </p:txBody>
      </p:sp>
      <p:sp>
        <p:nvSpPr>
          <p:cNvPr id="41" name="Text Placeholder 5">
            <a:extLst>
              <a:ext uri="{FF2B5EF4-FFF2-40B4-BE49-F238E27FC236}">
                <a16:creationId xmlns:a16="http://schemas.microsoft.com/office/drawing/2014/main" id="{1A662088-B357-C11C-DF33-9758ADBD3CDC}"/>
              </a:ext>
            </a:extLst>
          </p:cNvPr>
          <p:cNvSpPr txBox="1">
            <a:spLocks/>
          </p:cNvSpPr>
          <p:nvPr/>
        </p:nvSpPr>
        <p:spPr>
          <a:xfrm>
            <a:off x="1460556" y="5295141"/>
            <a:ext cx="771833" cy="30777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sz="2000" b="1">
                <a:solidFill>
                  <a:srgbClr val="6D6E71"/>
                </a:solidFill>
                <a:latin typeface="Verdana"/>
              </a:rPr>
              <a:t>15</a:t>
            </a:r>
            <a:r>
              <a:rPr kumimoji="0" lang="en-GB" sz="2000" b="1" i="0" u="none" strike="noStrike" kern="1200" cap="none" spc="0" normalizeH="0" baseline="0" noProof="0">
                <a:ln>
                  <a:noFill/>
                </a:ln>
                <a:solidFill>
                  <a:srgbClr val="6D6E71"/>
                </a:solidFill>
                <a:effectLst/>
                <a:uLnTx/>
                <a:uFillTx/>
                <a:latin typeface="Verdana"/>
                <a:ea typeface="+mn-ea"/>
                <a:cs typeface="+mn-cs"/>
              </a:rPr>
              <a:t>%</a:t>
            </a:r>
          </a:p>
        </p:txBody>
      </p:sp>
      <p:sp>
        <p:nvSpPr>
          <p:cNvPr id="42" name="Text Placeholder 5">
            <a:extLst>
              <a:ext uri="{FF2B5EF4-FFF2-40B4-BE49-F238E27FC236}">
                <a16:creationId xmlns:a16="http://schemas.microsoft.com/office/drawing/2014/main" id="{36BBB4E5-E6FD-C863-971F-EE10E632026A}"/>
              </a:ext>
            </a:extLst>
          </p:cNvPr>
          <p:cNvSpPr txBox="1">
            <a:spLocks/>
          </p:cNvSpPr>
          <p:nvPr/>
        </p:nvSpPr>
        <p:spPr>
          <a:xfrm>
            <a:off x="3141073" y="5295141"/>
            <a:ext cx="771833" cy="30777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sz="2000" b="1">
                <a:solidFill>
                  <a:srgbClr val="6D6E71"/>
                </a:solidFill>
                <a:latin typeface="Verdana"/>
              </a:rPr>
              <a:t>85</a:t>
            </a:r>
            <a:r>
              <a:rPr kumimoji="0" lang="en-GB" sz="2000" b="1" i="0" u="none" strike="noStrike" kern="1200" cap="none" spc="0" normalizeH="0" baseline="0" noProof="0">
                <a:ln>
                  <a:noFill/>
                </a:ln>
                <a:solidFill>
                  <a:srgbClr val="6D6E71"/>
                </a:solidFill>
                <a:effectLst/>
                <a:uLnTx/>
                <a:uFillTx/>
                <a:latin typeface="Verdana"/>
                <a:ea typeface="+mn-ea"/>
                <a:cs typeface="+mn-cs"/>
              </a:rPr>
              <a:t>%</a:t>
            </a:r>
          </a:p>
        </p:txBody>
      </p:sp>
      <p:sp>
        <p:nvSpPr>
          <p:cNvPr id="43" name="Text Placeholder 5">
            <a:extLst>
              <a:ext uri="{FF2B5EF4-FFF2-40B4-BE49-F238E27FC236}">
                <a16:creationId xmlns:a16="http://schemas.microsoft.com/office/drawing/2014/main" id="{887AAF9B-27C0-DC27-4E6B-DE86163637A6}"/>
              </a:ext>
            </a:extLst>
          </p:cNvPr>
          <p:cNvSpPr txBox="1">
            <a:spLocks/>
          </p:cNvSpPr>
          <p:nvPr/>
        </p:nvSpPr>
        <p:spPr>
          <a:xfrm>
            <a:off x="1488038" y="5699880"/>
            <a:ext cx="958599" cy="215444"/>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a:t>Yes</a:t>
            </a:r>
            <a:endParaRPr kumimoji="0" lang="en-GB" sz="1400" b="0" i="0" u="none" strike="noStrike" kern="1200" cap="none" spc="0" normalizeH="0" baseline="0" noProof="0">
              <a:ln>
                <a:noFill/>
              </a:ln>
              <a:solidFill>
                <a:srgbClr val="6D6E71"/>
              </a:solidFill>
              <a:effectLst/>
              <a:uLnTx/>
              <a:uFillTx/>
              <a:latin typeface="Verdana"/>
              <a:ea typeface="+mn-ea"/>
              <a:cs typeface="+mn-cs"/>
            </a:endParaRPr>
          </a:p>
        </p:txBody>
      </p:sp>
      <p:sp>
        <p:nvSpPr>
          <p:cNvPr id="44" name="Text Placeholder 5">
            <a:extLst>
              <a:ext uri="{FF2B5EF4-FFF2-40B4-BE49-F238E27FC236}">
                <a16:creationId xmlns:a16="http://schemas.microsoft.com/office/drawing/2014/main" id="{1555D4B3-2A6E-FCF2-9828-752EB32A0D72}"/>
              </a:ext>
            </a:extLst>
          </p:cNvPr>
          <p:cNvSpPr txBox="1">
            <a:spLocks/>
          </p:cNvSpPr>
          <p:nvPr/>
        </p:nvSpPr>
        <p:spPr>
          <a:xfrm>
            <a:off x="3168557" y="5699880"/>
            <a:ext cx="771832" cy="215444"/>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GB">
                <a:solidFill>
                  <a:srgbClr val="6D6E71"/>
                </a:solidFill>
                <a:latin typeface="Verdana"/>
              </a:rPr>
              <a:t>No</a:t>
            </a:r>
            <a:endParaRPr kumimoji="0" lang="en-GB" sz="1400" b="0" i="0" u="none" strike="noStrike" kern="1200" cap="none" spc="0" normalizeH="0" baseline="0" noProof="0">
              <a:ln>
                <a:noFill/>
              </a:ln>
              <a:solidFill>
                <a:srgbClr val="6D6E71"/>
              </a:solidFill>
              <a:effectLst/>
              <a:uLnTx/>
              <a:uFillTx/>
              <a:latin typeface="Verdana"/>
              <a:ea typeface="+mn-ea"/>
              <a:cs typeface="+mn-cs"/>
            </a:endParaRPr>
          </a:p>
        </p:txBody>
      </p:sp>
      <p:pic>
        <p:nvPicPr>
          <p:cNvPr id="48" name="Graphic 47" descr="Tick with solid fill">
            <a:extLst>
              <a:ext uri="{FF2B5EF4-FFF2-40B4-BE49-F238E27FC236}">
                <a16:creationId xmlns:a16="http://schemas.microsoft.com/office/drawing/2014/main" id="{4C0F24A7-5059-AC9A-7E23-76291926A6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2964" y="5226294"/>
            <a:ext cx="603180" cy="603180"/>
          </a:xfrm>
          <a:prstGeom prst="rect">
            <a:avLst/>
          </a:prstGeom>
        </p:spPr>
      </p:pic>
      <p:pic>
        <p:nvPicPr>
          <p:cNvPr id="50" name="Graphic 49" descr="Close with solid fill">
            <a:extLst>
              <a:ext uri="{FF2B5EF4-FFF2-40B4-BE49-F238E27FC236}">
                <a16:creationId xmlns:a16="http://schemas.microsoft.com/office/drawing/2014/main" id="{F149A715-A207-78BF-1BCE-B08DD4713EE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424558" y="5223227"/>
            <a:ext cx="603180" cy="603180"/>
          </a:xfrm>
          <a:prstGeom prst="rect">
            <a:avLst/>
          </a:prstGeom>
        </p:spPr>
      </p:pic>
      <p:graphicFrame>
        <p:nvGraphicFramePr>
          <p:cNvPr id="51" name="Chart 50" descr="Age composition">
            <a:extLst>
              <a:ext uri="{FF2B5EF4-FFF2-40B4-BE49-F238E27FC236}">
                <a16:creationId xmlns:a16="http://schemas.microsoft.com/office/drawing/2014/main" id="{362C6FD0-01A3-66D6-CC38-50639F9A98B6}"/>
              </a:ext>
            </a:extLst>
          </p:cNvPr>
          <p:cNvGraphicFramePr/>
          <p:nvPr>
            <p:extLst>
              <p:ext uri="{D42A27DB-BD31-4B8C-83A1-F6EECF244321}">
                <p14:modId xmlns:p14="http://schemas.microsoft.com/office/powerpoint/2010/main" val="3770329315"/>
              </p:ext>
            </p:extLst>
          </p:nvPr>
        </p:nvGraphicFramePr>
        <p:xfrm>
          <a:off x="4600706" y="1595333"/>
          <a:ext cx="3128831" cy="4476855"/>
        </p:xfrm>
        <a:graphic>
          <a:graphicData uri="http://schemas.openxmlformats.org/drawingml/2006/chart">
            <c:chart xmlns:c="http://schemas.openxmlformats.org/drawingml/2006/chart" xmlns:r="http://schemas.openxmlformats.org/officeDocument/2006/relationships" r:id="rId9"/>
          </a:graphicData>
        </a:graphic>
      </p:graphicFrame>
      <p:sp>
        <p:nvSpPr>
          <p:cNvPr id="22" name="Rectangle 21">
            <a:extLst>
              <a:ext uri="{FF2B5EF4-FFF2-40B4-BE49-F238E27FC236}">
                <a16:creationId xmlns:a16="http://schemas.microsoft.com/office/drawing/2014/main" id="{02628F2B-8434-A7CE-A49A-A6271DA3E191}"/>
              </a:ext>
            </a:extLst>
          </p:cNvPr>
          <p:cNvSpPr/>
          <p:nvPr/>
        </p:nvSpPr>
        <p:spPr>
          <a:xfrm>
            <a:off x="4430400" y="1180761"/>
            <a:ext cx="1048171" cy="360850"/>
          </a:xfrm>
          <a:prstGeom prst="rect">
            <a:avLst/>
          </a:prstGeom>
          <a:solidFill>
            <a:schemeClr val="accent2"/>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algn="ctr" defTabSz="914377">
              <a:defRPr/>
            </a:pPr>
            <a:r>
              <a:rPr lang="en-GB" sz="1400" b="1">
                <a:solidFill>
                  <a:srgbClr val="FFFFFF"/>
                </a:solidFill>
                <a:ea typeface="BBC Reith Sans" panose="020B0603020204020204" pitchFamily="34" charset="0"/>
                <a:cs typeface="BBC Reith Sans" panose="020B0603020204020204" pitchFamily="34" charset="0"/>
              </a:rPr>
              <a:t>Age</a:t>
            </a:r>
          </a:p>
        </p:txBody>
      </p:sp>
      <p:graphicFrame>
        <p:nvGraphicFramePr>
          <p:cNvPr id="52" name="Chart 51" descr="Ethnicity composition ">
            <a:extLst>
              <a:ext uri="{FF2B5EF4-FFF2-40B4-BE49-F238E27FC236}">
                <a16:creationId xmlns:a16="http://schemas.microsoft.com/office/drawing/2014/main" id="{1026251C-5365-67BA-9DB5-8CF319D3AC0C}"/>
              </a:ext>
            </a:extLst>
          </p:cNvPr>
          <p:cNvGraphicFramePr/>
          <p:nvPr>
            <p:extLst>
              <p:ext uri="{D42A27DB-BD31-4B8C-83A1-F6EECF244321}">
                <p14:modId xmlns:p14="http://schemas.microsoft.com/office/powerpoint/2010/main" val="890483406"/>
              </p:ext>
            </p:extLst>
          </p:nvPr>
        </p:nvGraphicFramePr>
        <p:xfrm>
          <a:off x="8243633" y="1595333"/>
          <a:ext cx="3235403" cy="4476855"/>
        </p:xfrm>
        <a:graphic>
          <a:graphicData uri="http://schemas.openxmlformats.org/drawingml/2006/chart">
            <c:chart xmlns:c="http://schemas.openxmlformats.org/drawingml/2006/chart" xmlns:r="http://schemas.openxmlformats.org/officeDocument/2006/relationships" r:id="rId10"/>
          </a:graphicData>
        </a:graphic>
      </p:graphicFrame>
      <p:sp>
        <p:nvSpPr>
          <p:cNvPr id="2" name="Footer Placeholder 1">
            <a:extLst>
              <a:ext uri="{FF2B5EF4-FFF2-40B4-BE49-F238E27FC236}">
                <a16:creationId xmlns:a16="http://schemas.microsoft.com/office/drawing/2014/main" id="{47EEE7E6-A55C-DA90-1151-F792C503AA4A}"/>
              </a:ext>
            </a:extLst>
          </p:cNvPr>
          <p:cNvSpPr>
            <a:spLocks noGrp="1"/>
          </p:cNvSpPr>
          <p:nvPr>
            <p:ph type="ftr" sz="quarter" idx="3"/>
          </p:nvPr>
        </p:nvSpPr>
        <p:spPr>
          <a:xfrm>
            <a:off x="582025" y="6478526"/>
            <a:ext cx="7704044" cy="129349"/>
          </a:xfrm>
        </p:spPr>
        <p:txBody>
          <a:bodyPr/>
          <a:lstStyle/>
          <a:p>
            <a:r>
              <a:rPr kumimoji="0" lang="en-GB" sz="80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Figures may not sum to 100% due to refusals (not charted) or rounding. Weighted figures shown.</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156848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64198-F0AF-5D83-255F-6AAF3707C99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523705-DD86-B1AF-A756-F746FE805EE5}"/>
              </a:ext>
            </a:extLst>
          </p:cNvPr>
          <p:cNvSpPr>
            <a:spLocks noGrp="1"/>
          </p:cNvSpPr>
          <p:nvPr>
            <p:ph type="title"/>
          </p:nvPr>
        </p:nvSpPr>
        <p:spPr/>
        <p:txBody>
          <a:bodyPr/>
          <a:lstStyle/>
          <a:p>
            <a:r>
              <a:rPr lang="en-GB"/>
              <a:t>Religion</a:t>
            </a:r>
          </a:p>
        </p:txBody>
      </p:sp>
      <p:graphicFrame>
        <p:nvGraphicFramePr>
          <p:cNvPr id="10" name="Chart 9" descr="&#10;Road and pavements repairs: 36% (+3)&#10;The level of crime: 30% (+5) significant increase&#10;The level of traffic congestion: 27% (+11) significant increase&#10;Affordable decent housing: 25% (+8) significant increase&#10;Clean streets: 24% (0)&#10;Parking: 20% (0)&#10;Health services: 20% (+5) significant increase&#10;Facilities for children and young people: 15% (0)&#10;Public transport: 11% (+1)&#10;Parks and open spaces: 8% (-3) significant decrease&#10;Good schools: 8% (+1)&#10;Sports &amp; leisure facilities: 8% (0)&#10;Facilities for older people: 7% (0)&#10;Job prospects: 6% (+1)&#10;Cultural facilities (libraries, museums): 6% (+1)&#10;Shopping facilities: 4% (-1)&#10;Nightlife: 3% (+1)&#10;None: 4% (-4) significant decrease&#10;Don't know: 2% (-3) significant decrease">
            <a:extLst>
              <a:ext uri="{FF2B5EF4-FFF2-40B4-BE49-F238E27FC236}">
                <a16:creationId xmlns:a16="http://schemas.microsoft.com/office/drawing/2014/main" id="{C0A15E88-AD60-A77E-3CD7-FBEF4AD9C7A0}"/>
              </a:ext>
            </a:extLst>
          </p:cNvPr>
          <p:cNvGraphicFramePr/>
          <p:nvPr>
            <p:extLst>
              <p:ext uri="{D42A27DB-BD31-4B8C-83A1-F6EECF244321}">
                <p14:modId xmlns:p14="http://schemas.microsoft.com/office/powerpoint/2010/main" val="3539092655"/>
              </p:ext>
            </p:extLst>
          </p:nvPr>
        </p:nvGraphicFramePr>
        <p:xfrm>
          <a:off x="520717" y="1224086"/>
          <a:ext cx="11155345" cy="5084639"/>
        </p:xfrm>
        <a:graphic>
          <a:graphicData uri="http://schemas.openxmlformats.org/drawingml/2006/chart">
            <c:chart xmlns:c="http://schemas.openxmlformats.org/drawingml/2006/chart" xmlns:r="http://schemas.openxmlformats.org/officeDocument/2006/relationships" r:id="rId3"/>
          </a:graphicData>
        </a:graphic>
      </p:graphicFrame>
      <p:sp>
        <p:nvSpPr>
          <p:cNvPr id="2" name="Footer Placeholder 1">
            <a:extLst>
              <a:ext uri="{FF2B5EF4-FFF2-40B4-BE49-F238E27FC236}">
                <a16:creationId xmlns:a16="http://schemas.microsoft.com/office/drawing/2014/main" id="{7D9CD033-F715-0590-23F9-88FCD08A1D92}"/>
              </a:ext>
            </a:extLst>
          </p:cNvPr>
          <p:cNvSpPr>
            <a:spLocks noGrp="1"/>
          </p:cNvSpPr>
          <p:nvPr>
            <p:ph type="ftr" sz="quarter" idx="3"/>
          </p:nvPr>
        </p:nvSpPr>
        <p:spPr>
          <a:xfrm>
            <a:off x="521380" y="6080234"/>
            <a:ext cx="10777678" cy="438928"/>
          </a:xfrm>
          <a:prstGeom prst="rect">
            <a:avLst/>
          </a:prstGeom>
        </p:spPr>
        <p:txBody>
          <a:bodyPr/>
          <a:lstStyle/>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Q038. </a:t>
            </a:r>
            <a:r>
              <a:rPr lang="en-GB">
                <a:solidFill>
                  <a:srgbClr val="6D6E71"/>
                </a:solidFill>
                <a:ea typeface="Calibri" panose="020F0502020204030204" pitchFamily="34" charset="0"/>
                <a:cs typeface="Times New Roman" panose="02020603050405020304" pitchFamily="18" charset="0"/>
              </a:rPr>
              <a:t>What is your religion or belief?</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8017356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90191-8EE0-D1CA-8EF0-41BC35336C7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BB04287-7282-B6D9-DAFC-8827FC5307EF}"/>
              </a:ext>
            </a:extLst>
          </p:cNvPr>
          <p:cNvSpPr>
            <a:spLocks noGrp="1"/>
          </p:cNvSpPr>
          <p:nvPr>
            <p:ph type="title"/>
          </p:nvPr>
        </p:nvSpPr>
        <p:spPr/>
        <p:txBody>
          <a:bodyPr/>
          <a:lstStyle/>
          <a:p>
            <a:r>
              <a:rPr lang="en-GB"/>
              <a:t>Household composition</a:t>
            </a:r>
          </a:p>
        </p:txBody>
      </p:sp>
      <p:sp>
        <p:nvSpPr>
          <p:cNvPr id="9" name="Rectangle 8">
            <a:extLst>
              <a:ext uri="{FF2B5EF4-FFF2-40B4-BE49-F238E27FC236}">
                <a16:creationId xmlns:a16="http://schemas.microsoft.com/office/drawing/2014/main" id="{461B6EBA-9D6F-5B07-04F8-7C0456A25945}"/>
              </a:ext>
            </a:extLst>
          </p:cNvPr>
          <p:cNvSpPr/>
          <p:nvPr/>
        </p:nvSpPr>
        <p:spPr>
          <a:xfrm>
            <a:off x="520718" y="1288514"/>
            <a:ext cx="2491711"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Children in household</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10" name="Chart 9" descr="Yes – Aged 0–4 8%&#10;Yes – Aged 5–9 19%&#10;Yes – Aged 10–12 11%&#10;Yes – Aged 13–15 7%&#10;Yes – Aged 16–17 7%&#10;None under 18 61%&#10;Prefer not to say 4%&#10;">
            <a:extLst>
              <a:ext uri="{FF2B5EF4-FFF2-40B4-BE49-F238E27FC236}">
                <a16:creationId xmlns:a16="http://schemas.microsoft.com/office/drawing/2014/main" id="{07CA824F-52B6-F664-7354-B06081536C0E}"/>
              </a:ext>
            </a:extLst>
          </p:cNvPr>
          <p:cNvGraphicFramePr/>
          <p:nvPr>
            <p:extLst>
              <p:ext uri="{D42A27DB-BD31-4B8C-83A1-F6EECF244321}">
                <p14:modId xmlns:p14="http://schemas.microsoft.com/office/powerpoint/2010/main" val="1879529193"/>
              </p:ext>
            </p:extLst>
          </p:nvPr>
        </p:nvGraphicFramePr>
        <p:xfrm>
          <a:off x="520718" y="1771650"/>
          <a:ext cx="5287945" cy="4296345"/>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413A3023-B0DC-AFB8-44B8-522F778FA3CE}"/>
              </a:ext>
            </a:extLst>
          </p:cNvPr>
          <p:cNvSpPr/>
          <p:nvPr/>
        </p:nvSpPr>
        <p:spPr>
          <a:xfrm>
            <a:off x="6347489" y="1288514"/>
            <a:ext cx="2491711"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latin typeface="Verdana"/>
              </a:rPr>
              <a:t>Over 65s in Household</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6" name="Chart 5" descr="Yes, aged 65–74 12%&#10;Yes, aged 75+ 5%&#10;None 84%&#10;Prefer not to say 0%">
            <a:extLst>
              <a:ext uri="{FF2B5EF4-FFF2-40B4-BE49-F238E27FC236}">
                <a16:creationId xmlns:a16="http://schemas.microsoft.com/office/drawing/2014/main" id="{79AD4C7E-C426-C796-C06A-A9C260B92211}"/>
              </a:ext>
            </a:extLst>
          </p:cNvPr>
          <p:cNvGraphicFramePr/>
          <p:nvPr>
            <p:extLst>
              <p:ext uri="{D42A27DB-BD31-4B8C-83A1-F6EECF244321}">
                <p14:modId xmlns:p14="http://schemas.microsoft.com/office/powerpoint/2010/main" val="2670537157"/>
              </p:ext>
            </p:extLst>
          </p:nvPr>
        </p:nvGraphicFramePr>
        <p:xfrm>
          <a:off x="6348413" y="1506850"/>
          <a:ext cx="5322869" cy="4438859"/>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C6ECAD80-8FA8-7B4D-2119-5912E903F78F}"/>
              </a:ext>
            </a:extLst>
          </p:cNvPr>
          <p:cNvSpPr>
            <a:spLocks noGrp="1"/>
          </p:cNvSpPr>
          <p:nvPr>
            <p:ph type="ftr" sz="quarter" idx="3"/>
          </p:nvPr>
        </p:nvSpPr>
        <p:spPr>
          <a:xfrm>
            <a:off x="521380" y="6067995"/>
            <a:ext cx="10777678" cy="438928"/>
          </a:xfrm>
          <a:prstGeom prst="rect">
            <a:avLst/>
          </a:prstGeom>
        </p:spPr>
        <p:txBody>
          <a:bodyPr/>
          <a:lstStyle/>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Q034. </a:t>
            </a:r>
            <a:r>
              <a:rPr lang="en-GB">
                <a:solidFill>
                  <a:srgbClr val="6D6E71"/>
                </a:solidFill>
                <a:ea typeface="Calibri" panose="020F0502020204030204" pitchFamily="34" charset="0"/>
                <a:cs typeface="Times New Roman" panose="02020603050405020304" pitchFamily="18" charset="0"/>
              </a:rPr>
              <a:t>Are there any children/young persons under 18 in your household? Q035. And excluding yourself, are there any people aged over 65 in your household?</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875935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EADA9-C9F9-CD05-F9DE-EB29F283CC2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DB448E-CFA1-FB46-0B31-FF7664DE7416}"/>
              </a:ext>
            </a:extLst>
          </p:cNvPr>
          <p:cNvSpPr>
            <a:spLocks noGrp="1"/>
          </p:cNvSpPr>
          <p:nvPr>
            <p:ph type="title"/>
          </p:nvPr>
        </p:nvSpPr>
        <p:spPr/>
        <p:txBody>
          <a:bodyPr/>
          <a:lstStyle/>
          <a:p>
            <a:r>
              <a:rPr lang="en-GB"/>
              <a:t>Household benefits received</a:t>
            </a:r>
          </a:p>
        </p:txBody>
      </p:sp>
      <p:graphicFrame>
        <p:nvGraphicFramePr>
          <p:cNvPr id="10" name="Chart 9" descr="Universal Credit 10%&#10;Housing Benefit 10%&#10;Council Tax Support 9%&#10;Income Support 4%&#10;Pension Credit 3%&#10;Tax Credits 1%&#10;Job Seekers Allowance (Income-related) 1%&#10;Employment &amp; Support Allowance (Income-related) 0%&#10;Don't know 1%&#10;Prefer not to say 1%&#10;">
            <a:extLst>
              <a:ext uri="{FF2B5EF4-FFF2-40B4-BE49-F238E27FC236}">
                <a16:creationId xmlns:a16="http://schemas.microsoft.com/office/drawing/2014/main" id="{EE781569-BC24-F6C1-0FC7-F0623C553E30}"/>
              </a:ext>
            </a:extLst>
          </p:cNvPr>
          <p:cNvGraphicFramePr/>
          <p:nvPr>
            <p:extLst>
              <p:ext uri="{D42A27DB-BD31-4B8C-83A1-F6EECF244321}">
                <p14:modId xmlns:p14="http://schemas.microsoft.com/office/powerpoint/2010/main" val="1742221238"/>
              </p:ext>
            </p:extLst>
          </p:nvPr>
        </p:nvGraphicFramePr>
        <p:xfrm>
          <a:off x="520717" y="1224086"/>
          <a:ext cx="11155345" cy="5084639"/>
        </p:xfrm>
        <a:graphic>
          <a:graphicData uri="http://schemas.openxmlformats.org/drawingml/2006/chart">
            <c:chart xmlns:c="http://schemas.openxmlformats.org/drawingml/2006/chart" xmlns:r="http://schemas.openxmlformats.org/officeDocument/2006/relationships" r:id="rId3"/>
          </a:graphicData>
        </a:graphic>
      </p:graphicFrame>
      <p:sp>
        <p:nvSpPr>
          <p:cNvPr id="5" name="Oval 4">
            <a:extLst>
              <a:ext uri="{FF2B5EF4-FFF2-40B4-BE49-F238E27FC236}">
                <a16:creationId xmlns:a16="http://schemas.microsoft.com/office/drawing/2014/main" id="{34711336-410E-4DFC-88D2-BF9984556392}"/>
              </a:ext>
            </a:extLst>
          </p:cNvPr>
          <p:cNvSpPr/>
          <p:nvPr/>
        </p:nvSpPr>
        <p:spPr>
          <a:xfrm>
            <a:off x="9424300" y="3241876"/>
            <a:ext cx="1141131" cy="1141131"/>
          </a:xfrm>
          <a:prstGeom prst="ellips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Any</a:t>
            </a:r>
          </a:p>
        </p:txBody>
      </p:sp>
      <p:sp>
        <p:nvSpPr>
          <p:cNvPr id="6" name="Oval 5">
            <a:extLst>
              <a:ext uri="{FF2B5EF4-FFF2-40B4-BE49-F238E27FC236}">
                <a16:creationId xmlns:a16="http://schemas.microsoft.com/office/drawing/2014/main" id="{62A03FFE-9731-E8C9-6656-5414AACC89CC}"/>
              </a:ext>
            </a:extLst>
          </p:cNvPr>
          <p:cNvSpPr/>
          <p:nvPr/>
        </p:nvSpPr>
        <p:spPr>
          <a:xfrm>
            <a:off x="9424300" y="4769088"/>
            <a:ext cx="1141131" cy="1141131"/>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Verdana"/>
                <a:ea typeface="+mn-ea"/>
                <a:cs typeface="+mn-cs"/>
              </a:rPr>
              <a:t>77%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rgbClr val="FFFFFF"/>
                </a:solidFill>
                <a:effectLst/>
                <a:uLnTx/>
                <a:uFillTx/>
                <a:latin typeface="Verdana"/>
                <a:ea typeface="+mn-ea"/>
                <a:cs typeface="+mn-cs"/>
              </a:rPr>
              <a:t>None</a:t>
            </a:r>
          </a:p>
        </p:txBody>
      </p:sp>
      <p:sp>
        <p:nvSpPr>
          <p:cNvPr id="2" name="Footer Placeholder 1">
            <a:extLst>
              <a:ext uri="{FF2B5EF4-FFF2-40B4-BE49-F238E27FC236}">
                <a16:creationId xmlns:a16="http://schemas.microsoft.com/office/drawing/2014/main" id="{A07C3CCA-8B1D-B75D-545D-33C9FA1AAB1A}"/>
              </a:ext>
            </a:extLst>
          </p:cNvPr>
          <p:cNvSpPr>
            <a:spLocks noGrp="1"/>
          </p:cNvSpPr>
          <p:nvPr>
            <p:ph type="ftr" sz="quarter" idx="3"/>
          </p:nvPr>
        </p:nvSpPr>
        <p:spPr>
          <a:xfrm>
            <a:off x="521380" y="6076836"/>
            <a:ext cx="10777678" cy="438928"/>
          </a:xfrm>
          <a:prstGeom prst="rect">
            <a:avLst/>
          </a:prstGeom>
        </p:spPr>
        <p:txBody>
          <a:bodyPr/>
          <a:lstStyle/>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Q036. </a:t>
            </a:r>
            <a:r>
              <a:rPr lang="en-GB">
                <a:solidFill>
                  <a:srgbClr val="6D6E71"/>
                </a:solidFill>
                <a:ea typeface="Calibri" panose="020F0502020204030204" pitchFamily="34" charset="0"/>
                <a:cs typeface="Times New Roman" panose="02020603050405020304" pitchFamily="18" charset="0"/>
              </a:rPr>
              <a:t>Do you, or anyone in your household, currently receive any of these benefits?</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367927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E73CB-BC85-5D8D-E430-B1A6CF2851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297EAF3-1048-B3CA-604E-A9D0B1036BCC}"/>
              </a:ext>
            </a:extLst>
          </p:cNvPr>
          <p:cNvSpPr>
            <a:spLocks noGrp="1"/>
          </p:cNvSpPr>
          <p:nvPr>
            <p:ph type="title"/>
          </p:nvPr>
        </p:nvSpPr>
        <p:spPr>
          <a:xfrm>
            <a:off x="520718" y="622094"/>
            <a:ext cx="5827696" cy="861774"/>
          </a:xfrm>
        </p:spPr>
        <p:txBody>
          <a:bodyPr/>
          <a:lstStyle/>
          <a:p>
            <a:r>
              <a:rPr lang="en-GB"/>
              <a:t>Length of time living in Brent and reason for moving</a:t>
            </a:r>
          </a:p>
        </p:txBody>
      </p:sp>
      <p:sp>
        <p:nvSpPr>
          <p:cNvPr id="11" name="Rectangle 10">
            <a:extLst>
              <a:ext uri="{FF2B5EF4-FFF2-40B4-BE49-F238E27FC236}">
                <a16:creationId xmlns:a16="http://schemas.microsoft.com/office/drawing/2014/main" id="{E8F016CB-5AE8-7196-E6C0-A487C07D951B}"/>
              </a:ext>
            </a:extLst>
          </p:cNvPr>
          <p:cNvSpPr/>
          <p:nvPr/>
        </p:nvSpPr>
        <p:spPr>
          <a:xfrm>
            <a:off x="520718" y="1753721"/>
            <a:ext cx="3253711"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Length of time living in Brent</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3" name="Chart 2" descr="  Column1&#10;Less than 3 months 1%&#10;3–12 months 3%&#10;1–2 years 7%&#10;3–5 years 11%&#10;6-10 years 14%&#10;11–15 years 12%&#10;16–20 years 6%&#10;More than 20 years 23%&#10;I have lived here all my life 24%&#10;Prefer not to say 0%&#10;">
            <a:extLst>
              <a:ext uri="{FF2B5EF4-FFF2-40B4-BE49-F238E27FC236}">
                <a16:creationId xmlns:a16="http://schemas.microsoft.com/office/drawing/2014/main" id="{E6CC14DA-D902-BD6B-974A-030E7ED3EA47}"/>
              </a:ext>
            </a:extLst>
          </p:cNvPr>
          <p:cNvGraphicFramePr/>
          <p:nvPr>
            <p:extLst>
              <p:ext uri="{D42A27DB-BD31-4B8C-83A1-F6EECF244321}">
                <p14:modId xmlns:p14="http://schemas.microsoft.com/office/powerpoint/2010/main" val="3322224774"/>
              </p:ext>
            </p:extLst>
          </p:nvPr>
        </p:nvGraphicFramePr>
        <p:xfrm>
          <a:off x="515938" y="2246200"/>
          <a:ext cx="5287945" cy="4016374"/>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E03CA750-BF36-DD98-9F6E-C801B88B2EA5}"/>
              </a:ext>
            </a:extLst>
          </p:cNvPr>
          <p:cNvSpPr/>
          <p:nvPr/>
        </p:nvSpPr>
        <p:spPr>
          <a:xfrm>
            <a:off x="6347489" y="1753721"/>
            <a:ext cx="3253711"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latin typeface="Verdana"/>
              </a:rPr>
              <a:t>Reason for moving to Brent</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12" name="Chart 11" descr="Friends and relatives were already living here 36%&#10;Good for work or commute 28%&#10;I have lived here all my life 27%&#10;The type of housing suited my household's needs 17%&#10;The housing was affordable 17%&#10;To be part of an established community group 14%&#10;Was offered housing here 12%&#10;Schools and other facilities 10%&#10;Other 1%&#10;Prefer not to say 1%&#10;">
            <a:extLst>
              <a:ext uri="{FF2B5EF4-FFF2-40B4-BE49-F238E27FC236}">
                <a16:creationId xmlns:a16="http://schemas.microsoft.com/office/drawing/2014/main" id="{CCECA003-E9AA-7383-D538-197B61D07BE3}"/>
              </a:ext>
            </a:extLst>
          </p:cNvPr>
          <p:cNvGraphicFramePr/>
          <p:nvPr>
            <p:extLst>
              <p:ext uri="{D42A27DB-BD31-4B8C-83A1-F6EECF244321}">
                <p14:modId xmlns:p14="http://schemas.microsoft.com/office/powerpoint/2010/main" val="1951545034"/>
              </p:ext>
            </p:extLst>
          </p:nvPr>
        </p:nvGraphicFramePr>
        <p:xfrm>
          <a:off x="6368388" y="2246200"/>
          <a:ext cx="5287945" cy="4016374"/>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371E6D26-6BD5-3058-3318-C3A409AE2225}"/>
              </a:ext>
            </a:extLst>
          </p:cNvPr>
          <p:cNvSpPr>
            <a:spLocks noGrp="1"/>
          </p:cNvSpPr>
          <p:nvPr>
            <p:ph type="ftr" sz="quarter" idx="3"/>
          </p:nvPr>
        </p:nvSpPr>
        <p:spPr>
          <a:xfrm>
            <a:off x="521380" y="6067995"/>
            <a:ext cx="10777678" cy="438928"/>
          </a:xfrm>
          <a:prstGeom prst="rect">
            <a:avLst/>
          </a:prstGeom>
        </p:spPr>
        <p:txBody>
          <a:bodyPr/>
          <a:lstStyle/>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t>
            </a:r>
            <a:r>
              <a:rPr lang="en-US">
                <a:solidFill>
                  <a:srgbClr val="6D6E71"/>
                </a:solidFill>
              </a:rPr>
              <a:t>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Q040. </a:t>
            </a:r>
            <a:r>
              <a:rPr lang="en-GB">
                <a:solidFill>
                  <a:srgbClr val="6D6E71"/>
                </a:solidFill>
                <a:ea typeface="Calibri" panose="020F0502020204030204" pitchFamily="34" charset="0"/>
                <a:cs typeface="Times New Roman" panose="02020603050405020304" pitchFamily="18" charset="0"/>
              </a:rPr>
              <a:t>How long have you lived in Brent? Q041. Which of these reasons best describes why you came to the borough?</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983857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5FF48-CDFC-24BA-B7BC-A732229CF6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FCC480-DF4E-C040-2C95-474C8570B438}"/>
              </a:ext>
            </a:extLst>
          </p:cNvPr>
          <p:cNvSpPr>
            <a:spLocks noGrp="1"/>
          </p:cNvSpPr>
          <p:nvPr>
            <p:ph type="title"/>
          </p:nvPr>
        </p:nvSpPr>
        <p:spPr>
          <a:xfrm>
            <a:off x="520717" y="622094"/>
            <a:ext cx="8573041" cy="430887"/>
          </a:xfrm>
        </p:spPr>
        <p:txBody>
          <a:bodyPr/>
          <a:lstStyle/>
          <a:p>
            <a:r>
              <a:rPr lang="en-GB"/>
              <a:t>Housing  and sexual orientation</a:t>
            </a:r>
          </a:p>
        </p:txBody>
      </p:sp>
      <p:sp>
        <p:nvSpPr>
          <p:cNvPr id="8" name="Rectangle 7">
            <a:extLst>
              <a:ext uri="{FF2B5EF4-FFF2-40B4-BE49-F238E27FC236}">
                <a16:creationId xmlns:a16="http://schemas.microsoft.com/office/drawing/2014/main" id="{9E044167-3AC0-D91A-0B5C-211089A3ABA0}"/>
              </a:ext>
            </a:extLst>
          </p:cNvPr>
          <p:cNvSpPr/>
          <p:nvPr/>
        </p:nvSpPr>
        <p:spPr>
          <a:xfrm>
            <a:off x="520716" y="1357853"/>
            <a:ext cx="1810501"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latin typeface="Verdana"/>
              </a:rPr>
              <a:t>Housing tenure</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6" name="Chart 5" descr="Rent from private landlord 37%&#10;Owned with mortgage 20%&#10;Rent from Brent Council 15%&#10;Owned outright 14%&#10;Rent from Housing Association 13%&#10;Other 1%&#10;Shared ownership 0%&#10;Prefer not to say 0%&#10;A residential home 0%&#10;">
            <a:extLst>
              <a:ext uri="{FF2B5EF4-FFF2-40B4-BE49-F238E27FC236}">
                <a16:creationId xmlns:a16="http://schemas.microsoft.com/office/drawing/2014/main" id="{E6794D24-B7A1-DDFC-5796-0413E3C0AF6F}"/>
              </a:ext>
            </a:extLst>
          </p:cNvPr>
          <p:cNvGraphicFramePr/>
          <p:nvPr>
            <p:extLst>
              <p:ext uri="{D42A27DB-BD31-4B8C-83A1-F6EECF244321}">
                <p14:modId xmlns:p14="http://schemas.microsoft.com/office/powerpoint/2010/main" val="148444943"/>
              </p:ext>
            </p:extLst>
          </p:nvPr>
        </p:nvGraphicFramePr>
        <p:xfrm>
          <a:off x="521639" y="1712688"/>
          <a:ext cx="4950645" cy="4411661"/>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a:extLst>
              <a:ext uri="{FF2B5EF4-FFF2-40B4-BE49-F238E27FC236}">
                <a16:creationId xmlns:a16="http://schemas.microsoft.com/office/drawing/2014/main" id="{6E0CC25E-4A24-6C39-8D9D-5E5EE03241B1}"/>
              </a:ext>
            </a:extLst>
          </p:cNvPr>
          <p:cNvSpPr/>
          <p:nvPr/>
        </p:nvSpPr>
        <p:spPr>
          <a:xfrm>
            <a:off x="6348413" y="1357853"/>
            <a:ext cx="2060557"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Sexual orientation</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10" name="Chart 9" descr="Heterosexual/Straight 98%&#10;Lesbian 1%&#10;Bisexual 0%&#10;Gay 0%&#10;Other 0%&#10;Prefer not to say 0%">
            <a:extLst>
              <a:ext uri="{FF2B5EF4-FFF2-40B4-BE49-F238E27FC236}">
                <a16:creationId xmlns:a16="http://schemas.microsoft.com/office/drawing/2014/main" id="{FA271A91-7E6F-ACE7-ED5D-5FEBF55D5E5B}"/>
              </a:ext>
            </a:extLst>
          </p:cNvPr>
          <p:cNvGraphicFramePr/>
          <p:nvPr>
            <p:extLst>
              <p:ext uri="{D42A27DB-BD31-4B8C-83A1-F6EECF244321}">
                <p14:modId xmlns:p14="http://schemas.microsoft.com/office/powerpoint/2010/main" val="3326419873"/>
              </p:ext>
            </p:extLst>
          </p:nvPr>
        </p:nvGraphicFramePr>
        <p:xfrm>
          <a:off x="6348413" y="1712688"/>
          <a:ext cx="5287945" cy="4411661"/>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18A5AB22-02A1-05EE-3ADF-F724F9723D3A}"/>
              </a:ext>
            </a:extLst>
          </p:cNvPr>
          <p:cNvSpPr>
            <a:spLocks noGrp="1"/>
          </p:cNvSpPr>
          <p:nvPr>
            <p:ph type="ftr" sz="quarter" idx="3"/>
          </p:nvPr>
        </p:nvSpPr>
        <p:spPr>
          <a:xfrm>
            <a:off x="521380" y="6082671"/>
            <a:ext cx="10777678" cy="438928"/>
          </a:xfrm>
          <a:prstGeom prst="rect">
            <a:avLst/>
          </a:prstGeom>
        </p:spPr>
        <p:txBody>
          <a:bodyPr/>
          <a:lstStyle/>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t>
            </a:r>
            <a:r>
              <a:rPr lang="en-US">
                <a:solidFill>
                  <a:srgbClr val="6D6E71"/>
                </a:solidFill>
              </a:rPr>
              <a:t> Q033. </a:t>
            </a:r>
            <a:r>
              <a:rPr lang="en-GB">
                <a:solidFill>
                  <a:srgbClr val="6D6E71"/>
                </a:solidFill>
                <a:ea typeface="Calibri" panose="020F0502020204030204" pitchFamily="34" charset="0"/>
                <a:cs typeface="Times New Roman" panose="02020603050405020304" pitchFamily="18" charset="0"/>
              </a:rPr>
              <a:t>Which of the following best describes how you occupy your home? </a:t>
            </a:r>
            <a:r>
              <a:rPr lang="en-US">
                <a:solidFill>
                  <a:srgbClr val="6D6E71"/>
                </a:solidFill>
              </a:rPr>
              <a:t>Q037. </a:t>
            </a:r>
            <a:r>
              <a:rPr lang="en-GB">
                <a:solidFill>
                  <a:srgbClr val="6D6E71"/>
                </a:solidFill>
              </a:rPr>
              <a:t>What is your sexual orientation?</a:t>
            </a:r>
            <a:r>
              <a:rPr lang="en-US">
                <a:solidFill>
                  <a:srgbClr val="6D6E71"/>
                </a:solidFill>
              </a:rPr>
              <a:t> </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073075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5D16D-3571-8B42-D14E-D990175F7C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795F8FA-AF33-2C09-4B2D-CAFBEFA477EF}"/>
              </a:ext>
            </a:extLst>
          </p:cNvPr>
          <p:cNvSpPr>
            <a:spLocks noGrp="1"/>
          </p:cNvSpPr>
          <p:nvPr>
            <p:ph type="title"/>
          </p:nvPr>
        </p:nvSpPr>
        <p:spPr/>
        <p:txBody>
          <a:bodyPr/>
          <a:lstStyle/>
          <a:p>
            <a:r>
              <a:rPr lang="en-GB"/>
              <a:t>First language and carer status</a:t>
            </a:r>
          </a:p>
        </p:txBody>
      </p:sp>
      <p:sp>
        <p:nvSpPr>
          <p:cNvPr id="9" name="Rectangle 8">
            <a:extLst>
              <a:ext uri="{FF2B5EF4-FFF2-40B4-BE49-F238E27FC236}">
                <a16:creationId xmlns:a16="http://schemas.microsoft.com/office/drawing/2014/main" id="{0865071F-0C43-7AD8-84EF-BD51B546A01C}"/>
              </a:ext>
            </a:extLst>
          </p:cNvPr>
          <p:cNvSpPr/>
          <p:nvPr/>
        </p:nvSpPr>
        <p:spPr>
          <a:xfrm>
            <a:off x="520718" y="1288514"/>
            <a:ext cx="2641582"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Verdana"/>
                <a:ea typeface="+mn-ea"/>
                <a:cs typeface="+mn-cs"/>
              </a:rPr>
              <a:t>English is first language</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3" name="Chart 2" descr="No 44%; Yes 56%">
            <a:extLst>
              <a:ext uri="{FF2B5EF4-FFF2-40B4-BE49-F238E27FC236}">
                <a16:creationId xmlns:a16="http://schemas.microsoft.com/office/drawing/2014/main" id="{04392C20-04D5-331C-80BF-28BE00252868}"/>
              </a:ext>
            </a:extLst>
          </p:cNvPr>
          <p:cNvGraphicFramePr/>
          <p:nvPr>
            <p:extLst>
              <p:ext uri="{D42A27DB-BD31-4B8C-83A1-F6EECF244321}">
                <p14:modId xmlns:p14="http://schemas.microsoft.com/office/powerpoint/2010/main" val="130869630"/>
              </p:ext>
            </p:extLst>
          </p:nvPr>
        </p:nvGraphicFramePr>
        <p:xfrm>
          <a:off x="520719" y="1518989"/>
          <a:ext cx="5322869" cy="4438859"/>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38A2AD41-34BC-7F56-6098-32E20AC87E2B}"/>
              </a:ext>
            </a:extLst>
          </p:cNvPr>
          <p:cNvSpPr/>
          <p:nvPr/>
        </p:nvSpPr>
        <p:spPr>
          <a:xfrm>
            <a:off x="6347489" y="1288514"/>
            <a:ext cx="3034636" cy="360850"/>
          </a:xfrm>
          <a:prstGeom prst="rect">
            <a:avLst/>
          </a:prstGeom>
          <a:solidFill>
            <a:schemeClr val="tx1"/>
          </a:solidFill>
          <a:ln w="635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solidFill>
                  <a:srgbClr val="FFFFFF"/>
                </a:solidFill>
                <a:latin typeface="Verdana"/>
              </a:rPr>
              <a:t>Carer for a relative or friend</a:t>
            </a: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graphicFrame>
        <p:nvGraphicFramePr>
          <p:cNvPr id="6" name="Chart 5" descr="No 96%; Yes 4%">
            <a:extLst>
              <a:ext uri="{FF2B5EF4-FFF2-40B4-BE49-F238E27FC236}">
                <a16:creationId xmlns:a16="http://schemas.microsoft.com/office/drawing/2014/main" id="{2B01C02C-2320-9485-AE95-C78A9D6F8D6C}"/>
              </a:ext>
            </a:extLst>
          </p:cNvPr>
          <p:cNvGraphicFramePr/>
          <p:nvPr>
            <p:extLst>
              <p:ext uri="{D42A27DB-BD31-4B8C-83A1-F6EECF244321}">
                <p14:modId xmlns:p14="http://schemas.microsoft.com/office/powerpoint/2010/main" val="2103464405"/>
              </p:ext>
            </p:extLst>
          </p:nvPr>
        </p:nvGraphicFramePr>
        <p:xfrm>
          <a:off x="6348413" y="1518989"/>
          <a:ext cx="5322869" cy="4438859"/>
        </p:xfrm>
        <a:graphic>
          <a:graphicData uri="http://schemas.openxmlformats.org/drawingml/2006/chart">
            <c:chart xmlns:c="http://schemas.openxmlformats.org/drawingml/2006/chart" xmlns:r="http://schemas.openxmlformats.org/officeDocument/2006/relationships" r:id="rId4"/>
          </a:graphicData>
        </a:graphic>
      </p:graphicFrame>
      <p:sp>
        <p:nvSpPr>
          <p:cNvPr id="2" name="Footer Placeholder 1">
            <a:extLst>
              <a:ext uri="{FF2B5EF4-FFF2-40B4-BE49-F238E27FC236}">
                <a16:creationId xmlns:a16="http://schemas.microsoft.com/office/drawing/2014/main" id="{B4F46519-A0D8-165F-88F0-A8A33B05DF02}"/>
              </a:ext>
            </a:extLst>
          </p:cNvPr>
          <p:cNvSpPr>
            <a:spLocks noGrp="1"/>
          </p:cNvSpPr>
          <p:nvPr>
            <p:ph type="ftr" sz="quarter" idx="3"/>
          </p:nvPr>
        </p:nvSpPr>
        <p:spPr>
          <a:xfrm>
            <a:off x="521379" y="5954233"/>
            <a:ext cx="10781029" cy="543096"/>
          </a:xfrm>
          <a:prstGeom prst="rect">
            <a:avLst/>
          </a:prstGeom>
        </p:spPr>
        <p:txBody>
          <a:bodyPr/>
          <a:lstStyle/>
          <a:p>
            <a:pPr lvl="0">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a:t>
            </a:r>
            <a:r>
              <a:rPr lang="en-US">
                <a:solidFill>
                  <a:srgbClr val="6D6E71"/>
                </a:solidFill>
              </a:rPr>
              <a:t>2,207</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 Q039. </a:t>
            </a:r>
            <a:r>
              <a:rPr lang="en-GB">
                <a:solidFill>
                  <a:srgbClr val="6D6E71"/>
                </a:solidFill>
                <a:ea typeface="Calibri" panose="020F0502020204030204" pitchFamily="34" charset="0"/>
                <a:cs typeface="Times New Roman" panose="02020603050405020304" pitchFamily="18" charset="0"/>
              </a:rPr>
              <a:t>Is English your first language? Q042. Do you care for, or help to care for, a relative or friend who has a long-term limiting illness or disability, including problems due to old age?</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241621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DBFB3-07E7-9E0A-1CC1-406D7B44898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7BEC38-BC94-B6F1-F49A-60287D4B42ED}"/>
              </a:ext>
            </a:extLst>
          </p:cNvPr>
          <p:cNvSpPr>
            <a:spLocks noGrp="1"/>
          </p:cNvSpPr>
          <p:nvPr>
            <p:ph type="title"/>
          </p:nvPr>
        </p:nvSpPr>
        <p:spPr>
          <a:xfrm>
            <a:off x="521942" y="634802"/>
            <a:ext cx="10636640" cy="430887"/>
          </a:xfrm>
        </p:spPr>
        <p:txBody>
          <a:bodyPr/>
          <a:lstStyle/>
          <a:p>
            <a:r>
              <a:rPr lang="en-GB"/>
              <a:t>Weighting profile by ward</a:t>
            </a:r>
            <a:endParaRPr lang="en-GB" b="0"/>
          </a:p>
        </p:txBody>
      </p:sp>
      <p:graphicFrame>
        <p:nvGraphicFramePr>
          <p:cNvPr id="3" name="Chart 2" descr="Unweighted and weighted ward percentages are very similar, with a maximum of a 1% point gap between the two.">
            <a:extLst>
              <a:ext uri="{FF2B5EF4-FFF2-40B4-BE49-F238E27FC236}">
                <a16:creationId xmlns:a16="http://schemas.microsoft.com/office/drawing/2014/main" id="{5A7944BD-B75E-8D07-C816-FB8A32179AD1}"/>
              </a:ext>
            </a:extLst>
          </p:cNvPr>
          <p:cNvGraphicFramePr/>
          <p:nvPr>
            <p:extLst>
              <p:ext uri="{D42A27DB-BD31-4B8C-83A1-F6EECF244321}">
                <p14:modId xmlns:p14="http://schemas.microsoft.com/office/powerpoint/2010/main" val="3755960677"/>
              </p:ext>
            </p:extLst>
          </p:nvPr>
        </p:nvGraphicFramePr>
        <p:xfrm>
          <a:off x="515938" y="1268414"/>
          <a:ext cx="5292726" cy="50403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Chart 1" descr="Abbey (Reading): Unweighted 6%, Weighted 6%&#10;Battle: Unweighted 7%, Weighted 6%&#10;Caversham: Unweighted 9%, Weighted 6%&#10;Caversham Heights: Unweighted 5%, Weighted 5%&#10;Church (Reading): Unweighted 7%, Weighted 5%&#10;Coley: Unweighted 6%, Weighted 5%&#10;Emmer Green: Unweighted 7%, Weighted 5%&#10;Katesgrove: Unweighted 7%, Weighted 5%&#10;Kentwood: Unweighted 5%, Weighted 5%&#10;Norcot: Unweighted 6%, Weighted 6%&#10;Park (Reading): Unweighted 7%, Weighted 7%&#10;Redlands: Unweighted 9%, Weighted 7%&#10;Southcote: Unweighted 7%, Weighted 6%&#10;Thames (Reading): Unweighted 6%, Weighted 5%&#10;Tilehurst: Unweighted 5%, Weighted 4%&#10;Whitley: Unweighted 6%, Weighted 6%.&#10;&#10;Weighted results are in line with the census 2021 population stats.">
            <a:extLst>
              <a:ext uri="{FF2B5EF4-FFF2-40B4-BE49-F238E27FC236}">
                <a16:creationId xmlns:a16="http://schemas.microsoft.com/office/drawing/2014/main" id="{F2294C8E-3909-AEDB-19F6-B313FF0D1E8E}"/>
              </a:ext>
            </a:extLst>
          </p:cNvPr>
          <p:cNvGraphicFramePr/>
          <p:nvPr>
            <p:extLst>
              <p:ext uri="{D42A27DB-BD31-4B8C-83A1-F6EECF244321}">
                <p14:modId xmlns:p14="http://schemas.microsoft.com/office/powerpoint/2010/main" val="4035458755"/>
              </p:ext>
            </p:extLst>
          </p:nvPr>
        </p:nvGraphicFramePr>
        <p:xfrm>
          <a:off x="6348413" y="1268414"/>
          <a:ext cx="5292726" cy="50403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308072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0BF3A-27BB-65A2-AAEE-3F7DA0137E7B}"/>
              </a:ext>
            </a:extLst>
          </p:cNvPr>
          <p:cNvSpPr>
            <a:spLocks noGrp="1"/>
          </p:cNvSpPr>
          <p:nvPr>
            <p:ph type="title"/>
          </p:nvPr>
        </p:nvSpPr>
        <p:spPr>
          <a:xfrm>
            <a:off x="519231" y="624356"/>
            <a:ext cx="10148769" cy="430887"/>
          </a:xfrm>
        </p:spPr>
        <p:txBody>
          <a:bodyPr/>
          <a:lstStyle/>
          <a:p>
            <a:r>
              <a:rPr lang="en-GB"/>
              <a:t>Demographic weighting</a:t>
            </a:r>
          </a:p>
        </p:txBody>
      </p:sp>
      <p:sp>
        <p:nvSpPr>
          <p:cNvPr id="9" name="Text Placeholder 6">
            <a:extLst>
              <a:ext uri="{FF2B5EF4-FFF2-40B4-BE49-F238E27FC236}">
                <a16:creationId xmlns:a16="http://schemas.microsoft.com/office/drawing/2014/main" id="{1D22F128-8D34-D8EF-FCE1-5DE2CFCF71CA}"/>
              </a:ext>
            </a:extLst>
          </p:cNvPr>
          <p:cNvSpPr txBox="1">
            <a:spLocks/>
          </p:cNvSpPr>
          <p:nvPr/>
        </p:nvSpPr>
        <p:spPr>
          <a:xfrm>
            <a:off x="521942" y="1310434"/>
            <a:ext cx="10146058" cy="646331"/>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rgbClr val="6D6E71"/>
                </a:solidFill>
                <a:effectLst/>
                <a:uLnTx/>
                <a:uFillTx/>
                <a:latin typeface="Verdana"/>
                <a:ea typeface="+mn-ea"/>
                <a:cs typeface="+mn-cs"/>
              </a:rPr>
              <a:t>The sample profile was weighted as follows. Weighting targets were set using data from the 2021 Census or 2024’s mid-year population estimates, extracted from Nomis. Data is weighted to ensure that the sample profile is fully representative of Brent’s population by age</a:t>
            </a:r>
            <a:r>
              <a:rPr lang="en-GB">
                <a:solidFill>
                  <a:srgbClr val="6D6E71"/>
                </a:solidFill>
                <a:latin typeface="Verdana"/>
              </a:rPr>
              <a:t> and </a:t>
            </a:r>
            <a:r>
              <a:rPr kumimoji="0" lang="en-GB" sz="1400" b="0" i="0" u="none" strike="noStrike" kern="1200" cap="none" spc="0" normalizeH="0" baseline="0" noProof="0">
                <a:ln>
                  <a:noFill/>
                </a:ln>
                <a:solidFill>
                  <a:srgbClr val="6D6E71"/>
                </a:solidFill>
                <a:effectLst/>
                <a:uLnTx/>
                <a:uFillTx/>
                <a:latin typeface="Verdana"/>
                <a:ea typeface="+mn-ea"/>
                <a:cs typeface="+mn-cs"/>
              </a:rPr>
              <a:t>gender at a ward level.</a:t>
            </a:r>
          </a:p>
        </p:txBody>
      </p:sp>
      <p:graphicFrame>
        <p:nvGraphicFramePr>
          <p:cNvPr id="7" name="Table 6">
            <a:extLst>
              <a:ext uri="{FF2B5EF4-FFF2-40B4-BE49-F238E27FC236}">
                <a16:creationId xmlns:a16="http://schemas.microsoft.com/office/drawing/2014/main" id="{A0C5A2AA-9F3F-4204-A628-72CB5D63AB4E}"/>
              </a:ext>
            </a:extLst>
          </p:cNvPr>
          <p:cNvGraphicFramePr>
            <a:graphicFrameLocks noGrp="1"/>
          </p:cNvGraphicFramePr>
          <p:nvPr>
            <p:extLst>
              <p:ext uri="{D42A27DB-BD31-4B8C-83A1-F6EECF244321}">
                <p14:modId xmlns:p14="http://schemas.microsoft.com/office/powerpoint/2010/main" val="4061381832"/>
              </p:ext>
            </p:extLst>
          </p:nvPr>
        </p:nvGraphicFramePr>
        <p:xfrm>
          <a:off x="519229" y="2189205"/>
          <a:ext cx="7269046" cy="3697180"/>
        </p:xfrm>
        <a:graphic>
          <a:graphicData uri="http://schemas.openxmlformats.org/drawingml/2006/table">
            <a:tbl>
              <a:tblPr firstRow="1" firstCol="1" bandRow="1">
                <a:tableStyleId>{9D7B26C5-4107-4FEC-AEDC-1716B250A1EF}</a:tableStyleId>
              </a:tblPr>
              <a:tblGrid>
                <a:gridCol w="3086913">
                  <a:extLst>
                    <a:ext uri="{9D8B030D-6E8A-4147-A177-3AD203B41FA5}">
                      <a16:colId xmlns:a16="http://schemas.microsoft.com/office/drawing/2014/main" val="1961714318"/>
                    </a:ext>
                  </a:extLst>
                </a:gridCol>
                <a:gridCol w="2204896">
                  <a:extLst>
                    <a:ext uri="{9D8B030D-6E8A-4147-A177-3AD203B41FA5}">
                      <a16:colId xmlns:a16="http://schemas.microsoft.com/office/drawing/2014/main" val="1674998627"/>
                    </a:ext>
                  </a:extLst>
                </a:gridCol>
                <a:gridCol w="1977237">
                  <a:extLst>
                    <a:ext uri="{9D8B030D-6E8A-4147-A177-3AD203B41FA5}">
                      <a16:colId xmlns:a16="http://schemas.microsoft.com/office/drawing/2014/main" val="1875453240"/>
                    </a:ext>
                  </a:extLst>
                </a:gridCol>
              </a:tblGrid>
              <a:tr h="350165">
                <a:tc>
                  <a:txBody>
                    <a:bodyPr/>
                    <a:lstStyle/>
                    <a:p>
                      <a:pPr indent="-226695" algn="l">
                        <a:lnSpc>
                          <a:spcPct val="120000"/>
                        </a:lnSpc>
                        <a:spcBef>
                          <a:spcPts val="600"/>
                        </a:spcBef>
                        <a:spcAft>
                          <a:spcPts val="600"/>
                        </a:spcAft>
                      </a:pPr>
                      <a:r>
                        <a:rPr lang="en-GB" sz="1200">
                          <a:solidFill>
                            <a:srgbClr val="6D6E71"/>
                          </a:solidFill>
                          <a:effectLst/>
                        </a:rPr>
                        <a:t>Demographics</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b"/>
                </a:tc>
                <a:tc>
                  <a:txBody>
                    <a:bodyPr/>
                    <a:lstStyle/>
                    <a:p>
                      <a:pPr indent="-226695" algn="l">
                        <a:lnSpc>
                          <a:spcPct val="120000"/>
                        </a:lnSpc>
                        <a:spcBef>
                          <a:spcPts val="600"/>
                        </a:spcBef>
                        <a:spcAft>
                          <a:spcPts val="600"/>
                        </a:spcAft>
                      </a:pPr>
                      <a:r>
                        <a:rPr lang="en-GB" sz="1200">
                          <a:solidFill>
                            <a:srgbClr val="6D6E71"/>
                          </a:solidFill>
                          <a:effectLst/>
                        </a:rPr>
                        <a:t>Unweighted %</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b"/>
                </a:tc>
                <a:tc>
                  <a:txBody>
                    <a:bodyPr/>
                    <a:lstStyle/>
                    <a:p>
                      <a:pPr indent="-226695" algn="l">
                        <a:lnSpc>
                          <a:spcPct val="120000"/>
                        </a:lnSpc>
                        <a:spcBef>
                          <a:spcPts val="600"/>
                        </a:spcBef>
                        <a:spcAft>
                          <a:spcPts val="600"/>
                        </a:spcAft>
                      </a:pPr>
                      <a:r>
                        <a:rPr lang="en-GB" sz="1200">
                          <a:effectLst/>
                        </a:rPr>
                        <a:t>Weighted %</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b"/>
                </a:tc>
                <a:extLst>
                  <a:ext uri="{0D108BD9-81ED-4DB2-BD59-A6C34878D82A}">
                    <a16:rowId xmlns:a16="http://schemas.microsoft.com/office/drawing/2014/main" val="3779105263"/>
                  </a:ext>
                </a:extLst>
              </a:tr>
              <a:tr h="478145">
                <a:tc>
                  <a:txBody>
                    <a:bodyPr/>
                    <a:lstStyle/>
                    <a:p>
                      <a:pPr indent="-226695" algn="l">
                        <a:lnSpc>
                          <a:spcPct val="120000"/>
                        </a:lnSpc>
                        <a:spcBef>
                          <a:spcPts val="600"/>
                        </a:spcBef>
                        <a:spcAft>
                          <a:spcPts val="600"/>
                        </a:spcAft>
                      </a:pPr>
                      <a:r>
                        <a:rPr lang="en-GB" sz="1200">
                          <a:effectLst/>
                        </a:rPr>
                        <a:t>16-34</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35%</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38%</a:t>
                      </a:r>
                      <a:endParaRPr lang="en-GB" sz="1200">
                        <a:solidFill>
                          <a:srgbClr val="6D6E71"/>
                        </a:solidFill>
                        <a:effectLst/>
                        <a:latin typeface="Verdana" panose="020B0604030504040204" pitchFamily="34" charset="0"/>
                        <a:ea typeface="+mn-ea"/>
                        <a:cs typeface="Times New Roman" panose="02020603050405020304" pitchFamily="18" charset="0"/>
                      </a:endParaRPr>
                    </a:p>
                  </a:txBody>
                  <a:tcPr anchor="ctr"/>
                </a:tc>
                <a:extLst>
                  <a:ext uri="{0D108BD9-81ED-4DB2-BD59-A6C34878D82A}">
                    <a16:rowId xmlns:a16="http://schemas.microsoft.com/office/drawing/2014/main" val="2687365881"/>
                  </a:ext>
                </a:extLst>
              </a:tr>
              <a:tr h="478145">
                <a:tc>
                  <a:txBody>
                    <a:bodyPr/>
                    <a:lstStyle/>
                    <a:p>
                      <a:pPr indent="-226695" algn="l">
                        <a:lnSpc>
                          <a:spcPct val="120000"/>
                        </a:lnSpc>
                        <a:spcBef>
                          <a:spcPts val="600"/>
                        </a:spcBef>
                        <a:spcAft>
                          <a:spcPts val="600"/>
                        </a:spcAft>
                      </a:pPr>
                      <a:r>
                        <a:rPr lang="en-GB" sz="1200">
                          <a:solidFill>
                            <a:srgbClr val="6D6E71"/>
                          </a:solidFill>
                          <a:effectLst/>
                        </a:rPr>
                        <a:t>35-44</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18%</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17%</a:t>
                      </a:r>
                      <a:endParaRPr lang="en-GB" sz="1200">
                        <a:solidFill>
                          <a:srgbClr val="6D6E71"/>
                        </a:solidFill>
                        <a:effectLst/>
                        <a:latin typeface="Verdana" panose="020B0604030504040204" pitchFamily="34" charset="0"/>
                        <a:ea typeface="+mn-ea"/>
                        <a:cs typeface="Times New Roman" panose="02020603050405020304" pitchFamily="18" charset="0"/>
                      </a:endParaRPr>
                    </a:p>
                  </a:txBody>
                  <a:tcPr anchor="ctr"/>
                </a:tc>
                <a:extLst>
                  <a:ext uri="{0D108BD9-81ED-4DB2-BD59-A6C34878D82A}">
                    <a16:rowId xmlns:a16="http://schemas.microsoft.com/office/drawing/2014/main" val="1810148485"/>
                  </a:ext>
                </a:extLst>
              </a:tr>
              <a:tr h="478145">
                <a:tc>
                  <a:txBody>
                    <a:bodyPr/>
                    <a:lstStyle/>
                    <a:p>
                      <a:pPr indent="-226695" algn="l">
                        <a:lnSpc>
                          <a:spcPct val="120000"/>
                        </a:lnSpc>
                        <a:spcBef>
                          <a:spcPts val="600"/>
                        </a:spcBef>
                        <a:spcAft>
                          <a:spcPts val="600"/>
                        </a:spcAft>
                      </a:pPr>
                      <a:r>
                        <a:rPr lang="en-GB" sz="1200">
                          <a:solidFill>
                            <a:srgbClr val="6D6E71"/>
                          </a:solidFill>
                          <a:effectLst/>
                        </a:rPr>
                        <a:t>45-54</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17%</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16%</a:t>
                      </a:r>
                      <a:endParaRPr lang="en-GB" sz="1200">
                        <a:solidFill>
                          <a:srgbClr val="6D6E71"/>
                        </a:solidFill>
                        <a:effectLst/>
                        <a:latin typeface="Verdana" panose="020B0604030504040204" pitchFamily="34" charset="0"/>
                        <a:ea typeface="+mn-ea"/>
                        <a:cs typeface="Times New Roman" panose="02020603050405020304" pitchFamily="18" charset="0"/>
                      </a:endParaRPr>
                    </a:p>
                  </a:txBody>
                  <a:tcPr anchor="ctr"/>
                </a:tc>
                <a:extLst>
                  <a:ext uri="{0D108BD9-81ED-4DB2-BD59-A6C34878D82A}">
                    <a16:rowId xmlns:a16="http://schemas.microsoft.com/office/drawing/2014/main" val="4201444946"/>
                  </a:ext>
                </a:extLst>
              </a:tr>
              <a:tr h="478145">
                <a:tc>
                  <a:txBody>
                    <a:bodyPr/>
                    <a:lstStyle/>
                    <a:p>
                      <a:pPr indent="-226695" algn="l">
                        <a:lnSpc>
                          <a:spcPct val="120000"/>
                        </a:lnSpc>
                        <a:spcBef>
                          <a:spcPts val="600"/>
                        </a:spcBef>
                        <a:spcAft>
                          <a:spcPts val="600"/>
                        </a:spcAft>
                      </a:pPr>
                      <a:r>
                        <a:rPr lang="en-GB" sz="1200">
                          <a:effectLst/>
                        </a:rPr>
                        <a:t>55-64</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13%</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13%</a:t>
                      </a:r>
                      <a:endParaRPr lang="en-GB" sz="1200">
                        <a:solidFill>
                          <a:srgbClr val="6D6E71"/>
                        </a:solidFill>
                        <a:effectLst/>
                        <a:latin typeface="Verdana" panose="020B0604030504040204" pitchFamily="34" charset="0"/>
                        <a:ea typeface="+mn-ea"/>
                        <a:cs typeface="Times New Roman" panose="02020603050405020304" pitchFamily="18" charset="0"/>
                      </a:endParaRPr>
                    </a:p>
                  </a:txBody>
                  <a:tcPr anchor="ctr"/>
                </a:tc>
                <a:extLst>
                  <a:ext uri="{0D108BD9-81ED-4DB2-BD59-A6C34878D82A}">
                    <a16:rowId xmlns:a16="http://schemas.microsoft.com/office/drawing/2014/main" val="4133841021"/>
                  </a:ext>
                </a:extLst>
              </a:tr>
              <a:tr h="478145">
                <a:tc>
                  <a:txBody>
                    <a:bodyPr/>
                    <a:lstStyle/>
                    <a:p>
                      <a:pPr indent="-226695" algn="l">
                        <a:lnSpc>
                          <a:spcPct val="120000"/>
                        </a:lnSpc>
                        <a:spcBef>
                          <a:spcPts val="600"/>
                        </a:spcBef>
                        <a:spcAft>
                          <a:spcPts val="600"/>
                        </a:spcAft>
                      </a:pPr>
                      <a:r>
                        <a:rPr lang="en-GB" sz="1200">
                          <a:solidFill>
                            <a:srgbClr val="6D6E71"/>
                          </a:solidFill>
                          <a:effectLst/>
                        </a:rPr>
                        <a:t>65+</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15%</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15%</a:t>
                      </a:r>
                      <a:endParaRPr lang="en-GB" sz="1200">
                        <a:solidFill>
                          <a:srgbClr val="6D6E71"/>
                        </a:solidFill>
                        <a:effectLst/>
                        <a:latin typeface="Verdana" panose="020B0604030504040204" pitchFamily="34" charset="0"/>
                        <a:ea typeface="+mn-ea"/>
                        <a:cs typeface="Times New Roman" panose="02020603050405020304" pitchFamily="18" charset="0"/>
                      </a:endParaRPr>
                    </a:p>
                  </a:txBody>
                  <a:tcPr anchor="ctr"/>
                </a:tc>
                <a:extLst>
                  <a:ext uri="{0D108BD9-81ED-4DB2-BD59-A6C34878D82A}">
                    <a16:rowId xmlns:a16="http://schemas.microsoft.com/office/drawing/2014/main" val="1274133833"/>
                  </a:ext>
                </a:extLst>
              </a:tr>
              <a:tr h="478145">
                <a:tc>
                  <a:txBody>
                    <a:bodyPr/>
                    <a:lstStyle/>
                    <a:p>
                      <a:pPr indent="-226695" algn="l">
                        <a:lnSpc>
                          <a:spcPct val="120000"/>
                        </a:lnSpc>
                        <a:spcBef>
                          <a:spcPts val="600"/>
                        </a:spcBef>
                        <a:spcAft>
                          <a:spcPts val="600"/>
                        </a:spcAft>
                      </a:pPr>
                      <a:r>
                        <a:rPr lang="en-GB" sz="1200">
                          <a:effectLst/>
                        </a:rPr>
                        <a:t>Male</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50%</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48%</a:t>
                      </a:r>
                      <a:endParaRPr lang="en-GB" sz="1200">
                        <a:solidFill>
                          <a:srgbClr val="6D6E71"/>
                        </a:solidFill>
                        <a:effectLst/>
                        <a:latin typeface="Verdana" panose="020B0604030504040204" pitchFamily="34" charset="0"/>
                        <a:ea typeface="+mn-ea"/>
                        <a:cs typeface="Times New Roman" panose="02020603050405020304" pitchFamily="18" charset="0"/>
                      </a:endParaRPr>
                    </a:p>
                  </a:txBody>
                  <a:tcPr anchor="ctr"/>
                </a:tc>
                <a:extLst>
                  <a:ext uri="{0D108BD9-81ED-4DB2-BD59-A6C34878D82A}">
                    <a16:rowId xmlns:a16="http://schemas.microsoft.com/office/drawing/2014/main" val="1950569020"/>
                  </a:ext>
                </a:extLst>
              </a:tr>
              <a:tr h="478145">
                <a:tc>
                  <a:txBody>
                    <a:bodyPr/>
                    <a:lstStyle/>
                    <a:p>
                      <a:pPr indent="-226695" algn="l">
                        <a:lnSpc>
                          <a:spcPct val="120000"/>
                        </a:lnSpc>
                        <a:spcBef>
                          <a:spcPts val="600"/>
                        </a:spcBef>
                        <a:spcAft>
                          <a:spcPts val="600"/>
                        </a:spcAft>
                      </a:pPr>
                      <a:r>
                        <a:rPr lang="en-GB" sz="1200">
                          <a:effectLst/>
                        </a:rPr>
                        <a:t>Female</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50%</a:t>
                      </a:r>
                      <a:endPar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endParaRPr>
                    </a:p>
                  </a:txBody>
                  <a:tcPr anchor="ctr"/>
                </a:tc>
                <a:tc>
                  <a:txBody>
                    <a:bodyPr/>
                    <a:lstStyle/>
                    <a:p>
                      <a:pPr indent="-226695" algn="l">
                        <a:lnSpc>
                          <a:spcPct val="120000"/>
                        </a:lnSpc>
                        <a:spcBef>
                          <a:spcPts val="600"/>
                        </a:spcBef>
                        <a:spcAft>
                          <a:spcPts val="600"/>
                        </a:spcAft>
                      </a:pPr>
                      <a:r>
                        <a:rPr lang="en-GB" sz="1200">
                          <a:solidFill>
                            <a:srgbClr val="6D6E71"/>
                          </a:solidFill>
                          <a:effectLst/>
                        </a:rPr>
                        <a:t>52%</a:t>
                      </a:r>
                      <a:endParaRPr lang="en-GB" sz="1200">
                        <a:solidFill>
                          <a:srgbClr val="6D6E71"/>
                        </a:solidFill>
                        <a:effectLst/>
                        <a:latin typeface="Verdana" panose="020B0604030504040204" pitchFamily="34" charset="0"/>
                        <a:ea typeface="+mn-ea"/>
                        <a:cs typeface="Times New Roman" panose="02020603050405020304" pitchFamily="18" charset="0"/>
                      </a:endParaRPr>
                    </a:p>
                  </a:txBody>
                  <a:tcPr anchor="ctr"/>
                </a:tc>
                <a:extLst>
                  <a:ext uri="{0D108BD9-81ED-4DB2-BD59-A6C34878D82A}">
                    <a16:rowId xmlns:a16="http://schemas.microsoft.com/office/drawing/2014/main" val="2844411394"/>
                  </a:ext>
                </a:extLst>
              </a:tr>
            </a:tbl>
          </a:graphicData>
        </a:graphic>
      </p:graphicFrame>
      <p:grpSp>
        <p:nvGrpSpPr>
          <p:cNvPr id="13" name="Group 12">
            <a:extLst>
              <a:ext uri="{FF2B5EF4-FFF2-40B4-BE49-F238E27FC236}">
                <a16:creationId xmlns:a16="http://schemas.microsoft.com/office/drawing/2014/main" id="{EA8D8F98-BF03-C9D0-0E99-51EF16686488}"/>
              </a:ext>
              <a:ext uri="{C183D7F6-B498-43B3-948B-1728B52AA6E4}">
                <adec:decorative xmlns:adec="http://schemas.microsoft.com/office/drawing/2017/decorative" val="1"/>
              </a:ext>
            </a:extLst>
          </p:cNvPr>
          <p:cNvGrpSpPr/>
          <p:nvPr/>
        </p:nvGrpSpPr>
        <p:grpSpPr>
          <a:xfrm>
            <a:off x="8115160" y="2331486"/>
            <a:ext cx="3554898" cy="3554898"/>
            <a:chOff x="7047319" y="2170691"/>
            <a:chExt cx="4062953" cy="4062953"/>
          </a:xfrm>
        </p:grpSpPr>
        <p:sp>
          <p:nvSpPr>
            <p:cNvPr id="12" name="Oval 11">
              <a:extLst>
                <a:ext uri="{FF2B5EF4-FFF2-40B4-BE49-F238E27FC236}">
                  <a16:creationId xmlns:a16="http://schemas.microsoft.com/office/drawing/2014/main" id="{CFD0EE8D-6C54-E848-21ED-B0BBAB127867}"/>
                </a:ext>
              </a:extLst>
            </p:cNvPr>
            <p:cNvSpPr/>
            <p:nvPr/>
          </p:nvSpPr>
          <p:spPr>
            <a:xfrm>
              <a:off x="7047319" y="2170691"/>
              <a:ext cx="4062953" cy="4062953"/>
            </a:xfrm>
            <a:prstGeom prst="ellipse">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endParaRPr kumimoji="0" lang="en-GB" sz="1400" b="1" i="0" u="none" strike="noStrike" kern="1200" cap="none" spc="0" normalizeH="0" baseline="0" noProof="0">
                <a:ln>
                  <a:noFill/>
                </a:ln>
                <a:solidFill>
                  <a:srgbClr val="FFFFFF"/>
                </a:solidFill>
                <a:effectLst/>
                <a:uLnTx/>
                <a:uFillTx/>
                <a:latin typeface="Verdana"/>
                <a:ea typeface="+mn-ea"/>
                <a:cs typeface="+mn-cs"/>
              </a:endParaRPr>
            </a:p>
          </p:txBody>
        </p:sp>
        <p:pic>
          <p:nvPicPr>
            <p:cNvPr id="11" name="Graphic 10" descr="Scales of justice with solid fill">
              <a:extLst>
                <a:ext uri="{FF2B5EF4-FFF2-40B4-BE49-F238E27FC236}">
                  <a16:creationId xmlns:a16="http://schemas.microsoft.com/office/drawing/2014/main" id="{CACEC085-725E-BAF3-6142-F985AE1DC9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03268" y="2777088"/>
              <a:ext cx="2751057" cy="2751057"/>
            </a:xfrm>
            <a:prstGeom prst="rect">
              <a:avLst/>
            </a:prstGeom>
          </p:spPr>
        </p:pic>
      </p:grpSp>
      <p:sp>
        <p:nvSpPr>
          <p:cNvPr id="3" name="Footer Placeholder 1">
            <a:extLst>
              <a:ext uri="{FF2B5EF4-FFF2-40B4-BE49-F238E27FC236}">
                <a16:creationId xmlns:a16="http://schemas.microsoft.com/office/drawing/2014/main" id="{76F6FE2B-4DBB-F1EF-E179-28DE70F9BC13}"/>
              </a:ext>
            </a:extLst>
          </p:cNvPr>
          <p:cNvSpPr>
            <a:spLocks noGrp="1"/>
          </p:cNvSpPr>
          <p:nvPr>
            <p:ph type="ftr" sz="quarter" idx="3"/>
          </p:nvPr>
        </p:nvSpPr>
        <p:spPr>
          <a:xfrm>
            <a:off x="527735" y="6387855"/>
            <a:ext cx="10777678" cy="123111"/>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Percentages may not add to 100% due to rounding and prefer not to say responses.</a:t>
            </a:r>
            <a:endPar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784796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0DA70-9C5E-1ECF-EA0A-21BC0A8973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05C015-7081-B649-1798-E0F50EE41F3C}"/>
              </a:ext>
            </a:extLst>
          </p:cNvPr>
          <p:cNvSpPr>
            <a:spLocks noGrp="1"/>
          </p:cNvSpPr>
          <p:nvPr>
            <p:ph type="title"/>
          </p:nvPr>
        </p:nvSpPr>
        <p:spPr>
          <a:xfrm>
            <a:off x="532601" y="692544"/>
            <a:ext cx="4028765" cy="1169551"/>
          </a:xfrm>
        </p:spPr>
        <p:txBody>
          <a:bodyPr wrap="square">
            <a:spAutoFit/>
          </a:bodyPr>
          <a:lstStyle/>
          <a:p>
            <a:r>
              <a:rPr lang="en-GB">
                <a:hlinkClick r:id="rId2" action="ppaction://hlinksldjump"/>
              </a:rPr>
              <a:t>Appendix: </a:t>
            </a:r>
            <a:r>
              <a:rPr lang="en-GB" b="0">
                <a:hlinkClick r:id="rId2" action="ppaction://hlinksldjump"/>
              </a:rPr>
              <a:t>Miscellaneous</a:t>
            </a:r>
          </a:p>
        </p:txBody>
      </p:sp>
    </p:spTree>
    <p:extLst>
      <p:ext uri="{BB962C8B-B14F-4D97-AF65-F5344CB8AC3E}">
        <p14:creationId xmlns:p14="http://schemas.microsoft.com/office/powerpoint/2010/main" val="12891844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9F25B-66D7-293E-9269-53F6C2009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165EB0-0844-0D56-3E8E-42F1A8BD30B6}"/>
              </a:ext>
            </a:extLst>
          </p:cNvPr>
          <p:cNvSpPr>
            <a:spLocks noGrp="1"/>
          </p:cNvSpPr>
          <p:nvPr>
            <p:ph type="title"/>
          </p:nvPr>
        </p:nvSpPr>
        <p:spPr>
          <a:xfrm>
            <a:off x="519231" y="624356"/>
            <a:ext cx="10148769" cy="430887"/>
          </a:xfrm>
        </p:spPr>
        <p:txBody>
          <a:bodyPr/>
          <a:lstStyle/>
          <a:p>
            <a:r>
              <a:rPr lang="en-GB" dirty="0"/>
              <a:t>Anti-social behaviour issues trended table </a:t>
            </a:r>
          </a:p>
        </p:txBody>
      </p:sp>
      <p:sp>
        <p:nvSpPr>
          <p:cNvPr id="9" name="Text Placeholder 6">
            <a:extLst>
              <a:ext uri="{FF2B5EF4-FFF2-40B4-BE49-F238E27FC236}">
                <a16:creationId xmlns:a16="http://schemas.microsoft.com/office/drawing/2014/main" id="{25704EFE-CCB7-76F5-0613-99BF2B16D8AB}"/>
              </a:ext>
            </a:extLst>
          </p:cNvPr>
          <p:cNvSpPr txBox="1">
            <a:spLocks/>
          </p:cNvSpPr>
          <p:nvPr/>
        </p:nvSpPr>
        <p:spPr>
          <a:xfrm>
            <a:off x="521942" y="1310434"/>
            <a:ext cx="10146058" cy="430887"/>
          </a:xfrm>
          <a:prstGeom prst="rect">
            <a:avLst/>
          </a:prstGeom>
        </p:spPr>
        <p:txBody>
          <a:bodyPr wrap="square" lIns="0" tIns="0" rIns="0" bIns="0">
            <a:spAutoFit/>
          </a:bodyPr>
          <a:lstStyle>
            <a:lvl1pPr marL="0" indent="0" algn="l" defTabSz="914400" rtl="0" eaLnBrk="1" latinLnBrk="0" hangingPunct="1">
              <a:lnSpc>
                <a:spcPct val="10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6D6E71"/>
                </a:solidFill>
                <a:effectLst/>
                <a:uLnTx/>
                <a:uFillTx/>
                <a:latin typeface="Verdana"/>
                <a:ea typeface="+mn-ea"/>
                <a:cs typeface="+mn-cs"/>
              </a:rPr>
              <a:t>Residents are significantly more likely to think that all measured anti-social behaviour issues are a problem in comparison to 2021.  </a:t>
            </a:r>
          </a:p>
        </p:txBody>
      </p:sp>
      <p:graphicFrame>
        <p:nvGraphicFramePr>
          <p:cNvPr id="7" name="Table 6">
            <a:extLst>
              <a:ext uri="{FF2B5EF4-FFF2-40B4-BE49-F238E27FC236}">
                <a16:creationId xmlns:a16="http://schemas.microsoft.com/office/drawing/2014/main" id="{5DC12624-F963-C6D5-511B-A669D86A9055}"/>
              </a:ext>
            </a:extLst>
          </p:cNvPr>
          <p:cNvGraphicFramePr>
            <a:graphicFrameLocks noGrp="1"/>
          </p:cNvGraphicFramePr>
          <p:nvPr>
            <p:extLst>
              <p:ext uri="{D42A27DB-BD31-4B8C-83A1-F6EECF244321}">
                <p14:modId xmlns:p14="http://schemas.microsoft.com/office/powerpoint/2010/main" val="3862416035"/>
              </p:ext>
            </p:extLst>
          </p:nvPr>
        </p:nvGraphicFramePr>
        <p:xfrm>
          <a:off x="519228" y="1972571"/>
          <a:ext cx="11070259" cy="3697180"/>
        </p:xfrm>
        <a:graphic>
          <a:graphicData uri="http://schemas.openxmlformats.org/drawingml/2006/table">
            <a:tbl>
              <a:tblPr firstRow="1" firstCol="1" bandRow="1">
                <a:tableStyleId>{9D7B26C5-4107-4FEC-AEDC-1716B250A1EF}</a:tableStyleId>
              </a:tblPr>
              <a:tblGrid>
                <a:gridCol w="3695856">
                  <a:extLst>
                    <a:ext uri="{9D8B030D-6E8A-4147-A177-3AD203B41FA5}">
                      <a16:colId xmlns:a16="http://schemas.microsoft.com/office/drawing/2014/main" val="1961714318"/>
                    </a:ext>
                  </a:extLst>
                </a:gridCol>
                <a:gridCol w="2639847">
                  <a:extLst>
                    <a:ext uri="{9D8B030D-6E8A-4147-A177-3AD203B41FA5}">
                      <a16:colId xmlns:a16="http://schemas.microsoft.com/office/drawing/2014/main" val="1674998627"/>
                    </a:ext>
                  </a:extLst>
                </a:gridCol>
                <a:gridCol w="2367278">
                  <a:extLst>
                    <a:ext uri="{9D8B030D-6E8A-4147-A177-3AD203B41FA5}">
                      <a16:colId xmlns:a16="http://schemas.microsoft.com/office/drawing/2014/main" val="1875453240"/>
                    </a:ext>
                  </a:extLst>
                </a:gridCol>
                <a:gridCol w="2367278">
                  <a:extLst>
                    <a:ext uri="{9D8B030D-6E8A-4147-A177-3AD203B41FA5}">
                      <a16:colId xmlns:a16="http://schemas.microsoft.com/office/drawing/2014/main" val="2505068160"/>
                    </a:ext>
                  </a:extLst>
                </a:gridCol>
              </a:tblGrid>
              <a:tr h="350165">
                <a:tc>
                  <a:txBody>
                    <a:bodyPr/>
                    <a:lstStyle/>
                    <a:p>
                      <a:pPr indent="-226695" algn="l">
                        <a:lnSpc>
                          <a:spcPct val="120000"/>
                        </a:lnSpc>
                        <a:spcBef>
                          <a:spcPts val="600"/>
                        </a:spcBef>
                        <a:spcAft>
                          <a:spcPts val="600"/>
                        </a:spcAft>
                      </a:pPr>
                      <a:r>
                        <a:rPr lang="en-GB" sz="1200" dirty="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 fairly/very big problem</a:t>
                      </a:r>
                    </a:p>
                  </a:txBody>
                  <a:tcPr anchor="b"/>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2026</a:t>
                      </a:r>
                    </a:p>
                  </a:txBody>
                  <a:tcPr anchor="b"/>
                </a:tc>
                <a:tc>
                  <a:txBody>
                    <a:bodyPr/>
                    <a:lstStyle/>
                    <a:p>
                      <a:pPr marL="0" marR="0" lvl="0" indent="-226695" algn="l" defTabSz="914400" rtl="0" eaLnBrk="1" fontAlgn="auto" latinLnBrk="0" hangingPunct="1">
                        <a:lnSpc>
                          <a:spcPct val="120000"/>
                        </a:lnSpc>
                        <a:spcBef>
                          <a:spcPts val="600"/>
                        </a:spcBef>
                        <a:spcAft>
                          <a:spcPts val="600"/>
                        </a:spcAft>
                        <a:buClrTx/>
                        <a:buSzTx/>
                        <a:buFontTx/>
                        <a:buNone/>
                        <a:tabLst/>
                        <a:defRPr/>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2021</a:t>
                      </a:r>
                    </a:p>
                  </a:txBody>
                  <a:tcPr anchor="b"/>
                </a:tc>
                <a:tc>
                  <a:txBody>
                    <a:bodyPr/>
                    <a:lstStyle/>
                    <a:p>
                      <a:pPr marL="0" marR="0" lvl="0" indent="-226695" algn="l" defTabSz="914400" rtl="0" eaLnBrk="1" fontAlgn="auto" latinLnBrk="0" hangingPunct="1">
                        <a:lnSpc>
                          <a:spcPct val="120000"/>
                        </a:lnSpc>
                        <a:spcBef>
                          <a:spcPts val="600"/>
                        </a:spcBef>
                        <a:spcAft>
                          <a:spcPts val="600"/>
                        </a:spcAft>
                        <a:buClrTx/>
                        <a:buSzTx/>
                        <a:buFontTx/>
                        <a:buNone/>
                        <a:tabLst/>
                        <a:defRPr/>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2018</a:t>
                      </a:r>
                    </a:p>
                  </a:txBody>
                  <a:tcPr anchor="b"/>
                </a:tc>
                <a:extLst>
                  <a:ext uri="{0D108BD9-81ED-4DB2-BD59-A6C34878D82A}">
                    <a16:rowId xmlns:a16="http://schemas.microsoft.com/office/drawing/2014/main" val="3779105263"/>
                  </a:ext>
                </a:extLst>
              </a:tr>
              <a:tr h="478145">
                <a:tc>
                  <a:txBody>
                    <a:bodyPr/>
                    <a:lstStyle/>
                    <a:p>
                      <a:r>
                        <a:rPr lang="en-US" sz="1100" b="0" i="0" u="none" strike="noStrike" baseline="0">
                          <a:solidFill>
                            <a:srgbClr val="808080"/>
                          </a:solidFill>
                          <a:latin typeface="Verdana" panose="020B0604030504040204" pitchFamily="34" charset="0"/>
                        </a:rPr>
                        <a:t>Rubbish or litter lying around	</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65%</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29%</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57%</a:t>
                      </a:r>
                    </a:p>
                  </a:txBody>
                  <a:tcPr anchor="ctr"/>
                </a:tc>
                <a:extLst>
                  <a:ext uri="{0D108BD9-81ED-4DB2-BD59-A6C34878D82A}">
                    <a16:rowId xmlns:a16="http://schemas.microsoft.com/office/drawing/2014/main" val="2687365881"/>
                  </a:ext>
                </a:extLst>
              </a:tr>
              <a:tr h="478145">
                <a:tc>
                  <a:txBody>
                    <a:bodyPr/>
                    <a:lstStyle/>
                    <a:p>
                      <a:r>
                        <a:rPr lang="en-US" sz="1100" b="0" i="0" u="none" strike="noStrike" baseline="0">
                          <a:solidFill>
                            <a:srgbClr val="808080"/>
                          </a:solidFill>
                          <a:latin typeface="Verdana" panose="020B0604030504040204" pitchFamily="34" charset="0"/>
                        </a:rPr>
                        <a:t>People using or dealing drugs	</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54%</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25%</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42%</a:t>
                      </a:r>
                    </a:p>
                  </a:txBody>
                  <a:tcPr anchor="ctr"/>
                </a:tc>
                <a:extLst>
                  <a:ext uri="{0D108BD9-81ED-4DB2-BD59-A6C34878D82A}">
                    <a16:rowId xmlns:a16="http://schemas.microsoft.com/office/drawing/2014/main" val="1810148485"/>
                  </a:ext>
                </a:extLst>
              </a:tr>
              <a:tr h="478145">
                <a:tc>
                  <a:txBody>
                    <a:bodyPr/>
                    <a:lstStyle/>
                    <a:p>
                      <a:r>
                        <a:rPr lang="en-US" sz="1100" b="0" i="0" u="none" strike="noStrike" baseline="0">
                          <a:solidFill>
                            <a:srgbClr val="808080"/>
                          </a:solidFill>
                          <a:latin typeface="Verdana" panose="020B0604030504040204" pitchFamily="34" charset="0"/>
                        </a:rPr>
                        <a:t>People hanging around the streets</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44%</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29% </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40%</a:t>
                      </a:r>
                    </a:p>
                  </a:txBody>
                  <a:tcPr anchor="ctr"/>
                </a:tc>
                <a:extLst>
                  <a:ext uri="{0D108BD9-81ED-4DB2-BD59-A6C34878D82A}">
                    <a16:rowId xmlns:a16="http://schemas.microsoft.com/office/drawing/2014/main" val="4201444946"/>
                  </a:ext>
                </a:extLst>
              </a:tr>
              <a:tr h="478145">
                <a:tc>
                  <a:txBody>
                    <a:bodyPr/>
                    <a:lstStyle/>
                    <a:p>
                      <a:r>
                        <a:rPr lang="en-US" sz="1100" b="0" i="0" u="none" strike="noStrike" baseline="0" dirty="0">
                          <a:solidFill>
                            <a:srgbClr val="808080"/>
                          </a:solidFill>
                          <a:latin typeface="Verdana" panose="020B0604030504040204" pitchFamily="34" charset="0"/>
                        </a:rPr>
                        <a:t>People being drunk or rowdy in public places</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41% </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26%</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41%</a:t>
                      </a:r>
                    </a:p>
                  </a:txBody>
                  <a:tcPr anchor="ctr"/>
                </a:tc>
                <a:extLst>
                  <a:ext uri="{0D108BD9-81ED-4DB2-BD59-A6C34878D82A}">
                    <a16:rowId xmlns:a16="http://schemas.microsoft.com/office/drawing/2014/main" val="4133841021"/>
                  </a:ext>
                </a:extLst>
              </a:tr>
              <a:tr h="478145">
                <a:tc>
                  <a:txBody>
                    <a:bodyPr/>
                    <a:lstStyle/>
                    <a:p>
                      <a:r>
                        <a:rPr lang="en-US" sz="1100" b="0" i="0" u="none" strike="noStrike" baseline="0">
                          <a:solidFill>
                            <a:srgbClr val="808080"/>
                          </a:solidFill>
                          <a:latin typeface="Verdana" panose="020B0604030504040204" pitchFamily="34" charset="0"/>
                        </a:rPr>
                        <a:t>Vandalism, graffiti and other deliberate damage to property or vehicles		</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34%</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19%</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32%</a:t>
                      </a:r>
                    </a:p>
                  </a:txBody>
                  <a:tcPr anchor="ctr"/>
                </a:tc>
                <a:extLst>
                  <a:ext uri="{0D108BD9-81ED-4DB2-BD59-A6C34878D82A}">
                    <a16:rowId xmlns:a16="http://schemas.microsoft.com/office/drawing/2014/main" val="1274133833"/>
                  </a:ext>
                </a:extLst>
              </a:tr>
              <a:tr h="478145">
                <a:tc>
                  <a:txBody>
                    <a:bodyPr/>
                    <a:lstStyle/>
                    <a:p>
                      <a:r>
                        <a:rPr lang="en-US" sz="1100" b="0" i="0" u="none" strike="noStrike" baseline="0">
                          <a:solidFill>
                            <a:srgbClr val="808080"/>
                          </a:solidFill>
                          <a:latin typeface="Verdana" panose="020B0604030504040204" pitchFamily="34" charset="0"/>
                        </a:rPr>
                        <a:t>Noisy </a:t>
                      </a:r>
                      <a:r>
                        <a:rPr lang="en-US" sz="1100" b="0" i="0" u="none" strike="noStrike" baseline="0" err="1">
                          <a:solidFill>
                            <a:srgbClr val="808080"/>
                          </a:solidFill>
                          <a:latin typeface="Verdana" panose="020B0604030504040204" pitchFamily="34" charset="0"/>
                        </a:rPr>
                        <a:t>neighbours</a:t>
                      </a:r>
                      <a:r>
                        <a:rPr lang="en-US" sz="1100" b="0" i="0" u="none" strike="noStrike" baseline="0">
                          <a:solidFill>
                            <a:srgbClr val="808080"/>
                          </a:solidFill>
                          <a:latin typeface="Verdana" panose="020B0604030504040204" pitchFamily="34" charset="0"/>
                        </a:rPr>
                        <a:t> and loud parties	</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32%</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13%</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20%</a:t>
                      </a:r>
                    </a:p>
                  </a:txBody>
                  <a:tcPr anchor="ctr"/>
                </a:tc>
                <a:extLst>
                  <a:ext uri="{0D108BD9-81ED-4DB2-BD59-A6C34878D82A}">
                    <a16:rowId xmlns:a16="http://schemas.microsoft.com/office/drawing/2014/main" val="1950569020"/>
                  </a:ext>
                </a:extLst>
              </a:tr>
              <a:tr h="478145">
                <a:tc>
                  <a:txBody>
                    <a:bodyPr/>
                    <a:lstStyle/>
                    <a:p>
                      <a:r>
                        <a:rPr lang="en-US" sz="1100" b="0" i="0" u="none" strike="noStrike" baseline="0">
                          <a:solidFill>
                            <a:srgbClr val="808080"/>
                          </a:solidFill>
                          <a:latin typeface="Verdana" panose="020B0604030504040204" pitchFamily="34" charset="0"/>
                        </a:rPr>
                        <a:t>Hate crime, hate incidents or hate speech</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Calibri" panose="020F0502020204030204" pitchFamily="34" charset="0"/>
                          <a:cs typeface="Times New Roman" panose="02020603050405020304" pitchFamily="18" charset="0"/>
                        </a:rPr>
                        <a:t>28%</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14%</a:t>
                      </a:r>
                    </a:p>
                  </a:txBody>
                  <a:tcPr anchor="ctr"/>
                </a:tc>
                <a:tc>
                  <a:txBody>
                    <a:bodyPr/>
                    <a:lstStyle/>
                    <a:p>
                      <a:pPr indent="-226695" algn="l">
                        <a:lnSpc>
                          <a:spcPct val="120000"/>
                        </a:lnSpc>
                        <a:spcBef>
                          <a:spcPts val="600"/>
                        </a:spcBef>
                        <a:spcAft>
                          <a:spcPts val="600"/>
                        </a:spcAft>
                      </a:pPr>
                      <a:r>
                        <a:rPr lang="en-GB" sz="1200">
                          <a:solidFill>
                            <a:srgbClr val="6D6E71"/>
                          </a:solidFill>
                          <a:effectLst/>
                          <a:latin typeface="Verdana" panose="020B0604030504040204" pitchFamily="34" charset="0"/>
                          <a:ea typeface="+mn-ea"/>
                          <a:cs typeface="Times New Roman" panose="02020603050405020304" pitchFamily="18" charset="0"/>
                        </a:rPr>
                        <a:t>14%</a:t>
                      </a:r>
                    </a:p>
                  </a:txBody>
                  <a:tcPr anchor="ctr"/>
                </a:tc>
                <a:extLst>
                  <a:ext uri="{0D108BD9-81ED-4DB2-BD59-A6C34878D82A}">
                    <a16:rowId xmlns:a16="http://schemas.microsoft.com/office/drawing/2014/main" val="2844411394"/>
                  </a:ext>
                </a:extLst>
              </a:tr>
            </a:tbl>
          </a:graphicData>
        </a:graphic>
      </p:graphicFrame>
      <p:sp>
        <p:nvSpPr>
          <p:cNvPr id="4" name="Footer Placeholder 1">
            <a:extLst>
              <a:ext uri="{FF2B5EF4-FFF2-40B4-BE49-F238E27FC236}">
                <a16:creationId xmlns:a16="http://schemas.microsoft.com/office/drawing/2014/main" id="{12CF3D00-CE27-52A1-999D-FDED1A855770}"/>
              </a:ext>
              <a:ext uri="{C183D7F6-B498-43B3-948B-1728B52AA6E4}">
                <adec:decorative xmlns:adec="http://schemas.microsoft.com/office/drawing/2017/decorative" val="1"/>
              </a:ext>
            </a:extLst>
          </p:cNvPr>
          <p:cNvSpPr>
            <a:spLocks noGrp="1"/>
          </p:cNvSpPr>
          <p:nvPr>
            <p:ph type="ftr" sz="quarter" idx="3"/>
          </p:nvPr>
        </p:nvSpPr>
        <p:spPr>
          <a:xfrm>
            <a:off x="518465" y="6308726"/>
            <a:ext cx="10777678" cy="2154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Base: </a:t>
            </a:r>
            <a:r>
              <a:rPr kumimoji="0" lang="en-US" sz="800" b="0" i="0" u="none" strike="noStrike" kern="1200" cap="none" spc="0" normalizeH="0" baseline="0" noProof="0">
                <a:ln>
                  <a:noFill/>
                </a:ln>
                <a:solidFill>
                  <a:srgbClr val="6D6E71"/>
                </a:solidFill>
                <a:effectLst/>
                <a:uLnTx/>
                <a:uFillTx/>
                <a:latin typeface="Verdana" panose="020B0604030504040204" pitchFamily="34" charset="0"/>
                <a:ea typeface="Verdana" panose="020B0604030504040204" pitchFamily="34" charset="0"/>
              </a:rPr>
              <a:t>All Respondents (2,207) Q023. How much of a problem do you think the following are in your local area?</a:t>
            </a:r>
          </a:p>
        </p:txBody>
      </p:sp>
    </p:spTree>
    <p:extLst>
      <p:ext uri="{BB962C8B-B14F-4D97-AF65-F5344CB8AC3E}">
        <p14:creationId xmlns:p14="http://schemas.microsoft.com/office/powerpoint/2010/main" val="11475875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DE17A3-D0F7-702B-B1CF-D7467ED5B9EB}"/>
              </a:ext>
            </a:extLst>
          </p:cNvPr>
          <p:cNvSpPr>
            <a:spLocks noGrp="1"/>
          </p:cNvSpPr>
          <p:nvPr>
            <p:ph type="title"/>
          </p:nvPr>
        </p:nvSpPr>
        <p:spPr/>
        <p:txBody>
          <a:bodyPr/>
          <a:lstStyle/>
          <a:p>
            <a:r>
              <a:rPr lang="en-GB" dirty="0"/>
              <a:t>Key changes from the 2021 questionnaire</a:t>
            </a:r>
          </a:p>
        </p:txBody>
      </p:sp>
      <p:sp>
        <p:nvSpPr>
          <p:cNvPr id="4" name="Text Placeholder 3">
            <a:extLst>
              <a:ext uri="{FF2B5EF4-FFF2-40B4-BE49-F238E27FC236}">
                <a16:creationId xmlns:a16="http://schemas.microsoft.com/office/drawing/2014/main" id="{19B75A5F-D1AE-7088-5D26-E837A2EFAFB3}"/>
              </a:ext>
            </a:extLst>
          </p:cNvPr>
          <p:cNvSpPr>
            <a:spLocks noGrp="1"/>
          </p:cNvSpPr>
          <p:nvPr>
            <p:ph type="body" sz="quarter" idx="13"/>
          </p:nvPr>
        </p:nvSpPr>
        <p:spPr>
          <a:xfrm>
            <a:off x="521942" y="2389205"/>
            <a:ext cx="5321646" cy="4047262"/>
          </a:xfrm>
        </p:spPr>
        <p:txBody>
          <a:bodyPr/>
          <a:lstStyle/>
          <a:p>
            <a:pPr marL="285750" indent="-285750">
              <a:buFont typeface="Arial" panose="020B0604020202020204" pitchFamily="34" charset="0"/>
              <a:buChar char="•"/>
            </a:pPr>
            <a:r>
              <a:rPr lang="en-US" b="1" dirty="0"/>
              <a:t>Q03_3: </a:t>
            </a:r>
            <a:r>
              <a:rPr lang="en-US" dirty="0"/>
              <a:t>Statement wording changed from “People in my local area are treated equally” to “People in my local area are treated fairly”. </a:t>
            </a:r>
            <a:r>
              <a:rPr lang="en-GB" dirty="0"/>
              <a:t>As such, comparisons with previous surveys are not available for this measure.</a:t>
            </a:r>
          </a:p>
          <a:p>
            <a:pPr marL="285750" indent="-285750">
              <a:buFont typeface="Arial" panose="020B0604020202020204" pitchFamily="34" charset="0"/>
              <a:buChar char="•"/>
            </a:pPr>
            <a:r>
              <a:rPr lang="en-US" b="1" dirty="0"/>
              <a:t>Q04 and Q05: </a:t>
            </a:r>
            <a:r>
              <a:rPr lang="en-US" dirty="0"/>
              <a:t>Several category labels were changed to improve understanding, and the answer list was condensed to improve answer quality by ensuring respondents were not overburdened.</a:t>
            </a:r>
          </a:p>
          <a:p>
            <a:pPr marL="285750" indent="-285750">
              <a:buFont typeface="Arial" panose="020B0604020202020204" pitchFamily="34" charset="0"/>
              <a:buChar char="•"/>
            </a:pPr>
            <a:r>
              <a:rPr lang="en-US" b="1" dirty="0"/>
              <a:t>Q07: </a:t>
            </a:r>
            <a:r>
              <a:rPr lang="en-US" dirty="0"/>
              <a:t>Question wording changed from “People in my local area already get together to make the area better” to “To what extent would you agree or disagree that people in this local area pull together to improve the local area”. Caution is required when comparing with previous surveys’ results.</a:t>
            </a:r>
          </a:p>
          <a:p>
            <a:pPr marL="285750" indent="-285750">
              <a:buFont typeface="Arial" panose="020B0604020202020204" pitchFamily="34" charset="0"/>
              <a:buChar char="•"/>
            </a:pPr>
            <a:r>
              <a:rPr lang="en-US" b="1" dirty="0"/>
              <a:t>Q09: </a:t>
            </a:r>
            <a:r>
              <a:rPr lang="en-US" dirty="0"/>
              <a:t>The wording of several statements was tweaked to improve readability or comparability with external benchmarks.</a:t>
            </a:r>
            <a:endParaRPr lang="en-GB" dirty="0"/>
          </a:p>
        </p:txBody>
      </p:sp>
      <p:sp>
        <p:nvSpPr>
          <p:cNvPr id="5" name="Text Placeholder 4">
            <a:extLst>
              <a:ext uri="{FF2B5EF4-FFF2-40B4-BE49-F238E27FC236}">
                <a16:creationId xmlns:a16="http://schemas.microsoft.com/office/drawing/2014/main" id="{CBFA387E-B046-5B1D-2A5C-A7B3C84D1672}"/>
              </a:ext>
            </a:extLst>
          </p:cNvPr>
          <p:cNvSpPr>
            <a:spLocks noGrp="1"/>
          </p:cNvSpPr>
          <p:nvPr>
            <p:ph type="body" sz="quarter" idx="14"/>
          </p:nvPr>
        </p:nvSpPr>
        <p:spPr>
          <a:xfrm>
            <a:off x="6355565" y="2387133"/>
            <a:ext cx="5320498" cy="3185487"/>
          </a:xfrm>
        </p:spPr>
        <p:txBody>
          <a:bodyPr/>
          <a:lstStyle/>
          <a:p>
            <a:pPr marL="171450" indent="-171450">
              <a:buFont typeface="Arial" panose="020B0604020202020204" pitchFamily="34" charset="0"/>
              <a:buChar char="•"/>
            </a:pPr>
            <a:r>
              <a:rPr lang="en-US" b="1" dirty="0"/>
              <a:t>Q12: </a:t>
            </a:r>
            <a:r>
              <a:rPr lang="en-US" dirty="0"/>
              <a:t>Scales were changed to capture more detail in responses, and categories were condensed, which may impact comparability for some measures.</a:t>
            </a:r>
          </a:p>
          <a:p>
            <a:pPr marL="171450" indent="-171450">
              <a:buFont typeface="Arial" panose="020B0604020202020204" pitchFamily="34" charset="0"/>
              <a:buChar char="•"/>
            </a:pPr>
            <a:r>
              <a:rPr lang="en-US" b="1" dirty="0"/>
              <a:t>Q18: </a:t>
            </a:r>
            <a:r>
              <a:rPr lang="en-US" dirty="0"/>
              <a:t>Question wording and scale were tweaked to align with the LGA benchmarking survey. Comparability may be affected.</a:t>
            </a:r>
            <a:endParaRPr lang="en-US" b="1" dirty="0"/>
          </a:p>
          <a:p>
            <a:pPr marL="171450" indent="-171450">
              <a:buFont typeface="Arial" panose="020B0604020202020204" pitchFamily="34" charset="0"/>
              <a:buChar char="•"/>
            </a:pPr>
            <a:r>
              <a:rPr lang="en-US" b="1" dirty="0"/>
              <a:t>Q19-Q21: </a:t>
            </a:r>
            <a:r>
              <a:rPr lang="en-GB" dirty="0"/>
              <a:t>Changes to the question wording and answer options mean comparability with previous surveys is limited.</a:t>
            </a:r>
          </a:p>
          <a:p>
            <a:pPr marL="171450" indent="-171450">
              <a:buFont typeface="Arial" panose="020B0604020202020204" pitchFamily="34" charset="0"/>
              <a:buChar char="•"/>
            </a:pPr>
            <a:r>
              <a:rPr lang="en-US" b="1" dirty="0"/>
              <a:t>Q22: </a:t>
            </a:r>
            <a:r>
              <a:rPr lang="en-GB" dirty="0"/>
              <a:t>The question wording and response scale were changed to better align with the LGA benchmarking survey. As a result, comparisons with previous surveys are not included for this question.</a:t>
            </a:r>
            <a:endParaRPr lang="en-GB" sz="1200" dirty="0"/>
          </a:p>
        </p:txBody>
      </p:sp>
      <p:sp>
        <p:nvSpPr>
          <p:cNvPr id="6" name="Text Placeholder 5">
            <a:extLst>
              <a:ext uri="{FF2B5EF4-FFF2-40B4-BE49-F238E27FC236}">
                <a16:creationId xmlns:a16="http://schemas.microsoft.com/office/drawing/2014/main" id="{1DAE8485-8D48-5353-0C6A-FC06E5D39A1B}"/>
              </a:ext>
            </a:extLst>
          </p:cNvPr>
          <p:cNvSpPr>
            <a:spLocks noGrp="1"/>
          </p:cNvSpPr>
          <p:nvPr>
            <p:ph type="body" sz="quarter" idx="15"/>
          </p:nvPr>
        </p:nvSpPr>
        <p:spPr>
          <a:xfrm>
            <a:off x="521380" y="1269481"/>
            <a:ext cx="10146620" cy="646331"/>
          </a:xfrm>
        </p:spPr>
        <p:txBody>
          <a:bodyPr/>
          <a:lstStyle/>
          <a:p>
            <a:r>
              <a:rPr lang="en-GB"/>
              <a:t>The 2026 questionnaire retains many of the core questions from the version used in 2021, but it is important to note that several questions have been reworded or rescaled to improve ease of understanding and allow for more comparable external benchmarking. Some of the key changes are outlined below.</a:t>
            </a:r>
          </a:p>
        </p:txBody>
      </p:sp>
    </p:spTree>
    <p:extLst>
      <p:ext uri="{BB962C8B-B14F-4D97-AF65-F5344CB8AC3E}">
        <p14:creationId xmlns:p14="http://schemas.microsoft.com/office/powerpoint/2010/main" val="1653897011"/>
      </p:ext>
    </p:extLst>
  </p:cSld>
  <p:clrMapOvr>
    <a:masterClrMapping/>
  </p:clrMapOvr>
</p:sld>
</file>

<file path=ppt/theme/theme1.xml><?xml version="1.0" encoding="utf-8"?>
<a:theme xmlns:a="http://schemas.openxmlformats.org/drawingml/2006/main" name="Main presentation">
  <a:themeElements>
    <a:clrScheme name="DJS colours">
      <a:dk1>
        <a:srgbClr val="6D6E71"/>
      </a:dk1>
      <a:lt1>
        <a:srgbClr val="FFFFFF"/>
      </a:lt1>
      <a:dk2>
        <a:srgbClr val="6D6E71"/>
      </a:dk2>
      <a:lt2>
        <a:srgbClr val="F2F2F2"/>
      </a:lt2>
      <a:accent1>
        <a:srgbClr val="6D6E71"/>
      </a:accent1>
      <a:accent2>
        <a:srgbClr val="FF0090"/>
      </a:accent2>
      <a:accent3>
        <a:srgbClr val="1268B3"/>
      </a:accent3>
      <a:accent4>
        <a:srgbClr val="00AEEF"/>
      </a:accent4>
      <a:accent5>
        <a:srgbClr val="7E67AD"/>
      </a:accent5>
      <a:accent6>
        <a:srgbClr val="932871"/>
      </a:accent6>
      <a:hlink>
        <a:srgbClr val="6D6E71"/>
      </a:hlink>
      <a:folHlink>
        <a:srgbClr val="6D6E7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noFill/>
        </a:ln>
      </a:spPr>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defPPr algn="l">
          <a:spcAft>
            <a:spcPts val="1000"/>
          </a:spcAft>
          <a:defRPr sz="1400" b="1"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wrap="square" lIns="0" tIns="0" rIns="0" bIns="0" rtlCol="0">
        <a:spAutoFit/>
      </a:bodyPr>
      <a:lstStyle>
        <a:defPPr algn="l">
          <a:lnSpc>
            <a:spcPct val="100000"/>
          </a:lnSpc>
          <a:spcAft>
            <a:spcPts val="1000"/>
          </a:spcAft>
          <a:defRPr sz="1400" b="0" noProof="0" dirty="0" err="1" smtClean="0">
            <a:solidFill>
              <a:schemeClr val="accent1"/>
            </a:solidFill>
            <a:latin typeface="Verdana" panose="020B0604030504040204" pitchFamily="34" charset="0"/>
            <a:ea typeface="Verdana" panose="020B0604030504040204" pitchFamily="34" charset="0"/>
            <a:cs typeface="Verdana" panose="020B0604030504040204" pitchFamily="34" charset="0"/>
          </a:defRPr>
        </a:defPPr>
      </a:lstStyle>
    </a:txDef>
  </a:objectDefaults>
  <a:extraClrSchemeLst/>
  <a:extLst>
    <a:ext uri="{05A4C25C-085E-4340-85A3-A5531E510DB2}">
      <thm15:themeFamily xmlns:thm15="http://schemas.microsoft.com/office/thememl/2012/main" name="client prefix jobnumber_client_research template_2022.pptx" id="{F02F6A34-DA77-CD45-A8D1-2D17ED276A1D}" vid="{2E8982FA-AEC5-F840-BBCA-B4EB9FF2D64F}"/>
    </a:ext>
  </a:extLst>
</a:theme>
</file>

<file path=ppt/theme/theme2.xml><?xml version="1.0" encoding="utf-8"?>
<a:theme xmlns:a="http://schemas.openxmlformats.org/drawingml/2006/main" name="Side-bar: blue">
  <a:themeElements>
    <a:clrScheme name="DJS colours">
      <a:dk1>
        <a:srgbClr val="6D6E71"/>
      </a:dk1>
      <a:lt1>
        <a:srgbClr val="FFFFFF"/>
      </a:lt1>
      <a:dk2>
        <a:srgbClr val="6D6E71"/>
      </a:dk2>
      <a:lt2>
        <a:srgbClr val="F2F2F2"/>
      </a:lt2>
      <a:accent1>
        <a:srgbClr val="6D6E71"/>
      </a:accent1>
      <a:accent2>
        <a:srgbClr val="FF0090"/>
      </a:accent2>
      <a:accent3>
        <a:srgbClr val="1268B3"/>
      </a:accent3>
      <a:accent4>
        <a:srgbClr val="00AEEF"/>
      </a:accent4>
      <a:accent5>
        <a:srgbClr val="7E67AD"/>
      </a:accent5>
      <a:accent6>
        <a:srgbClr val="932871"/>
      </a:accent6>
      <a:hlink>
        <a:srgbClr val="6D6E71"/>
      </a:hlink>
      <a:folHlink>
        <a:srgbClr val="6D6E7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noFill/>
        </a:ln>
      </a:spPr>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defPPr algn="l">
          <a:spcAft>
            <a:spcPts val="1000"/>
          </a:spcAft>
          <a:defRPr sz="1400" b="1"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wrap="square" lIns="0" tIns="0" rIns="0" bIns="0" rtlCol="0">
        <a:spAutoFit/>
      </a:bodyPr>
      <a:lstStyle>
        <a:defPPr algn="l">
          <a:lnSpc>
            <a:spcPct val="100000"/>
          </a:lnSpc>
          <a:spcAft>
            <a:spcPts val="1000"/>
          </a:spcAft>
          <a:defRPr sz="1400" b="0" noProof="0" dirty="0" err="1" smtClean="0">
            <a:solidFill>
              <a:schemeClr val="accent1"/>
            </a:solidFill>
            <a:latin typeface="Verdana" panose="020B0604030504040204" pitchFamily="34" charset="0"/>
            <a:ea typeface="Verdana" panose="020B0604030504040204" pitchFamily="34" charset="0"/>
            <a:cs typeface="Verdana" panose="020B0604030504040204" pitchFamily="34" charset="0"/>
          </a:defRPr>
        </a:defPPr>
      </a:lstStyle>
    </a:txDef>
  </a:objectDefaults>
  <a:extraClrSchemeLst/>
  <a:extLst>
    <a:ext uri="{05A4C25C-085E-4340-85A3-A5531E510DB2}">
      <thm15:themeFamily xmlns:thm15="http://schemas.microsoft.com/office/thememl/2012/main" name="client prefix jobnumber_client_research template_2022.pptx" id="{F02F6A34-DA77-CD45-A8D1-2D17ED276A1D}" vid="{BB0D92D7-4D05-EA4C-A380-8C12AE3F066A}"/>
    </a:ext>
  </a:extLst>
</a:theme>
</file>

<file path=ppt/theme/theme3.xml><?xml version="1.0" encoding="utf-8"?>
<a:theme xmlns:a="http://schemas.openxmlformats.org/drawingml/2006/main" name="Plain">
  <a:themeElements>
    <a:clrScheme name="Custom 1">
      <a:dk1>
        <a:srgbClr val="6D6E71"/>
      </a:dk1>
      <a:lt1>
        <a:srgbClr val="FFFFFF"/>
      </a:lt1>
      <a:dk2>
        <a:srgbClr val="6D6E71"/>
      </a:dk2>
      <a:lt2>
        <a:srgbClr val="F2F2F2"/>
      </a:lt2>
      <a:accent1>
        <a:srgbClr val="6D6E71"/>
      </a:accent1>
      <a:accent2>
        <a:srgbClr val="FF0090"/>
      </a:accent2>
      <a:accent3>
        <a:srgbClr val="1268B3"/>
      </a:accent3>
      <a:accent4>
        <a:srgbClr val="00AEEF"/>
      </a:accent4>
      <a:accent5>
        <a:srgbClr val="7E67AD"/>
      </a:accent5>
      <a:accent6>
        <a:srgbClr val="932871"/>
      </a:accent6>
      <a:hlink>
        <a:srgbClr val="6D6E71"/>
      </a:hlink>
      <a:folHlink>
        <a:srgbClr val="6D6E7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noFill/>
        </a:ln>
      </a:spPr>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defPPr algn="ctr">
          <a:spcAft>
            <a:spcPts val="1000"/>
          </a:spcAft>
          <a:defRPr sz="1400" b="1"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wrap="square" lIns="0" tIns="0" rIns="0" bIns="0" rtlCol="0">
        <a:spAutoFit/>
      </a:bodyPr>
      <a:lstStyle>
        <a:defPPr algn="l">
          <a:lnSpc>
            <a:spcPct val="100000"/>
          </a:lnSpc>
          <a:spcAft>
            <a:spcPts val="1000"/>
          </a:spcAft>
          <a:defRPr sz="1400" b="0" noProof="0" dirty="0" err="1" smtClean="0">
            <a:solidFill>
              <a:schemeClr val="accent1"/>
            </a:solidFill>
            <a:latin typeface="Verdana" panose="020B0604030504040204" pitchFamily="34" charset="0"/>
            <a:ea typeface="Verdana" panose="020B0604030504040204" pitchFamily="34" charset="0"/>
            <a:cs typeface="Verdana" panose="020B0604030504040204" pitchFamily="34" charset="0"/>
          </a:defRPr>
        </a:defPPr>
      </a:lstStyle>
    </a:txDef>
  </a:objectDefaults>
  <a:extraClrSchemeLst/>
  <a:extLst>
    <a:ext uri="{05A4C25C-085E-4340-85A3-A5531E510DB2}">
      <thm15:themeFamily xmlns:thm15="http://schemas.microsoft.com/office/thememl/2012/main" name="client prefix jobnumber_client_research template_2022.pptx" id="{F02F6A34-DA77-CD45-A8D1-2D17ED276A1D}" vid="{C6E6F0F5-100B-9741-BEAC-58B729BA3D58}"/>
    </a:ext>
  </a:extLst>
</a:theme>
</file>

<file path=ppt/theme/theme4.xml><?xml version="1.0" encoding="utf-8"?>
<a:theme xmlns:a="http://schemas.openxmlformats.org/drawingml/2006/main" name="Back cover">
  <a:themeElements>
    <a:clrScheme name="DJS colours">
      <a:dk1>
        <a:srgbClr val="6D6E71"/>
      </a:dk1>
      <a:lt1>
        <a:srgbClr val="FFFFFF"/>
      </a:lt1>
      <a:dk2>
        <a:srgbClr val="6D6E71"/>
      </a:dk2>
      <a:lt2>
        <a:srgbClr val="F2F2F2"/>
      </a:lt2>
      <a:accent1>
        <a:srgbClr val="6D6E71"/>
      </a:accent1>
      <a:accent2>
        <a:srgbClr val="FF0090"/>
      </a:accent2>
      <a:accent3>
        <a:srgbClr val="1268B3"/>
      </a:accent3>
      <a:accent4>
        <a:srgbClr val="00AEEF"/>
      </a:accent4>
      <a:accent5>
        <a:srgbClr val="7E67AD"/>
      </a:accent5>
      <a:accent6>
        <a:srgbClr val="932871"/>
      </a:accent6>
      <a:hlink>
        <a:srgbClr val="6D6E71"/>
      </a:hlink>
      <a:folHlink>
        <a:srgbClr val="6D6E71"/>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noFill/>
        </a:ln>
      </a:spPr>
      <a:bodyPr rot="0" spcFirstLastPara="0" vertOverflow="overflow" horzOverflow="overflow" vert="horz" wrap="square" lIns="180000" tIns="180000" rIns="180000" bIns="180000" numCol="1" spcCol="0" rtlCol="0" fromWordArt="0" anchor="t" anchorCtr="0" forceAA="0" compatLnSpc="1">
        <a:prstTxWarp prst="textNoShape">
          <a:avLst/>
        </a:prstTxWarp>
        <a:spAutoFit/>
      </a:bodyPr>
      <a:lstStyle>
        <a:defPPr algn="l">
          <a:spcAft>
            <a:spcPts val="1000"/>
          </a:spcAft>
          <a:defRPr sz="14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lient prefix jobnumber_client_research template_2022.pptx" id="{F02F6A34-DA77-CD45-A8D1-2D17ED276A1D}" vid="{80BB59AF-4016-BC4B-ABFA-6B04048DA5C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45379F5C408E4D9BBF4CFC37B2391B" ma:contentTypeVersion="11" ma:contentTypeDescription="Create a new document." ma:contentTypeScope="" ma:versionID="342bd2e5b7f17e8117b8705192706d9a">
  <xsd:schema xmlns:xsd="http://www.w3.org/2001/XMLSchema" xmlns:xs="http://www.w3.org/2001/XMLSchema" xmlns:p="http://schemas.microsoft.com/office/2006/metadata/properties" xmlns:ns2="0a5bc873-b68f-4a68-a065-823cbb711d86" xmlns:ns3="a818f972-8984-4a22-a6a3-0c8c0ab892ab" targetNamespace="http://schemas.microsoft.com/office/2006/metadata/properties" ma:root="true" ma:fieldsID="4cbef312b8acf557d1f620c990a042fa" ns2:_="" ns3:_="">
    <xsd:import namespace="0a5bc873-b68f-4a68-a065-823cbb711d86"/>
    <xsd:import namespace="a818f972-8984-4a22-a6a3-0c8c0ab892a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5bc873-b68f-4a68-a065-823cbb711d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3f4cb5b-1e6f-48ac-8412-c927db84bba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818f972-8984-4a22-a6a3-0c8c0ab892a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4ed3425-0a9c-43b9-ba05-0cdbaa381de6}" ma:internalName="TaxCatchAll" ma:showField="CatchAllData" ma:web="a818f972-8984-4a22-a6a3-0c8c0ab892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818f972-8984-4a22-a6a3-0c8c0ab892ab" xsi:nil="true"/>
    <lcf76f155ced4ddcb4097134ff3c332f xmlns="0a5bc873-b68f-4a68-a065-823cbb711d8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C9F9EB0-1010-4201-8092-64845523200D}">
  <ds:schemaRefs>
    <ds:schemaRef ds:uri="0a5bc873-b68f-4a68-a065-823cbb711d86"/>
    <ds:schemaRef ds:uri="a818f972-8984-4a22-a6a3-0c8c0ab892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6741FA4-717D-42DC-BE72-6D7942421816}">
  <ds:schemaRefs>
    <ds:schemaRef ds:uri="http://schemas.microsoft.com/sharepoint/v3/contenttype/forms"/>
  </ds:schemaRefs>
</ds:datastoreItem>
</file>

<file path=customXml/itemProps3.xml><?xml version="1.0" encoding="utf-8"?>
<ds:datastoreItem xmlns:ds="http://schemas.openxmlformats.org/officeDocument/2006/customXml" ds:itemID="{484AB606-9379-4E8F-9DD1-603CB90FD787}">
  <ds:schemaRefs>
    <ds:schemaRef ds:uri="http://schemas.openxmlformats.org/package/2006/metadata/core-properties"/>
    <ds:schemaRef ds:uri="http://www.w3.org/XML/1998/namespace"/>
    <ds:schemaRef ds:uri="0a5bc873-b68f-4a68-a065-823cbb711d86"/>
    <ds:schemaRef ds:uri="http://purl.org/dc/terms/"/>
    <ds:schemaRef ds:uri="http://schemas.microsoft.com/office/infopath/2007/PartnerControls"/>
    <ds:schemaRef ds:uri="http://schemas.microsoft.com/office/2006/metadata/properties"/>
    <ds:schemaRef ds:uri="http://purl.org/dc/elements/1.1/"/>
    <ds:schemaRef ds:uri="http://schemas.microsoft.com/office/2006/documentManagement/types"/>
    <ds:schemaRef ds:uri="a818f972-8984-4a22-a6a3-0c8c0ab892ab"/>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client prefix jobnumber_client_research template_2022</Template>
  <TotalTime>838</TotalTime>
  <Words>9745</Words>
  <Application>Microsoft Office PowerPoint</Application>
  <PresentationFormat>Widescreen</PresentationFormat>
  <Paragraphs>1330</Paragraphs>
  <Slides>65</Slides>
  <Notes>50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65</vt:i4>
      </vt:variant>
    </vt:vector>
  </HeadingPairs>
  <TitlesOfParts>
    <vt:vector size="75" baseType="lpstr">
      <vt:lpstr>Arial</vt:lpstr>
      <vt:lpstr>BBC Reith Sans</vt:lpstr>
      <vt:lpstr>Calibri</vt:lpstr>
      <vt:lpstr>Open Sans</vt:lpstr>
      <vt:lpstr>Segoe UI</vt:lpstr>
      <vt:lpstr>Verdana</vt:lpstr>
      <vt:lpstr>Main presentation</vt:lpstr>
      <vt:lpstr>Side-bar: blue</vt:lpstr>
      <vt:lpstr>Plain</vt:lpstr>
      <vt:lpstr>Back cover</vt:lpstr>
      <vt:lpstr>Brent Council  Resident Attitudes Survey 2026</vt:lpstr>
      <vt:lpstr>Contents</vt:lpstr>
      <vt:lpstr>Background and methodology</vt:lpstr>
      <vt:lpstr>Background and methodology - overview</vt:lpstr>
      <vt:lpstr>Understanding the report</vt:lpstr>
      <vt:lpstr>Key terms</vt:lpstr>
      <vt:lpstr>Key results</vt:lpstr>
      <vt:lpstr>Local area and community</vt:lpstr>
      <vt:lpstr>Satisfaction with the local area (I)</vt:lpstr>
      <vt:lpstr>Satisfaction with the local area (II)</vt:lpstr>
      <vt:lpstr>Feelings about local area</vt:lpstr>
      <vt:lpstr>Things most valued by residents (I)</vt:lpstr>
      <vt:lpstr>Things most valued by residents (II)</vt:lpstr>
      <vt:lpstr>Spending priorities (I)</vt:lpstr>
      <vt:lpstr>Spending priorities (II)</vt:lpstr>
      <vt:lpstr>Frequency of giving unpaid help</vt:lpstr>
      <vt:lpstr>Perceptions of community togetherness</vt:lpstr>
      <vt:lpstr>Feeling safe in local area</vt:lpstr>
      <vt:lpstr>Anti-social behaviour issues </vt:lpstr>
      <vt:lpstr>Perception of future service changes</vt:lpstr>
      <vt:lpstr>Council perceptions and satisfaction</vt:lpstr>
      <vt:lpstr>Satisfaction with council (I)</vt:lpstr>
      <vt:lpstr>Satisfaction with council (II)</vt:lpstr>
      <vt:lpstr>Perception of service level change</vt:lpstr>
      <vt:lpstr>Council perceptions</vt:lpstr>
      <vt:lpstr>Council acts on concerns of residents</vt:lpstr>
      <vt:lpstr>Communications</vt:lpstr>
      <vt:lpstr>Council keeps residents informed (I)</vt:lpstr>
      <vt:lpstr>Council keeps residents informed (II)</vt:lpstr>
      <vt:lpstr>Communication channel visibility </vt:lpstr>
      <vt:lpstr>Contacting the council</vt:lpstr>
      <vt:lpstr>Brent Council website use</vt:lpstr>
      <vt:lpstr>Reasons for using Brent’s website</vt:lpstr>
      <vt:lpstr>Reasons for not using Brent’s website</vt:lpstr>
      <vt:lpstr>Local information sources</vt:lpstr>
      <vt:lpstr>Social media channels used for local news</vt:lpstr>
      <vt:lpstr>Sentiment towards AI</vt:lpstr>
      <vt:lpstr>Personal confidence in using AI</vt:lpstr>
      <vt:lpstr>Comfort with council using AI</vt:lpstr>
      <vt:lpstr>Health and wellbeing</vt:lpstr>
      <vt:lpstr>Frequency of health-related behaviours </vt:lpstr>
      <vt:lpstr>Perceptions of access to food in the local area</vt:lpstr>
      <vt:lpstr>Weight goals</vt:lpstr>
      <vt:lpstr>Loneliness frequency </vt:lpstr>
      <vt:lpstr>Desire to change aspects of health</vt:lpstr>
      <vt:lpstr>Financial wellbeing and household circumstances</vt:lpstr>
      <vt:lpstr>Perceptions of income </vt:lpstr>
      <vt:lpstr>Recent financial difficulties</vt:lpstr>
      <vt:lpstr>Main income earner’s occupation </vt:lpstr>
      <vt:lpstr>Household income</vt:lpstr>
      <vt:lpstr>Appendix: Detailed methodology</vt:lpstr>
      <vt:lpstr>Detailed background and methodology</vt:lpstr>
      <vt:lpstr>Appendix: Weighting and demographics</vt:lpstr>
      <vt:lpstr>Respondent profile </vt:lpstr>
      <vt:lpstr>Religion</vt:lpstr>
      <vt:lpstr>Household composition</vt:lpstr>
      <vt:lpstr>Household benefits received</vt:lpstr>
      <vt:lpstr>Length of time living in Brent and reason for moving</vt:lpstr>
      <vt:lpstr>Housing  and sexual orientation</vt:lpstr>
      <vt:lpstr>First language and carer status</vt:lpstr>
      <vt:lpstr>Weighting profile by ward</vt:lpstr>
      <vt:lpstr>Demographic weighting</vt:lpstr>
      <vt:lpstr>Appendix: Miscellaneous</vt:lpstr>
      <vt:lpstr>Anti-social behaviour issues trended table </vt:lpstr>
      <vt:lpstr>Key changes from the 2021 questionnaire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Gabriela Szymanska</dc:creator>
  <cp:lastModifiedBy>Spruds, Agnieszka</cp:lastModifiedBy>
  <cp:revision>12</cp:revision>
  <dcterms:created xsi:type="dcterms:W3CDTF">2023-12-13T09:51:32Z</dcterms:created>
  <dcterms:modified xsi:type="dcterms:W3CDTF">2026-10-07T07:31:55Z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0x010100BE45379F5C408E4D9BBF4CFC37B2391B</vt:lpwstr>
  </property>
  <property fmtid="{D5CDD505-2E9C-101B-9397-08002B2CF9AE}" pid="4" name="OrgTeam">
    <vt:lpwstr>1;#DOR - Policy - Policy|eb91f2f1-404b-400d-b244-2aeea20eea92</vt:lpwstr>
  </property>
  <property fmtid="{D5CDD505-2E9C-101B-9397-08002B2CF9AE}" pid="5" name="SecClass">
    <vt:lpwstr>2;#OFFICIAL|aacd4e4f-7705-433a-a4bc-60b6539b36de</vt:lpwstr>
  </property>
  <property fmtid="{D5CDD505-2E9C-101B-9397-08002B2CF9AE}" pid="6" name="_NewReviewCycle">
    <vt:lpwstr/>
  </property>
  <property fmtid="{D5CDD505-2E9C-101B-9397-08002B2CF9AE}" pid="7" name="_AdHocReviewCycleID">
    <vt:i4>38832710</vt:i4>
  </property>
  <property fmtid="{D5CDD505-2E9C-101B-9397-08002B2CF9AE}" pid="8" name="_EmailSubject">
    <vt:lpwstr>files for open data </vt:lpwstr>
  </property>
  <property fmtid="{D5CDD505-2E9C-101B-9397-08002B2CF9AE}" pid="9" name="_AuthorEmail">
    <vt:lpwstr>Agnieszka.Spruds@brent.gov.uk</vt:lpwstr>
  </property>
  <property fmtid="{D5CDD505-2E9C-101B-9397-08002B2CF9AE}" pid="10" name="_AuthorEmailDisplayName">
    <vt:lpwstr>Spruds, Agnieszka</vt:lpwstr>
  </property>
  <property fmtid="{D5CDD505-2E9C-101B-9397-08002B2CF9AE}" pid="11" name="_PreviousAdHocReviewCycleID">
    <vt:i4>395871211</vt:i4>
  </property>
</Properties>
</file>