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94" r:id="rId5"/>
    <p:sldMasterId id="2147483670" r:id="rId6"/>
    <p:sldMasterId id="2147483679" r:id="rId7"/>
  </p:sldMasterIdLst>
  <p:notesMasterIdLst>
    <p:notesMasterId r:id="rId16"/>
  </p:notesMasterIdLst>
  <p:handoutMasterIdLst>
    <p:handoutMasterId r:id="rId17"/>
  </p:handoutMasterIdLst>
  <p:sldIdLst>
    <p:sldId id="288" r:id="rId8"/>
    <p:sldId id="306" r:id="rId9"/>
    <p:sldId id="620" r:id="rId10"/>
    <p:sldId id="2439" r:id="rId11"/>
    <p:sldId id="2432" r:id="rId12"/>
    <p:sldId id="2435" r:id="rId13"/>
    <p:sldId id="2436" r:id="rId14"/>
    <p:sldId id="243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6" userDrawn="1">
          <p15:clr>
            <a:srgbClr val="A4A3A4"/>
          </p15:clr>
        </p15:guide>
        <p15:guide id="2" pos="3885"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937870F-72F4-92AB-84AE-4286944B4EF5}" name="Spruds, Agnieszka" initials="AS" userId="S::Agnieszka.Spruds@brent.gov.uk::7d8e53e6-1963-408a-96fc-efd4fb6e9455" providerId="AD"/>
  <p188:author id="{A2350810-2099-1A75-579F-9FE17985C333}" name="Marston, Jill" initials="MJ" userId="S::jill.marston@reading.gov.uk::6a6f2c1a-0996-4623-b357-a1b28dbfa8f3" providerId="AD"/>
  <p188:author id="{2F86D417-4D46-B361-A7FB-826E21BA6B26}" name="Spruds, Agnieszka" initials="SA" userId="S::agnieszka.spruds@brent.gov.uk::7d8e53e6-1963-408a-96fc-efd4fb6e9455" providerId="AD"/>
  <p188:author id="{1D908E25-1827-F6B2-4FEC-133F11AFF9E5}" name="Nicola Shorrock" initials="NS" userId="S::nshorrock@djsresearch.com::3ceebf53-3361-40d8-8f44-6e4d001b1101" providerId="AD"/>
  <p188:author id="{94AD9435-79BD-BF9D-2B0F-D5484B526ACF}" name="Jamie Lawson" initials="JL" userId="S::jlawson@djsresearch.com::a4c04af5-ac77-46f3-81a9-96f03a4293fb" providerId="AD"/>
  <p188:author id="{BCB87E38-6BAB-151C-5D09-8A845770171B}" name="Wylde, Alex" initials="AW" userId="S::Alex.Wylde@reading.gov.uk::6247d710-f626-446f-b240-6d256d7e5c1f" providerId="AD"/>
  <p188:author id="{3010993C-333D-4A87-80A8-4E1E9623833B}" name="Kittappa, Anne" initials="KA" userId="S::anne.kittappa@brent.gov.uk::7d75de06-8e8c-47a7-84f3-f9e0dfc199a2" providerId="AD"/>
  <p188:author id="{BBC8464C-11F4-6A71-D6BD-6575B4C359C8}" name="Maggie Shelley" initials="MS" userId="S::mshelley@djsresearch.com::59e7ef04-be60-4b5d-9270-572f625b9012" providerId="AD"/>
  <p188:author id="{A49AB04C-27DB-BA64-36C6-2851BA4F601C}" name="Rachel Taylor" initials="RT" userId="S::rtaylor@djsresearch.com::752f215d-47b3-4f6f-85e5-1d39e6725297" providerId="AD"/>
  <p188:author id="{27EB6C51-83BE-0D87-D39E-F16BC305D7EC}" name="Julie Hollingsworth" initials="JH" userId="S::jhollingsworth@djsresearch.com::ac2174b8-5d09-4a3c-a917-a9c3045e23cb" providerId="AD"/>
  <p188:author id="{B3A13E59-64A2-1362-C8B0-9A5EE7871D84}" name="Marston, Jill" initials="JM" userId="S::Jill.Marston@reading.gov.uk::6a6f2c1a-0996-4623-b357-a1b28dbfa8f3" providerId="AD"/>
  <p188:author id="{99A4B173-C496-6246-D527-A0677E2AE7CD}" name="Hall, Grace" initials="HG" userId="S::grace.hall@brent.gov.uk::924c3d29-f555-46b6-962b-2711b05e9bac" providerId="AD"/>
  <p188:author id="{1A49B395-B6F6-403F-51B8-33EECBAE441F}" name="Kittappa, Anne" initials="AK" userId="S::Anne.Kittappa@brent.gov.uk::7d75de06-8e8c-47a7-84f3-f9e0dfc199a2" providerId="AD"/>
  <p188:author id="{A55972D9-C11C-F96B-7654-13C50B460E2F}" name="Alex Noden" initials="AN" userId="S::anoden@djsresearch.com::d015c689-6054-4661-ada2-aefc50e4e13b" providerId="AD"/>
  <p188:author id="{E2EDA2E8-043D-D9B4-8DF8-9D904D733191}" name="Taylor, Jasmin" initials="TJ" userId="S::jasmin.taylor@brent.gov.uk::d6c6c08a-f073-4a07-8901-e25e6e938f62" providerId="AD"/>
  <p188:author id="{29895BED-DC34-11FF-92F7-D476F9FF181B}" name="Claire Williams" initials="CW" userId="S::cwilliams@djsresearch.com::d98be401-8614-461a-aac9-76f8fe19b548" providerId="AD"/>
  <p188:author id="{E9D069FC-0E14-B784-6252-2C2F5B9B3068}" name="Gabriela Szymanska" initials="GS" userId="S::gszymanska@djsresearch.com::07fffb32-fa34-42c5-a0b6-9306f786df8b" providerId="AD"/>
  <p188:author id="{91D0B6FE-B2DB-4A02-4E4F-C20A3D81646B}" name="Shevas, Katie" initials="SK" userId="S::katie.shevas@brent.gov.uk::8df7200b-42ce-4154-943a-0e4e45b1b28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63739"/>
    <a:srgbClr val="6D6E71"/>
    <a:srgbClr val="008039"/>
    <a:srgbClr val="FF99D3"/>
    <a:srgbClr val="8DC4F4"/>
    <a:srgbClr val="FF0090"/>
    <a:srgbClr val="1268B3"/>
    <a:srgbClr val="C6E1F9"/>
    <a:srgbClr val="AEFFFF"/>
    <a:srgbClr val="FF5D5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3" d="100"/>
          <a:sy n="83" d="100"/>
        </p:scale>
        <p:origin x="878" y="70"/>
      </p:cViewPr>
      <p:guideLst>
        <p:guide orient="horz" pos="96"/>
        <p:guide pos="3885"/>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5" Type="http://schemas.openxmlformats.org/officeDocument/2006/relationships/slideMaster" Target="slideMasters/slideMaster2.xml"/><Relationship Id="rId15" Type="http://schemas.openxmlformats.org/officeDocument/2006/relationships/slide" Target="slides/slide8.xml"/><Relationship Id="rId10" Type="http://schemas.openxmlformats.org/officeDocument/2006/relationships/slide" Target="slides/slide3.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28AB14E-926B-AD4F-99F3-110F3A44E5D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6F120482-6C49-DE47-B26D-F42D8D0D085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4AFC126-634C-474E-BC67-60D3DC2D564F}" type="datetime1">
              <a:rPr lang="en-GB" smtClean="0"/>
              <a:t>06/10/2026</a:t>
            </a:fld>
            <a:endParaRPr lang="en-GB"/>
          </a:p>
        </p:txBody>
      </p:sp>
      <p:sp>
        <p:nvSpPr>
          <p:cNvPr id="4" name="Footer Placeholder 3">
            <a:extLst>
              <a:ext uri="{FF2B5EF4-FFF2-40B4-BE49-F238E27FC236}">
                <a16:creationId xmlns:a16="http://schemas.microsoft.com/office/drawing/2014/main" id="{1D3FF62A-B122-6041-BAF7-D2792F301DA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7BBDE1A2-AE7C-7B4B-B2DA-CC696F8F81E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F9ECFDA-4C90-9B42-9B18-603FE95975A4}" type="slidenum">
              <a:rPr lang="en-GB" smtClean="0"/>
              <a:t>‹#›</a:t>
            </a:fld>
            <a:endParaRPr lang="en-GB"/>
          </a:p>
        </p:txBody>
      </p:sp>
    </p:spTree>
    <p:extLst>
      <p:ext uri="{BB962C8B-B14F-4D97-AF65-F5344CB8AC3E}">
        <p14:creationId xmlns:p14="http://schemas.microsoft.com/office/powerpoint/2010/main" val="561828015"/>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88C5CF-01D7-604D-B71E-A216C7CD8E0C}" type="datetime1">
              <a:rPr lang="en-GB" smtClean="0"/>
              <a:t>06/10/2026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C615F1-F8CC-B64A-B38B-BCEA2CE3F24C}" type="slidenum">
              <a:rPr lang="en-GB" smtClean="0"/>
              <a:t>‹#›</a:t>
            </a:fld>
            <a:endParaRPr lang="en-GB"/>
          </a:p>
        </p:txBody>
      </p:sp>
    </p:spTree>
    <p:extLst>
      <p:ext uri="{BB962C8B-B14F-4D97-AF65-F5344CB8AC3E}">
        <p14:creationId xmlns:p14="http://schemas.microsoft.com/office/powerpoint/2010/main" val="3281926973"/>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Date Placeholder 3"/>
          <p:cNvSpPr>
            <a:spLocks noGrp="1"/>
          </p:cNvSpPr>
          <p:nvPr>
            <p:ph type="dt" idx="1"/>
          </p:nvPr>
        </p:nvSpPr>
        <p:spPr/>
        <p:txBody>
          <a:bodyPr/>
          <a:lstStyle/>
          <a:p>
            <a:fld id="{46DC70BA-8561-A34A-B410-5DCCB4EEA468}" type="datetime1">
              <a:rPr lang="en-GB" smtClean="0"/>
              <a:t>06/10/2026</a:t>
            </a:fld>
            <a:endParaRPr lang="en-GB"/>
          </a:p>
        </p:txBody>
      </p:sp>
      <p:sp>
        <p:nvSpPr>
          <p:cNvPr id="5" name="Slide Number Placeholder 4"/>
          <p:cNvSpPr>
            <a:spLocks noGrp="1"/>
          </p:cNvSpPr>
          <p:nvPr>
            <p:ph type="sldNum" sz="quarter" idx="5"/>
          </p:nvPr>
        </p:nvSpPr>
        <p:spPr/>
        <p:txBody>
          <a:bodyPr/>
          <a:lstStyle/>
          <a:p>
            <a:fld id="{C5C615F1-F8CC-B64A-B38B-BCEA2CE3F24C}" type="slidenum">
              <a:rPr lang="en-GB" smtClean="0"/>
              <a:t>1</a:t>
            </a:fld>
            <a:endParaRPr lang="en-GB"/>
          </a:p>
        </p:txBody>
      </p:sp>
    </p:spTree>
    <p:extLst>
      <p:ext uri="{BB962C8B-B14F-4D97-AF65-F5344CB8AC3E}">
        <p14:creationId xmlns:p14="http://schemas.microsoft.com/office/powerpoint/2010/main" val="13728232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C5551-0902-8445-9815-54E8BDA0DA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BA9C0A-E0B1-4635-9B14-E3B7AF5448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0BFAAB-FAE0-C2E4-81D3-F079A5343492}"/>
              </a:ext>
            </a:extLst>
          </p:cNvPr>
          <p:cNvSpPr>
            <a:spLocks noGrp="1"/>
          </p:cNvSpPr>
          <p:nvPr>
            <p:ph type="body" idx="1"/>
          </p:nvPr>
        </p:nvSpPr>
        <p:spPr/>
        <p:txBody>
          <a:bodyPr/>
          <a:lstStyle/>
          <a:p>
            <a:endParaRPr lang="en-GB"/>
          </a:p>
        </p:txBody>
      </p:sp>
      <p:sp>
        <p:nvSpPr>
          <p:cNvPr id="4" name="Date Placeholder 3">
            <a:extLst>
              <a:ext uri="{FF2B5EF4-FFF2-40B4-BE49-F238E27FC236}">
                <a16:creationId xmlns:a16="http://schemas.microsoft.com/office/drawing/2014/main" id="{D2A75038-3E2F-3E66-1204-8E1D8EB1666D}"/>
              </a:ext>
            </a:extLst>
          </p:cNvPr>
          <p:cNvSpPr>
            <a:spLocks noGrp="1"/>
          </p:cNvSpPr>
          <p:nvPr>
            <p:ph type="dt" idx="1"/>
          </p:nvPr>
        </p:nvSpPr>
        <p:spPr/>
        <p:txBody>
          <a:bodyPr/>
          <a:lstStyle/>
          <a:p>
            <a:fld id="{0F88C5CF-01D7-604D-B71E-A216C7CD8E0C}" type="datetime1">
              <a:rPr lang="en-GB" smtClean="0"/>
              <a:t>06/10/2026</a:t>
            </a:fld>
            <a:endParaRPr lang="en-GB"/>
          </a:p>
        </p:txBody>
      </p:sp>
      <p:sp>
        <p:nvSpPr>
          <p:cNvPr id="5" name="Slide Number Placeholder 4">
            <a:extLst>
              <a:ext uri="{FF2B5EF4-FFF2-40B4-BE49-F238E27FC236}">
                <a16:creationId xmlns:a16="http://schemas.microsoft.com/office/drawing/2014/main" id="{9C95A4FB-DD65-E413-F2AC-A216DC55C688}"/>
              </a:ext>
            </a:extLst>
          </p:cNvPr>
          <p:cNvSpPr>
            <a:spLocks noGrp="1"/>
          </p:cNvSpPr>
          <p:nvPr>
            <p:ph type="sldNum" sz="quarter" idx="5"/>
          </p:nvPr>
        </p:nvSpPr>
        <p:spPr/>
        <p:txBody>
          <a:bodyPr/>
          <a:lstStyle/>
          <a:p>
            <a:fld id="{C5C615F1-F8CC-B64A-B38B-BCEA2CE3F24C}" type="slidenum">
              <a:rPr lang="en-GB" smtClean="0"/>
              <a:t>4</a:t>
            </a:fld>
            <a:endParaRPr lang="en-GB"/>
          </a:p>
        </p:txBody>
      </p:sp>
    </p:spTree>
    <p:extLst>
      <p:ext uri="{BB962C8B-B14F-4D97-AF65-F5344CB8AC3E}">
        <p14:creationId xmlns:p14="http://schemas.microsoft.com/office/powerpoint/2010/main" val="39725765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Date Placeholder 3"/>
          <p:cNvSpPr>
            <a:spLocks noGrp="1"/>
          </p:cNvSpPr>
          <p:nvPr>
            <p:ph type="dt" idx="1"/>
          </p:nvPr>
        </p:nvSpPr>
        <p:spPr/>
        <p:txBody>
          <a:bodyPr/>
          <a:lstStyle/>
          <a:p>
            <a:fld id="{0F88C5CF-01D7-604D-B71E-A216C7CD8E0C}" type="datetime1">
              <a:rPr lang="en-GB" smtClean="0"/>
              <a:t>06/10/2026</a:t>
            </a:fld>
            <a:endParaRPr lang="en-GB"/>
          </a:p>
        </p:txBody>
      </p:sp>
      <p:sp>
        <p:nvSpPr>
          <p:cNvPr id="5" name="Slide Number Placeholder 4"/>
          <p:cNvSpPr>
            <a:spLocks noGrp="1"/>
          </p:cNvSpPr>
          <p:nvPr>
            <p:ph type="sldNum" sz="quarter" idx="5"/>
          </p:nvPr>
        </p:nvSpPr>
        <p:spPr/>
        <p:txBody>
          <a:bodyPr/>
          <a:lstStyle/>
          <a:p>
            <a:fld id="{C5C615F1-F8CC-B64A-B38B-BCEA2CE3F24C}" type="slidenum">
              <a:rPr lang="en-GB" smtClean="0"/>
              <a:t>5</a:t>
            </a:fld>
            <a:endParaRPr lang="en-GB"/>
          </a:p>
        </p:txBody>
      </p:sp>
    </p:spTree>
    <p:extLst>
      <p:ext uri="{BB962C8B-B14F-4D97-AF65-F5344CB8AC3E}">
        <p14:creationId xmlns:p14="http://schemas.microsoft.com/office/powerpoint/2010/main" val="6793634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Date Placeholder 3"/>
          <p:cNvSpPr>
            <a:spLocks noGrp="1"/>
          </p:cNvSpPr>
          <p:nvPr>
            <p:ph type="dt" idx="1"/>
          </p:nvPr>
        </p:nvSpPr>
        <p:spPr/>
        <p:txBody>
          <a:bodyPr/>
          <a:lstStyle/>
          <a:p>
            <a:fld id="{0F88C5CF-01D7-604D-B71E-A216C7CD8E0C}" type="datetime1">
              <a:rPr lang="en-GB" smtClean="0"/>
              <a:t>06/10/2026</a:t>
            </a:fld>
            <a:endParaRPr lang="en-GB"/>
          </a:p>
        </p:txBody>
      </p:sp>
      <p:sp>
        <p:nvSpPr>
          <p:cNvPr id="5" name="Slide Number Placeholder 4"/>
          <p:cNvSpPr>
            <a:spLocks noGrp="1"/>
          </p:cNvSpPr>
          <p:nvPr>
            <p:ph type="sldNum" sz="quarter" idx="5"/>
          </p:nvPr>
        </p:nvSpPr>
        <p:spPr/>
        <p:txBody>
          <a:bodyPr/>
          <a:lstStyle/>
          <a:p>
            <a:fld id="{C5C615F1-F8CC-B64A-B38B-BCEA2CE3F24C}" type="slidenum">
              <a:rPr lang="en-GB" smtClean="0"/>
              <a:t>6</a:t>
            </a:fld>
            <a:endParaRPr lang="en-GB"/>
          </a:p>
        </p:txBody>
      </p:sp>
    </p:spTree>
    <p:extLst>
      <p:ext uri="{BB962C8B-B14F-4D97-AF65-F5344CB8AC3E}">
        <p14:creationId xmlns:p14="http://schemas.microsoft.com/office/powerpoint/2010/main" val="16284348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Date Placeholder 3"/>
          <p:cNvSpPr>
            <a:spLocks noGrp="1"/>
          </p:cNvSpPr>
          <p:nvPr>
            <p:ph type="dt" idx="1"/>
          </p:nvPr>
        </p:nvSpPr>
        <p:spPr/>
        <p:txBody>
          <a:bodyPr/>
          <a:lstStyle/>
          <a:p>
            <a:fld id="{0F88C5CF-01D7-604D-B71E-A216C7CD8E0C}" type="datetime1">
              <a:rPr lang="en-GB" smtClean="0"/>
              <a:t>06/10/2026</a:t>
            </a:fld>
            <a:endParaRPr lang="en-GB"/>
          </a:p>
        </p:txBody>
      </p:sp>
      <p:sp>
        <p:nvSpPr>
          <p:cNvPr id="5" name="Slide Number Placeholder 4"/>
          <p:cNvSpPr>
            <a:spLocks noGrp="1"/>
          </p:cNvSpPr>
          <p:nvPr>
            <p:ph type="sldNum" sz="quarter" idx="5"/>
          </p:nvPr>
        </p:nvSpPr>
        <p:spPr/>
        <p:txBody>
          <a:bodyPr/>
          <a:lstStyle/>
          <a:p>
            <a:fld id="{C5C615F1-F8CC-B64A-B38B-BCEA2CE3F24C}" type="slidenum">
              <a:rPr lang="en-GB" smtClean="0"/>
              <a:t>7</a:t>
            </a:fld>
            <a:endParaRPr lang="en-GB"/>
          </a:p>
        </p:txBody>
      </p:sp>
    </p:spTree>
    <p:extLst>
      <p:ext uri="{BB962C8B-B14F-4D97-AF65-F5344CB8AC3E}">
        <p14:creationId xmlns:p14="http://schemas.microsoft.com/office/powerpoint/2010/main" val="4327645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Date Placeholder 3"/>
          <p:cNvSpPr>
            <a:spLocks noGrp="1"/>
          </p:cNvSpPr>
          <p:nvPr>
            <p:ph type="dt" idx="1"/>
          </p:nvPr>
        </p:nvSpPr>
        <p:spPr/>
        <p:txBody>
          <a:bodyPr/>
          <a:lstStyle/>
          <a:p>
            <a:fld id="{0F88C5CF-01D7-604D-B71E-A216C7CD8E0C}" type="datetime1">
              <a:rPr lang="en-GB" smtClean="0"/>
              <a:t>06/10/2026</a:t>
            </a:fld>
            <a:endParaRPr lang="en-GB"/>
          </a:p>
        </p:txBody>
      </p:sp>
      <p:sp>
        <p:nvSpPr>
          <p:cNvPr id="5" name="Slide Number Placeholder 4"/>
          <p:cNvSpPr>
            <a:spLocks noGrp="1"/>
          </p:cNvSpPr>
          <p:nvPr>
            <p:ph type="sldNum" sz="quarter" idx="5"/>
          </p:nvPr>
        </p:nvSpPr>
        <p:spPr/>
        <p:txBody>
          <a:bodyPr/>
          <a:lstStyle/>
          <a:p>
            <a:fld id="{C5C615F1-F8CC-B64A-B38B-BCEA2CE3F24C}" type="slidenum">
              <a:rPr lang="en-GB" smtClean="0"/>
              <a:t>8</a:t>
            </a:fld>
            <a:endParaRPr lang="en-GB"/>
          </a:p>
        </p:txBody>
      </p:sp>
    </p:spTree>
    <p:extLst>
      <p:ext uri="{BB962C8B-B14F-4D97-AF65-F5344CB8AC3E}">
        <p14:creationId xmlns:p14="http://schemas.microsoft.com/office/powerpoint/2010/main" val="29534775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3" Type="http://schemas.openxmlformats.org/officeDocument/2006/relationships/hyperlink" Target="https://employeeengagementcompany.com/" TargetMode="External"/><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line heading">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898843F0-2059-FB4B-B97B-CBF2F71FE129}"/>
              </a:ext>
            </a:extLst>
          </p:cNvPr>
          <p:cNvSpPr>
            <a:spLocks noGrp="1"/>
          </p:cNvSpPr>
          <p:nvPr>
            <p:ph type="ftr" sz="quarter" idx="3"/>
          </p:nvPr>
        </p:nvSpPr>
        <p:spPr>
          <a:xfrm>
            <a:off x="518465" y="6388666"/>
            <a:ext cx="10777678" cy="123111"/>
          </a:xfrm>
          <a:prstGeom prst="rect">
            <a:avLst/>
          </a:prstGeom>
        </p:spPr>
        <p:txBody>
          <a:bodyPr vert="horz" lIns="0" tIns="0" rIns="0" bIns="0" rtlCol="0" anchor="b" anchorCtr="0"/>
          <a:lstStyle>
            <a:lvl1pPr algn="l">
              <a:defRPr sz="800">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US" b="1"/>
              <a:t>Base: </a:t>
            </a:r>
            <a:r>
              <a:rPr lang="en-US"/>
              <a:t>text before colon bold, text after first letter shouldn’t be a capital, set at 8pt, vertical alignment set to ‘Bottom’. All footer info to go here including  notes – just start a new sentence.</a:t>
            </a:r>
          </a:p>
        </p:txBody>
      </p:sp>
      <p:sp>
        <p:nvSpPr>
          <p:cNvPr id="11" name="Title 6"/>
          <p:cNvSpPr>
            <a:spLocks noGrp="1"/>
          </p:cNvSpPr>
          <p:nvPr>
            <p:ph type="title" hasCustomPrompt="1"/>
          </p:nvPr>
        </p:nvSpPr>
        <p:spPr>
          <a:xfrm>
            <a:off x="520718" y="622094"/>
            <a:ext cx="10147282" cy="445918"/>
          </a:xfrm>
          <a:prstGeom prst="rect">
            <a:avLst/>
          </a:prstGeom>
        </p:spPr>
        <p:txBody>
          <a:bodyPr vert="horz" wrap="square" lIns="0" tIns="0" rIns="0" bIns="0" anchor="t" anchorCtr="0">
            <a:spAutoFit/>
          </a:bodyPr>
          <a:lstStyle>
            <a:lvl1pPr>
              <a:defRPr baseline="0"/>
            </a:lvl1pPr>
          </a:lstStyle>
          <a:p>
            <a:r>
              <a:rPr lang="en-US"/>
              <a:t>Heading, one line example, set at 28pt</a:t>
            </a:r>
            <a:endParaRPr lang="en-GB"/>
          </a:p>
        </p:txBody>
      </p:sp>
      <p:sp>
        <p:nvSpPr>
          <p:cNvPr id="12" name="Text Placeholder 9"/>
          <p:cNvSpPr>
            <a:spLocks noGrp="1"/>
          </p:cNvSpPr>
          <p:nvPr>
            <p:ph type="body" sz="quarter" idx="13" hasCustomPrompt="1"/>
          </p:nvPr>
        </p:nvSpPr>
        <p:spPr>
          <a:xfrm>
            <a:off x="521942" y="2389205"/>
            <a:ext cx="5321646" cy="3016210"/>
          </a:xfrm>
          <a:prstGeom prst="rect">
            <a:avLst/>
          </a:prstGeom>
        </p:spPr>
        <p:txBody>
          <a:bodyPr vert="horz" wrap="square" lIns="0" tIns="0" rIns="0" bIns="0" anchor="t" anchorCtr="0">
            <a:sp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400" baseline="0">
                <a:solidFill>
                  <a:schemeClr val="accent1"/>
                </a:solidFill>
              </a:defRPr>
            </a:lvl1pPr>
            <a:lvl2pPr marL="457200" indent="0">
              <a:buNone/>
              <a:defRPr sz="1400">
                <a:solidFill>
                  <a:schemeClr val="accent1"/>
                </a:solidFill>
              </a:defRPr>
            </a:lvl2pPr>
            <a:lvl3pPr>
              <a:defRPr sz="1400">
                <a:solidFill>
                  <a:schemeClr val="accent1"/>
                </a:solidFill>
              </a:defRPr>
            </a:lvl3pPr>
            <a:lvl4pPr>
              <a:defRPr sz="1400">
                <a:solidFill>
                  <a:schemeClr val="accent1"/>
                </a:solidFill>
              </a:defRPr>
            </a:lvl4pPr>
            <a:lvl5pPr>
              <a:defRPr sz="1400">
                <a:solidFill>
                  <a:schemeClr val="accent1"/>
                </a:solidFill>
              </a:defRPr>
            </a:lvl5pPr>
          </a:lstStyle>
          <a:p>
            <a:pPr lvl="0"/>
            <a:r>
              <a:rPr lang="en-US"/>
              <a:t>Body copy here, set at 14pt. Setting for body text (which should be pre-set within the template:</a:t>
            </a:r>
            <a:br>
              <a:rPr lang="en-US"/>
            </a:br>
            <a:r>
              <a:rPr lang="en-US"/>
              <a:t>Paragraph &gt; Idents &amp; Spacing &gt; General alignment: Left. Paragraph &gt; Idents &amp; Spacing &gt; Indentation &gt; Before text 0cm </a:t>
            </a:r>
            <a:br>
              <a:rPr lang="en-US"/>
            </a:br>
            <a:r>
              <a:rPr lang="en-US"/>
              <a:t>Paragraph &gt; Idents &amp; Spacing &gt; Spacing &gt; Before &gt; 10pt Paragraph &gt; Idents &amp; Spacing &gt; Spacing &gt; After &gt; 0pt Paragraph &gt; Idents &amp; Spacing &gt; Line Spacing &gt; Single</a:t>
            </a:r>
            <a:br>
              <a:rPr lang="en-US"/>
            </a:br>
            <a:r>
              <a:rPr lang="en-US"/>
              <a:t>Be careful when copying text over from other sources as these setting could be lost. To copy text into this template correctly, you will need to either Insert &gt; Textbox (and draw one) to maintain the correct settings OR copy it straight into one of the textboxes generated from a master Layout, such as this one. </a:t>
            </a:r>
          </a:p>
        </p:txBody>
      </p:sp>
      <p:sp>
        <p:nvSpPr>
          <p:cNvPr id="13" name="Text Placeholder 9"/>
          <p:cNvSpPr>
            <a:spLocks noGrp="1"/>
          </p:cNvSpPr>
          <p:nvPr>
            <p:ph type="body" sz="quarter" idx="14" hasCustomPrompt="1"/>
          </p:nvPr>
        </p:nvSpPr>
        <p:spPr>
          <a:xfrm>
            <a:off x="6355565" y="2387133"/>
            <a:ext cx="5320498" cy="1938992"/>
          </a:xfrm>
          <a:prstGeom prst="rect">
            <a:avLst/>
          </a:prstGeom>
        </p:spPr>
        <p:txBody>
          <a:bodyPr vert="horz" wrap="square" lIns="0" tIns="0" rIns="0" bIns="0" anchor="t" anchorCtr="0">
            <a:sp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400" baseline="0">
                <a:solidFill>
                  <a:schemeClr val="accent1"/>
                </a:solidFill>
              </a:defRPr>
            </a:lvl1pPr>
            <a:lvl2pPr marL="457200" indent="0">
              <a:buNone/>
              <a:defRPr sz="1400">
                <a:solidFill>
                  <a:schemeClr val="accent1"/>
                </a:solidFill>
              </a:defRPr>
            </a:lvl2pPr>
            <a:lvl3pPr>
              <a:defRPr sz="1400">
                <a:solidFill>
                  <a:schemeClr val="accent1"/>
                </a:solidFill>
              </a:defRPr>
            </a:lvl3pPr>
            <a:lvl4pPr>
              <a:defRPr sz="1400">
                <a:solidFill>
                  <a:schemeClr val="accent1"/>
                </a:solidFill>
              </a:defRPr>
            </a:lvl4pPr>
            <a:lvl5pPr>
              <a:defRPr sz="1400">
                <a:solidFill>
                  <a:schemeClr val="accent1"/>
                </a:solidFill>
              </a:defRPr>
            </a:lvl5pPr>
          </a:lstStyle>
          <a:p>
            <a:pPr lvl="0"/>
            <a:r>
              <a:rPr lang="en-US"/>
              <a:t>Format Shape &gt; TEXT OPTIONS &gt; Textbox &gt; Vertical alignment: Top </a:t>
            </a:r>
            <a:br>
              <a:rPr lang="en-US"/>
            </a:br>
            <a:r>
              <a:rPr lang="en-US"/>
              <a:t>Format Shape &gt; TEXT OPTIONS &gt; Textbox &gt; Text direction: Horizontal </a:t>
            </a:r>
            <a:br>
              <a:rPr lang="en-US"/>
            </a:br>
            <a:r>
              <a:rPr lang="en-US"/>
              <a:t>Format Shape &gt; TEXT OPTIONS &gt; Textbox &gt; Resize shape to fit text</a:t>
            </a:r>
            <a:br>
              <a:rPr lang="en-US"/>
            </a:br>
            <a:r>
              <a:rPr lang="en-US"/>
              <a:t>Format Shape &gt; TEXT OPTIONS &gt; Textbox &gt; Left/Right/Top/Bottom margins: 0cm</a:t>
            </a:r>
            <a:br>
              <a:rPr lang="en-US"/>
            </a:br>
            <a:r>
              <a:rPr lang="en-US"/>
              <a:t>TICK: Wrap text in shape</a:t>
            </a:r>
          </a:p>
        </p:txBody>
      </p:sp>
      <p:sp>
        <p:nvSpPr>
          <p:cNvPr id="9" name="Text Placeholder 8"/>
          <p:cNvSpPr>
            <a:spLocks noGrp="1"/>
          </p:cNvSpPr>
          <p:nvPr>
            <p:ph type="body" sz="quarter" idx="15" hasCustomPrompt="1"/>
          </p:nvPr>
        </p:nvSpPr>
        <p:spPr>
          <a:xfrm>
            <a:off x="521380" y="1269481"/>
            <a:ext cx="10146620" cy="861774"/>
          </a:xfrm>
          <a:prstGeom prst="rect">
            <a:avLst/>
          </a:prstGeom>
        </p:spPr>
        <p:txBody>
          <a:bodyPr wrap="square" lIns="0" tIns="0" rIns="0" bIns="0">
            <a:spAutoFit/>
          </a:bodyPr>
          <a:lstStyle>
            <a:lvl1pPr marL="0" indent="0">
              <a:lnSpc>
                <a:spcPct val="100000"/>
              </a:lnSpc>
              <a:buNone/>
              <a:defRPr sz="1400"/>
            </a:lvl1pPr>
          </a:lstStyle>
          <a:p>
            <a:pPr lvl="0"/>
            <a:r>
              <a:rPr lang="en-GB"/>
              <a:t>Subtitle, two lines preference, four lines maximum, set at 14pt. Do not extent the width of this text box. Subtitles that are one or two lines of text – below text boxes align to the top guide line. Subtitles that are three lines of text – below text boxes align to the middle guide line. Subtitles that are four lines of text – below text boxes align to the bottom guide line.</a:t>
            </a:r>
          </a:p>
        </p:txBody>
      </p:sp>
    </p:spTree>
    <p:extLst>
      <p:ext uri="{BB962C8B-B14F-4D97-AF65-F5344CB8AC3E}">
        <p14:creationId xmlns:p14="http://schemas.microsoft.com/office/powerpoint/2010/main" val="534466434"/>
      </p:ext>
    </p:extLst>
  </p:cSld>
  <p:clrMapOvr>
    <a:masterClrMapping/>
  </p:clrMapOvr>
  <p:extLst>
    <p:ext uri="{DCECCB84-F9BA-43D5-87BE-67443E8EF086}">
      <p15:sldGuideLst xmlns:p15="http://schemas.microsoft.com/office/powerpoint/2012/main">
        <p15:guide id="1" orient="horz" pos="799" userDrawn="1">
          <p15:clr>
            <a:srgbClr val="FBAE40"/>
          </p15:clr>
        </p15:guide>
        <p15:guide id="2" orient="horz" pos="1502" userDrawn="1">
          <p15:clr>
            <a:srgbClr val="FBAE40"/>
          </p15:clr>
        </p15:guide>
        <p15:guide id="3" orient="horz" pos="1253" userDrawn="1">
          <p15:clr>
            <a:srgbClr val="FBAE40"/>
          </p15:clr>
        </p15:guide>
        <p15:guide id="4" orient="horz" pos="136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line heading">
    <p:spTree>
      <p:nvGrpSpPr>
        <p:cNvPr id="1" name=""/>
        <p:cNvGrpSpPr/>
        <p:nvPr/>
      </p:nvGrpSpPr>
      <p:grpSpPr>
        <a:xfrm>
          <a:off x="0" y="0"/>
          <a:ext cx="0" cy="0"/>
          <a:chOff x="0" y="0"/>
          <a:chExt cx="0" cy="0"/>
        </a:xfrm>
      </p:grpSpPr>
      <p:sp>
        <p:nvSpPr>
          <p:cNvPr id="7" name="Title 6"/>
          <p:cNvSpPr>
            <a:spLocks noGrp="1"/>
          </p:cNvSpPr>
          <p:nvPr>
            <p:ph type="title" hasCustomPrompt="1"/>
          </p:nvPr>
        </p:nvSpPr>
        <p:spPr>
          <a:xfrm>
            <a:off x="519231" y="624356"/>
            <a:ext cx="10148769" cy="861774"/>
          </a:xfrm>
          <a:prstGeom prst="rect">
            <a:avLst/>
          </a:prstGeom>
        </p:spPr>
        <p:txBody>
          <a:bodyPr vert="horz" wrap="square" lIns="0" tIns="0" rIns="0" bIns="0" anchor="t" anchorCtr="0">
            <a:spAutoFit/>
          </a:bodyPr>
          <a:lstStyle/>
          <a:p>
            <a:r>
              <a:rPr lang="en-US"/>
              <a:t>Heading, two lines maximum, set at 28pt further information should feature in the subtitle</a:t>
            </a:r>
            <a:endParaRPr lang="en-GB"/>
          </a:p>
        </p:txBody>
      </p:sp>
      <p:sp>
        <p:nvSpPr>
          <p:cNvPr id="10" name="Text Placeholder 9"/>
          <p:cNvSpPr>
            <a:spLocks noGrp="1"/>
          </p:cNvSpPr>
          <p:nvPr>
            <p:ph type="body" sz="quarter" idx="13" hasCustomPrompt="1"/>
          </p:nvPr>
        </p:nvSpPr>
        <p:spPr>
          <a:xfrm>
            <a:off x="520680" y="2781835"/>
            <a:ext cx="5322908" cy="3016210"/>
          </a:xfrm>
          <a:prstGeom prst="rect">
            <a:avLst/>
          </a:prstGeom>
        </p:spPr>
        <p:txBody>
          <a:bodyPr vert="horz" wrap="square" lIns="0" tIns="0" rIns="0" bIns="0" anchor="t" anchorCtr="0">
            <a:sp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400" baseline="0">
                <a:solidFill>
                  <a:schemeClr val="accent1"/>
                </a:solidFill>
              </a:defRPr>
            </a:lvl1pPr>
            <a:lvl2pPr marL="457200" indent="0">
              <a:buNone/>
              <a:defRPr sz="1400">
                <a:solidFill>
                  <a:schemeClr val="accent1"/>
                </a:solidFill>
              </a:defRPr>
            </a:lvl2pPr>
            <a:lvl3pPr>
              <a:defRPr sz="1400">
                <a:solidFill>
                  <a:schemeClr val="accent1"/>
                </a:solidFill>
              </a:defRPr>
            </a:lvl3pPr>
            <a:lvl4pPr>
              <a:defRPr sz="1400">
                <a:solidFill>
                  <a:schemeClr val="accent1"/>
                </a:solidFill>
              </a:defRPr>
            </a:lvl4pPr>
            <a:lvl5pPr>
              <a:defRPr sz="1400">
                <a:solidFill>
                  <a:schemeClr val="accent1"/>
                </a:solidFill>
              </a:defRPr>
            </a:lvl5pPr>
          </a:lstStyle>
          <a:p>
            <a:pPr lvl="0"/>
            <a:r>
              <a:rPr lang="en-US"/>
              <a:t>Body copy here, set at 14pt. Setting for body text (which should be preset within the template:</a:t>
            </a:r>
            <a:br>
              <a:rPr lang="en-US"/>
            </a:br>
            <a:r>
              <a:rPr lang="en-US"/>
              <a:t>Paragraph &gt; Idents &amp; Spacing &gt; General alignment: Left. Paragraph &gt; Idents &amp; Spacing &gt; Indentation &gt; Before text 0cm </a:t>
            </a:r>
            <a:br>
              <a:rPr lang="en-US"/>
            </a:br>
            <a:r>
              <a:rPr lang="en-US"/>
              <a:t>Paragraph &gt; Idents &amp; Spacing &gt; Spacing &gt; Before &gt; 10pt Paragraph &gt; Idents &amp; Spacing &gt; Spacing &gt; After &gt; 0pt Paragraph &gt; Idents &amp; Spacing &gt; Line Spacing &gt; Single</a:t>
            </a:r>
            <a:br>
              <a:rPr lang="en-US"/>
            </a:br>
            <a:r>
              <a:rPr lang="en-US"/>
              <a:t>Be careful when copying text over from other sources as these setting could be lost. To copy text into this template correctly, you will need to either Insert &gt; Textbox (and draw one) to maintain the correct settings OR copy it straight into one of the textboxes generated from a master Layout, such as this one. </a:t>
            </a:r>
          </a:p>
        </p:txBody>
      </p:sp>
      <p:sp>
        <p:nvSpPr>
          <p:cNvPr id="11" name="Text Placeholder 9"/>
          <p:cNvSpPr>
            <a:spLocks noGrp="1"/>
          </p:cNvSpPr>
          <p:nvPr>
            <p:ph type="body" sz="quarter" idx="14" hasCustomPrompt="1"/>
          </p:nvPr>
        </p:nvSpPr>
        <p:spPr>
          <a:xfrm>
            <a:off x="6351326" y="2785477"/>
            <a:ext cx="5324737" cy="1938992"/>
          </a:xfrm>
          <a:prstGeom prst="rect">
            <a:avLst/>
          </a:prstGeom>
        </p:spPr>
        <p:txBody>
          <a:bodyPr vert="horz" wrap="square" lIns="0" tIns="0" rIns="0" bIns="0" anchor="t" anchorCtr="0">
            <a:sp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400" baseline="0">
                <a:solidFill>
                  <a:schemeClr val="accent1"/>
                </a:solidFill>
              </a:defRPr>
            </a:lvl1pPr>
            <a:lvl2pPr marL="457200" indent="0">
              <a:buNone/>
              <a:defRPr sz="1400">
                <a:solidFill>
                  <a:schemeClr val="accent1"/>
                </a:solidFill>
              </a:defRPr>
            </a:lvl2pPr>
            <a:lvl3pPr>
              <a:defRPr sz="1400">
                <a:solidFill>
                  <a:schemeClr val="accent1"/>
                </a:solidFill>
              </a:defRPr>
            </a:lvl3pPr>
            <a:lvl4pPr>
              <a:defRPr sz="1400">
                <a:solidFill>
                  <a:schemeClr val="accent1"/>
                </a:solidFill>
              </a:defRPr>
            </a:lvl4pPr>
            <a:lvl5pPr>
              <a:defRPr sz="1400">
                <a:solidFill>
                  <a:schemeClr val="accent1"/>
                </a:solidFill>
              </a:defRPr>
            </a:lvl5pPr>
          </a:lstStyle>
          <a:p>
            <a:pPr lvl="0"/>
            <a:r>
              <a:rPr lang="en-US"/>
              <a:t>Format Shape &gt; TEXT OPTIONS &gt; Textbox &gt; Vertical alignment: Top </a:t>
            </a:r>
            <a:br>
              <a:rPr lang="en-US"/>
            </a:br>
            <a:r>
              <a:rPr lang="en-US"/>
              <a:t>Format Shape &gt; TEXT OPTIONS &gt; Textbox &gt; Text direction: Horizontal </a:t>
            </a:r>
            <a:br>
              <a:rPr lang="en-US"/>
            </a:br>
            <a:r>
              <a:rPr lang="en-US"/>
              <a:t>Format Shape &gt; TEXT OPTIONS &gt; Textbox &gt; Resize shape to fit text</a:t>
            </a:r>
            <a:br>
              <a:rPr lang="en-US"/>
            </a:br>
            <a:r>
              <a:rPr lang="en-US"/>
              <a:t>Format Shape &gt; TEXT OPTIONS &gt; Textbox &gt; Left/Right/Top/Bottom margins: 0cm</a:t>
            </a:r>
            <a:br>
              <a:rPr lang="en-US"/>
            </a:br>
            <a:r>
              <a:rPr lang="en-US"/>
              <a:t>TICK: Wrap text in shape</a:t>
            </a:r>
          </a:p>
        </p:txBody>
      </p:sp>
      <p:sp>
        <p:nvSpPr>
          <p:cNvPr id="13" name="Text Placeholder 8"/>
          <p:cNvSpPr>
            <a:spLocks noGrp="1"/>
          </p:cNvSpPr>
          <p:nvPr>
            <p:ph type="body" sz="quarter" idx="15" hasCustomPrompt="1"/>
          </p:nvPr>
        </p:nvSpPr>
        <p:spPr>
          <a:xfrm>
            <a:off x="520621" y="1703856"/>
            <a:ext cx="10147379" cy="861774"/>
          </a:xfrm>
          <a:prstGeom prst="rect">
            <a:avLst/>
          </a:prstGeom>
        </p:spPr>
        <p:txBody>
          <a:bodyPr wrap="square" lIns="0" tIns="0" rIns="0" bIns="0">
            <a:spAutoFit/>
          </a:bodyPr>
          <a:lstStyle>
            <a:lvl1pPr marL="0" indent="0">
              <a:lnSpc>
                <a:spcPct val="100000"/>
              </a:lnSpc>
              <a:buNone/>
              <a:defRPr sz="1400"/>
            </a:lvl1pPr>
          </a:lstStyle>
          <a:p>
            <a:pPr lvl="0"/>
            <a:r>
              <a:rPr lang="en-GB"/>
              <a:t>Subtitle, two lines preference, four lines maximum, set at 14pt. Do not extent the width of this text box. Subtitles that are one or two lines of text – below text boxes align to the top guide line. Subtitles that are three lines of text – below text boxes align to the middle guide line. Subtitles that are four lines of text – below text boxes align to the bottom guide line.</a:t>
            </a:r>
          </a:p>
        </p:txBody>
      </p:sp>
      <p:sp>
        <p:nvSpPr>
          <p:cNvPr id="9" name="Footer Placeholder 4">
            <a:extLst>
              <a:ext uri="{FF2B5EF4-FFF2-40B4-BE49-F238E27FC236}">
                <a16:creationId xmlns:a16="http://schemas.microsoft.com/office/drawing/2014/main" id="{898843F0-2059-FB4B-B97B-CBF2F71FE129}"/>
              </a:ext>
            </a:extLst>
          </p:cNvPr>
          <p:cNvSpPr>
            <a:spLocks noGrp="1"/>
          </p:cNvSpPr>
          <p:nvPr>
            <p:ph type="ftr" sz="quarter" idx="3"/>
          </p:nvPr>
        </p:nvSpPr>
        <p:spPr>
          <a:xfrm>
            <a:off x="518465" y="6388666"/>
            <a:ext cx="10777678" cy="123111"/>
          </a:xfrm>
          <a:prstGeom prst="rect">
            <a:avLst/>
          </a:prstGeom>
        </p:spPr>
        <p:txBody>
          <a:bodyPr vert="horz" lIns="0" tIns="0" rIns="0" bIns="0" rtlCol="0" anchor="b" anchorCtr="0"/>
          <a:lstStyle>
            <a:lvl1pPr algn="l">
              <a:defRPr sz="800">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US" b="1"/>
              <a:t>Base: </a:t>
            </a:r>
            <a:r>
              <a:rPr lang="en-US"/>
              <a:t>text before colon bold, text after first letter shouldn’t be a capital, set at 8pt, vertical alignment set to ‘Bottom’. All footer info to go here including  notes – just start a new sentence.</a:t>
            </a:r>
          </a:p>
        </p:txBody>
      </p:sp>
    </p:spTree>
    <p:extLst>
      <p:ext uri="{BB962C8B-B14F-4D97-AF65-F5344CB8AC3E}">
        <p14:creationId xmlns:p14="http://schemas.microsoft.com/office/powerpoint/2010/main" val="3179980067"/>
      </p:ext>
    </p:extLst>
  </p:cSld>
  <p:clrMapOvr>
    <a:masterClrMapping/>
  </p:clrMapOvr>
  <p:extLst>
    <p:ext uri="{DCECCB84-F9BA-43D5-87BE-67443E8EF086}">
      <p15:sldGuideLst xmlns:p15="http://schemas.microsoft.com/office/powerpoint/2012/main">
        <p15:guide id="1" orient="horz" pos="1071" userDrawn="1">
          <p15:clr>
            <a:srgbClr val="FBAE40"/>
          </p15:clr>
        </p15:guide>
        <p15:guide id="2" orient="horz" pos="1525" userDrawn="1">
          <p15:clr>
            <a:srgbClr val="FBAE40"/>
          </p15:clr>
        </p15:guide>
        <p15:guide id="3" orient="horz" pos="1616" userDrawn="1">
          <p15:clr>
            <a:srgbClr val="FBAE40"/>
          </p15:clr>
        </p15:guide>
        <p15:guide id="4" orient="horz" pos="175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ding 4 lines ONLY">
    <p:spTree>
      <p:nvGrpSpPr>
        <p:cNvPr id="1" name=""/>
        <p:cNvGrpSpPr/>
        <p:nvPr/>
      </p:nvGrpSpPr>
      <p:grpSpPr>
        <a:xfrm>
          <a:off x="0" y="0"/>
          <a:ext cx="0" cy="0"/>
          <a:chOff x="0" y="0"/>
          <a:chExt cx="0" cy="0"/>
        </a:xfrm>
      </p:grpSpPr>
      <p:sp>
        <p:nvSpPr>
          <p:cNvPr id="11" name="Title 6"/>
          <p:cNvSpPr>
            <a:spLocks noGrp="1"/>
          </p:cNvSpPr>
          <p:nvPr>
            <p:ph type="title" hasCustomPrompt="1"/>
          </p:nvPr>
        </p:nvSpPr>
        <p:spPr>
          <a:xfrm>
            <a:off x="518478" y="623745"/>
            <a:ext cx="10149522" cy="1712010"/>
          </a:xfrm>
          <a:prstGeom prst="rect">
            <a:avLst/>
          </a:prstGeom>
        </p:spPr>
        <p:txBody>
          <a:bodyPr wrap="square" lIns="0" tIns="0" rIns="0" bIns="0" anchor="t" anchorCtr="0">
            <a:spAutoFit/>
          </a:bodyPr>
          <a:lstStyle>
            <a:lvl1pPr>
              <a:defRPr baseline="0"/>
            </a:lvl1pPr>
          </a:lstStyle>
          <a:p>
            <a:r>
              <a:rPr lang="en-US"/>
              <a:t>Title only example without subtitle text, heading two lines preference here, but up to four lines as it’s without the subtitle, set at 28pt, see other layout options for more choice</a:t>
            </a:r>
            <a:endParaRPr lang="en-GB"/>
          </a:p>
        </p:txBody>
      </p:sp>
      <p:sp>
        <p:nvSpPr>
          <p:cNvPr id="3" name="Text Placeholder 2"/>
          <p:cNvSpPr>
            <a:spLocks noGrp="1"/>
          </p:cNvSpPr>
          <p:nvPr>
            <p:ph type="body" sz="quarter" idx="14"/>
          </p:nvPr>
        </p:nvSpPr>
        <p:spPr>
          <a:xfrm>
            <a:off x="518477" y="2746073"/>
            <a:ext cx="5322357" cy="1333698"/>
          </a:xfrm>
          <a:prstGeom prst="rect">
            <a:avLst/>
          </a:prstGeom>
        </p:spPr>
        <p:txBody>
          <a:bodyPr wrap="square" lIns="0" tIns="0" rIns="0" bIns="0">
            <a:spAutoFit/>
          </a:bodyPr>
          <a:lstStyle>
            <a:lvl1pPr marL="0" indent="-108000">
              <a:lnSpc>
                <a:spcPct val="100000"/>
              </a:lnSpc>
              <a:defRPr sz="1400"/>
            </a:lvl1pPr>
            <a:lvl2pPr marL="360000" indent="-108000">
              <a:lnSpc>
                <a:spcPct val="100000"/>
              </a:lnSpc>
              <a:defRPr sz="1400"/>
            </a:lvl2pPr>
            <a:lvl3pPr marL="540000" indent="-108000">
              <a:lnSpc>
                <a:spcPct val="100000"/>
              </a:lnSpc>
              <a:defRPr sz="1400"/>
            </a:lvl3pPr>
            <a:lvl4pPr marL="720000" indent="-108000">
              <a:lnSpc>
                <a:spcPct val="100000"/>
              </a:lnSpc>
              <a:defRPr sz="1400"/>
            </a:lvl4pPr>
            <a:lvl5pPr marL="900000" indent="-108000">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898843F0-2059-FB4B-B97B-CBF2F71FE129}"/>
              </a:ext>
            </a:extLst>
          </p:cNvPr>
          <p:cNvSpPr>
            <a:spLocks noGrp="1"/>
          </p:cNvSpPr>
          <p:nvPr>
            <p:ph type="ftr" sz="quarter" idx="3"/>
          </p:nvPr>
        </p:nvSpPr>
        <p:spPr>
          <a:xfrm>
            <a:off x="518465" y="6388666"/>
            <a:ext cx="10777678" cy="123111"/>
          </a:xfrm>
          <a:prstGeom prst="rect">
            <a:avLst/>
          </a:prstGeom>
        </p:spPr>
        <p:txBody>
          <a:bodyPr vert="horz" lIns="0" tIns="0" rIns="0" bIns="0" rtlCol="0" anchor="b" anchorCtr="0"/>
          <a:lstStyle>
            <a:lvl1pPr algn="l">
              <a:defRPr sz="800">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US" b="1"/>
              <a:t>Base: </a:t>
            </a:r>
            <a:r>
              <a:rPr lang="en-US"/>
              <a:t>text before colon bold, text after first letter shouldn’t be a capital, set at 8pt, vertical alignment set to ‘Bottom’. All footer info to go here including  notes – just start a new sentence.</a:t>
            </a:r>
          </a:p>
        </p:txBody>
      </p:sp>
    </p:spTree>
    <p:extLst>
      <p:ext uri="{BB962C8B-B14F-4D97-AF65-F5344CB8AC3E}">
        <p14:creationId xmlns:p14="http://schemas.microsoft.com/office/powerpoint/2010/main" val="2352006139"/>
      </p:ext>
    </p:extLst>
  </p:cSld>
  <p:clrMapOvr>
    <a:masterClrMapping/>
  </p:clrMapOvr>
  <p:hf hdr="0" dt="0"/>
  <p:extLst>
    <p:ext uri="{DCECCB84-F9BA-43D5-87BE-67443E8EF086}">
      <p15:sldGuideLst xmlns:p15="http://schemas.microsoft.com/office/powerpoint/2012/main">
        <p15:guide id="1" orient="horz" pos="1729"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ront cover ONLY">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898843F0-2059-FB4B-B97B-CBF2F71FE129}"/>
              </a:ext>
            </a:extLst>
          </p:cNvPr>
          <p:cNvSpPr>
            <a:spLocks noGrp="1"/>
          </p:cNvSpPr>
          <p:nvPr>
            <p:ph type="ftr" sz="quarter" idx="3"/>
          </p:nvPr>
        </p:nvSpPr>
        <p:spPr>
          <a:xfrm>
            <a:off x="518465" y="6388666"/>
            <a:ext cx="10777678" cy="123111"/>
          </a:xfrm>
          <a:prstGeom prst="rect">
            <a:avLst/>
          </a:prstGeom>
        </p:spPr>
        <p:txBody>
          <a:bodyPr vert="horz" lIns="0" tIns="0" rIns="0" bIns="0" rtlCol="0" anchor="b" anchorCtr="0"/>
          <a:lstStyle>
            <a:lvl1pPr algn="l">
              <a:defRPr sz="800">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US" b="1"/>
              <a:t>Base: </a:t>
            </a:r>
            <a:r>
              <a:rPr lang="en-US"/>
              <a:t>text before colon bold, text after first letter shouldn’t be a capital, set at 8pt, vertical alignment set to ‘Bottom’. All footer info to go here including  notes – just start a new sentence.</a:t>
            </a:r>
          </a:p>
        </p:txBody>
      </p:sp>
    </p:spTree>
    <p:extLst>
      <p:ext uri="{BB962C8B-B14F-4D97-AF65-F5344CB8AC3E}">
        <p14:creationId xmlns:p14="http://schemas.microsoft.com/office/powerpoint/2010/main" val="1300419802"/>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1 line heading">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898843F0-2059-FB4B-B97B-CBF2F71FE129}"/>
              </a:ext>
            </a:extLst>
          </p:cNvPr>
          <p:cNvSpPr>
            <a:spLocks noGrp="1"/>
          </p:cNvSpPr>
          <p:nvPr>
            <p:ph type="ftr" sz="quarter" idx="3"/>
          </p:nvPr>
        </p:nvSpPr>
        <p:spPr>
          <a:xfrm>
            <a:off x="518465" y="6388666"/>
            <a:ext cx="10777678" cy="123111"/>
          </a:xfrm>
          <a:prstGeom prst="rect">
            <a:avLst/>
          </a:prstGeom>
        </p:spPr>
        <p:txBody>
          <a:bodyPr vert="horz" lIns="0" tIns="0" rIns="0" bIns="0" rtlCol="0" anchor="b" anchorCtr="0"/>
          <a:lstStyle>
            <a:lvl1pPr algn="l">
              <a:defRPr sz="800">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US" b="1"/>
              <a:t>Base: </a:t>
            </a:r>
            <a:r>
              <a:rPr lang="en-US"/>
              <a:t>text before colon bold, text after first letter shouldn’t be a capital, set at 8pt, vertical alignment set to ‘Bottom’. All footer info to go here including * notes – just start a new sentence.</a:t>
            </a:r>
          </a:p>
        </p:txBody>
      </p:sp>
      <p:sp>
        <p:nvSpPr>
          <p:cNvPr id="11" name="Title 6"/>
          <p:cNvSpPr>
            <a:spLocks noGrp="1"/>
          </p:cNvSpPr>
          <p:nvPr>
            <p:ph type="title" hasCustomPrompt="1"/>
          </p:nvPr>
        </p:nvSpPr>
        <p:spPr>
          <a:xfrm>
            <a:off x="520718" y="622094"/>
            <a:ext cx="10147282" cy="445918"/>
          </a:xfrm>
          <a:prstGeom prst="rect">
            <a:avLst/>
          </a:prstGeom>
        </p:spPr>
        <p:txBody>
          <a:bodyPr vert="horz" wrap="square" lIns="0" tIns="0" rIns="0" bIns="0" anchor="t" anchorCtr="0">
            <a:spAutoFit/>
          </a:bodyPr>
          <a:lstStyle>
            <a:lvl1pPr>
              <a:defRPr baseline="0"/>
            </a:lvl1pPr>
          </a:lstStyle>
          <a:p>
            <a:r>
              <a:rPr lang="en-US"/>
              <a:t>Heading, one line example, set at 28pt</a:t>
            </a:r>
            <a:endParaRPr lang="en-GB"/>
          </a:p>
        </p:txBody>
      </p:sp>
      <p:sp>
        <p:nvSpPr>
          <p:cNvPr id="12" name="Text Placeholder 9"/>
          <p:cNvSpPr>
            <a:spLocks noGrp="1"/>
          </p:cNvSpPr>
          <p:nvPr>
            <p:ph type="body" sz="quarter" idx="13" hasCustomPrompt="1"/>
          </p:nvPr>
        </p:nvSpPr>
        <p:spPr>
          <a:xfrm>
            <a:off x="521942" y="2389205"/>
            <a:ext cx="5321646" cy="3016210"/>
          </a:xfrm>
          <a:prstGeom prst="rect">
            <a:avLst/>
          </a:prstGeom>
        </p:spPr>
        <p:txBody>
          <a:bodyPr vert="horz" wrap="square" lIns="0" tIns="0" rIns="0" bIns="0" anchor="t" anchorCtr="0">
            <a:sp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400" baseline="0">
                <a:solidFill>
                  <a:schemeClr val="accent1"/>
                </a:solidFill>
              </a:defRPr>
            </a:lvl1pPr>
            <a:lvl2pPr marL="457200" indent="0">
              <a:buNone/>
              <a:defRPr sz="1400">
                <a:solidFill>
                  <a:schemeClr val="accent1"/>
                </a:solidFill>
              </a:defRPr>
            </a:lvl2pPr>
            <a:lvl3pPr>
              <a:defRPr sz="1400">
                <a:solidFill>
                  <a:schemeClr val="accent1"/>
                </a:solidFill>
              </a:defRPr>
            </a:lvl3pPr>
            <a:lvl4pPr>
              <a:defRPr sz="1400">
                <a:solidFill>
                  <a:schemeClr val="accent1"/>
                </a:solidFill>
              </a:defRPr>
            </a:lvl4pPr>
            <a:lvl5pPr>
              <a:defRPr sz="1400">
                <a:solidFill>
                  <a:schemeClr val="accent1"/>
                </a:solidFill>
              </a:defRPr>
            </a:lvl5pPr>
          </a:lstStyle>
          <a:p>
            <a:pPr lvl="0"/>
            <a:r>
              <a:rPr lang="en-US"/>
              <a:t>Body copy here, set at 14pt. Setting for body text (which should be pre-set within the template:</a:t>
            </a:r>
            <a:br>
              <a:rPr lang="en-US"/>
            </a:br>
            <a:r>
              <a:rPr lang="en-US"/>
              <a:t>Paragraph &gt; Idents &amp; Spacing &gt; General alignment: Left. Paragraph &gt; Idents &amp; Spacing &gt; Indentation &gt; Before text 0cm </a:t>
            </a:r>
            <a:br>
              <a:rPr lang="en-US"/>
            </a:br>
            <a:r>
              <a:rPr lang="en-US"/>
              <a:t>Paragraph &gt; Idents &amp; Spacing &gt; Spacing &gt; Before &gt; 10pt Paragraph &gt; Idents &amp; Spacing &gt; Spacing &gt; After &gt; 0pt Paragraph &gt; Idents &amp; Spacing &gt; Line Spacing &gt; Single</a:t>
            </a:r>
            <a:br>
              <a:rPr lang="en-US"/>
            </a:br>
            <a:r>
              <a:rPr lang="en-US"/>
              <a:t>Be careful when copying text over from other sources as these setting could be lost. To copy text into this template correctly, you will need to either Insert &gt; Textbox (and draw one) to maintain the correct settings OR copy it straight into one of the textboxes generated from a master Layout, such as this one. </a:t>
            </a:r>
          </a:p>
        </p:txBody>
      </p:sp>
      <p:sp>
        <p:nvSpPr>
          <p:cNvPr id="13" name="Text Placeholder 9"/>
          <p:cNvSpPr>
            <a:spLocks noGrp="1"/>
          </p:cNvSpPr>
          <p:nvPr>
            <p:ph type="body" sz="quarter" idx="14" hasCustomPrompt="1"/>
          </p:nvPr>
        </p:nvSpPr>
        <p:spPr>
          <a:xfrm>
            <a:off x="6355565" y="2387133"/>
            <a:ext cx="5320498" cy="1938992"/>
          </a:xfrm>
          <a:prstGeom prst="rect">
            <a:avLst/>
          </a:prstGeom>
        </p:spPr>
        <p:txBody>
          <a:bodyPr vert="horz" wrap="square" lIns="0" tIns="0" rIns="0" bIns="0" anchor="t" anchorCtr="0">
            <a:sp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400" baseline="0">
                <a:solidFill>
                  <a:schemeClr val="accent1"/>
                </a:solidFill>
              </a:defRPr>
            </a:lvl1pPr>
            <a:lvl2pPr marL="457200" indent="0">
              <a:buNone/>
              <a:defRPr sz="1400">
                <a:solidFill>
                  <a:schemeClr val="accent1"/>
                </a:solidFill>
              </a:defRPr>
            </a:lvl2pPr>
            <a:lvl3pPr>
              <a:defRPr sz="1400">
                <a:solidFill>
                  <a:schemeClr val="accent1"/>
                </a:solidFill>
              </a:defRPr>
            </a:lvl3pPr>
            <a:lvl4pPr>
              <a:defRPr sz="1400">
                <a:solidFill>
                  <a:schemeClr val="accent1"/>
                </a:solidFill>
              </a:defRPr>
            </a:lvl4pPr>
            <a:lvl5pPr>
              <a:defRPr sz="1400">
                <a:solidFill>
                  <a:schemeClr val="accent1"/>
                </a:solidFill>
              </a:defRPr>
            </a:lvl5pPr>
          </a:lstStyle>
          <a:p>
            <a:pPr lvl="0"/>
            <a:r>
              <a:rPr lang="en-US"/>
              <a:t>Format Shape &gt; TEXT OPTIONS &gt; Textbox &gt; Vertical alignment: Top </a:t>
            </a:r>
            <a:br>
              <a:rPr lang="en-US"/>
            </a:br>
            <a:r>
              <a:rPr lang="en-US"/>
              <a:t>Format Shape &gt; TEXT OPTIONS &gt; Textbox &gt; Text direction: Horizontal </a:t>
            </a:r>
            <a:br>
              <a:rPr lang="en-US"/>
            </a:br>
            <a:r>
              <a:rPr lang="en-US"/>
              <a:t>Format Shape &gt; TEXT OPTIONS &gt; Textbox &gt; Resize shape to fit text</a:t>
            </a:r>
            <a:br>
              <a:rPr lang="en-US"/>
            </a:br>
            <a:r>
              <a:rPr lang="en-US"/>
              <a:t>Format Shape &gt; TEXT OPTIONS &gt; Textbox &gt; Left/Right/Top/Bottom margins: 0cm</a:t>
            </a:r>
            <a:br>
              <a:rPr lang="en-US"/>
            </a:br>
            <a:r>
              <a:rPr lang="en-US"/>
              <a:t>TICK: Wrap text in shape</a:t>
            </a:r>
          </a:p>
        </p:txBody>
      </p:sp>
      <p:sp>
        <p:nvSpPr>
          <p:cNvPr id="9" name="Text Placeholder 8"/>
          <p:cNvSpPr>
            <a:spLocks noGrp="1"/>
          </p:cNvSpPr>
          <p:nvPr>
            <p:ph type="body" sz="quarter" idx="15" hasCustomPrompt="1"/>
          </p:nvPr>
        </p:nvSpPr>
        <p:spPr>
          <a:xfrm>
            <a:off x="521380" y="1269481"/>
            <a:ext cx="10146620" cy="861774"/>
          </a:xfrm>
          <a:prstGeom prst="rect">
            <a:avLst/>
          </a:prstGeom>
        </p:spPr>
        <p:txBody>
          <a:bodyPr wrap="square" lIns="0" tIns="0" rIns="0" bIns="0">
            <a:spAutoFit/>
          </a:bodyPr>
          <a:lstStyle>
            <a:lvl1pPr marL="0" indent="0">
              <a:lnSpc>
                <a:spcPct val="100000"/>
              </a:lnSpc>
              <a:buNone/>
              <a:defRPr sz="1400"/>
            </a:lvl1pPr>
          </a:lstStyle>
          <a:p>
            <a:pPr lvl="0"/>
            <a:r>
              <a:rPr lang="en-GB"/>
              <a:t>Subtitle, two lines preference, four lines maximum, set at 14pt. Do not extent the width of this text box. Subtitles that are one or two lines of text – below text boxes align to the top guide line. Subtitles that are three lines of text – below text boxes align to the middle guide line. Subtitles that are four lines of text – below text boxes align to the bottom guide line.</a:t>
            </a:r>
          </a:p>
        </p:txBody>
      </p:sp>
    </p:spTree>
    <p:extLst>
      <p:ext uri="{BB962C8B-B14F-4D97-AF65-F5344CB8AC3E}">
        <p14:creationId xmlns:p14="http://schemas.microsoft.com/office/powerpoint/2010/main" val="1586623069"/>
      </p:ext>
    </p:extLst>
  </p:cSld>
  <p:clrMapOvr>
    <a:masterClrMapping/>
  </p:clrMapOvr>
  <p:extLst>
    <p:ext uri="{DCECCB84-F9BA-43D5-87BE-67443E8EF086}">
      <p15:sldGuideLst xmlns:p15="http://schemas.microsoft.com/office/powerpoint/2012/main">
        <p15:guide id="1" orient="horz" pos="799">
          <p15:clr>
            <a:srgbClr val="FBAE40"/>
          </p15:clr>
        </p15:guide>
        <p15:guide id="2" orient="horz" pos="1502">
          <p15:clr>
            <a:srgbClr val="FBAE40"/>
          </p15:clr>
        </p15:guide>
        <p15:guide id="3" orient="horz" pos="1253">
          <p15:clr>
            <a:srgbClr val="FBAE40"/>
          </p15:clr>
        </p15:guide>
        <p15:guide id="4" orient="horz" pos="136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2 line heading">
    <p:spTree>
      <p:nvGrpSpPr>
        <p:cNvPr id="1" name=""/>
        <p:cNvGrpSpPr/>
        <p:nvPr/>
      </p:nvGrpSpPr>
      <p:grpSpPr>
        <a:xfrm>
          <a:off x="0" y="0"/>
          <a:ext cx="0" cy="0"/>
          <a:chOff x="0" y="0"/>
          <a:chExt cx="0" cy="0"/>
        </a:xfrm>
      </p:grpSpPr>
      <p:sp>
        <p:nvSpPr>
          <p:cNvPr id="7" name="Title 6"/>
          <p:cNvSpPr>
            <a:spLocks noGrp="1"/>
          </p:cNvSpPr>
          <p:nvPr>
            <p:ph type="title" hasCustomPrompt="1"/>
          </p:nvPr>
        </p:nvSpPr>
        <p:spPr>
          <a:xfrm>
            <a:off x="519231" y="624356"/>
            <a:ext cx="10148769" cy="861774"/>
          </a:xfrm>
          <a:prstGeom prst="rect">
            <a:avLst/>
          </a:prstGeom>
        </p:spPr>
        <p:txBody>
          <a:bodyPr vert="horz" wrap="square" lIns="0" tIns="0" rIns="0" bIns="0" anchor="t" anchorCtr="0">
            <a:spAutoFit/>
          </a:bodyPr>
          <a:lstStyle/>
          <a:p>
            <a:r>
              <a:rPr lang="en-US"/>
              <a:t>Heading, two lines maximum, set at 28pt further information should feature in the subtitle</a:t>
            </a:r>
            <a:endParaRPr lang="en-GB"/>
          </a:p>
        </p:txBody>
      </p:sp>
      <p:sp>
        <p:nvSpPr>
          <p:cNvPr id="10" name="Text Placeholder 9"/>
          <p:cNvSpPr>
            <a:spLocks noGrp="1"/>
          </p:cNvSpPr>
          <p:nvPr>
            <p:ph type="body" sz="quarter" idx="13" hasCustomPrompt="1"/>
          </p:nvPr>
        </p:nvSpPr>
        <p:spPr>
          <a:xfrm>
            <a:off x="520680" y="2781835"/>
            <a:ext cx="5322908" cy="3016210"/>
          </a:xfrm>
          <a:prstGeom prst="rect">
            <a:avLst/>
          </a:prstGeom>
        </p:spPr>
        <p:txBody>
          <a:bodyPr vert="horz" wrap="square" lIns="0" tIns="0" rIns="0" bIns="0" anchor="t" anchorCtr="0">
            <a:sp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400" baseline="0">
                <a:solidFill>
                  <a:schemeClr val="accent1"/>
                </a:solidFill>
              </a:defRPr>
            </a:lvl1pPr>
            <a:lvl2pPr marL="457200" indent="0">
              <a:buNone/>
              <a:defRPr sz="1400">
                <a:solidFill>
                  <a:schemeClr val="accent1"/>
                </a:solidFill>
              </a:defRPr>
            </a:lvl2pPr>
            <a:lvl3pPr>
              <a:defRPr sz="1400">
                <a:solidFill>
                  <a:schemeClr val="accent1"/>
                </a:solidFill>
              </a:defRPr>
            </a:lvl3pPr>
            <a:lvl4pPr>
              <a:defRPr sz="1400">
                <a:solidFill>
                  <a:schemeClr val="accent1"/>
                </a:solidFill>
              </a:defRPr>
            </a:lvl4pPr>
            <a:lvl5pPr>
              <a:defRPr sz="1400">
                <a:solidFill>
                  <a:schemeClr val="accent1"/>
                </a:solidFill>
              </a:defRPr>
            </a:lvl5pPr>
          </a:lstStyle>
          <a:p>
            <a:pPr lvl="0"/>
            <a:r>
              <a:rPr lang="en-US"/>
              <a:t>Body copy here, set at 14pt. Setting for body text (which should be preset within the template:</a:t>
            </a:r>
            <a:br>
              <a:rPr lang="en-US"/>
            </a:br>
            <a:r>
              <a:rPr lang="en-US"/>
              <a:t>Paragraph &gt; Idents &amp; Spacing &gt; General alignment: Left. Paragraph &gt; Idents &amp; Spacing &gt; Indentation &gt; Before text 0cm </a:t>
            </a:r>
            <a:br>
              <a:rPr lang="en-US"/>
            </a:br>
            <a:r>
              <a:rPr lang="en-US"/>
              <a:t>Paragraph &gt; Idents &amp; Spacing &gt; Spacing &gt; Before &gt; 10pt Paragraph &gt; Idents &amp; Spacing &gt; Spacing &gt; After &gt; 0pt Paragraph &gt; Idents &amp; Spacing &gt; Line Spacing &gt; Single</a:t>
            </a:r>
            <a:br>
              <a:rPr lang="en-US"/>
            </a:br>
            <a:r>
              <a:rPr lang="en-US"/>
              <a:t>Be careful when copying text over from other sources as these setting could be lost. To copy text into this template correctly, you will need to either Insert &gt; Textbox (and draw one) to maintain the correct settings OR copy it straight into one of the textboxes generated from a master Layout, such as this one. </a:t>
            </a:r>
          </a:p>
        </p:txBody>
      </p:sp>
      <p:sp>
        <p:nvSpPr>
          <p:cNvPr id="11" name="Text Placeholder 9"/>
          <p:cNvSpPr>
            <a:spLocks noGrp="1"/>
          </p:cNvSpPr>
          <p:nvPr>
            <p:ph type="body" sz="quarter" idx="14" hasCustomPrompt="1"/>
          </p:nvPr>
        </p:nvSpPr>
        <p:spPr>
          <a:xfrm>
            <a:off x="6351326" y="2785477"/>
            <a:ext cx="5324737" cy="1938992"/>
          </a:xfrm>
          <a:prstGeom prst="rect">
            <a:avLst/>
          </a:prstGeom>
        </p:spPr>
        <p:txBody>
          <a:bodyPr vert="horz" wrap="square" lIns="0" tIns="0" rIns="0" bIns="0" anchor="t" anchorCtr="0">
            <a:sp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400" baseline="0">
                <a:solidFill>
                  <a:schemeClr val="accent1"/>
                </a:solidFill>
              </a:defRPr>
            </a:lvl1pPr>
            <a:lvl2pPr marL="457200" indent="0">
              <a:buNone/>
              <a:defRPr sz="1400">
                <a:solidFill>
                  <a:schemeClr val="accent1"/>
                </a:solidFill>
              </a:defRPr>
            </a:lvl2pPr>
            <a:lvl3pPr>
              <a:defRPr sz="1400">
                <a:solidFill>
                  <a:schemeClr val="accent1"/>
                </a:solidFill>
              </a:defRPr>
            </a:lvl3pPr>
            <a:lvl4pPr>
              <a:defRPr sz="1400">
                <a:solidFill>
                  <a:schemeClr val="accent1"/>
                </a:solidFill>
              </a:defRPr>
            </a:lvl4pPr>
            <a:lvl5pPr>
              <a:defRPr sz="1400">
                <a:solidFill>
                  <a:schemeClr val="accent1"/>
                </a:solidFill>
              </a:defRPr>
            </a:lvl5pPr>
          </a:lstStyle>
          <a:p>
            <a:pPr lvl="0"/>
            <a:r>
              <a:rPr lang="en-US"/>
              <a:t>Format Shape &gt; TEXT OPTIONS &gt; Textbox &gt; Vertical alignment: Top </a:t>
            </a:r>
            <a:br>
              <a:rPr lang="en-US"/>
            </a:br>
            <a:r>
              <a:rPr lang="en-US"/>
              <a:t>Format Shape &gt; TEXT OPTIONS &gt; Textbox &gt; Text direction: Horizontal </a:t>
            </a:r>
            <a:br>
              <a:rPr lang="en-US"/>
            </a:br>
            <a:r>
              <a:rPr lang="en-US"/>
              <a:t>Format Shape &gt; TEXT OPTIONS &gt; Textbox &gt; Resize shape to fit text</a:t>
            </a:r>
            <a:br>
              <a:rPr lang="en-US"/>
            </a:br>
            <a:r>
              <a:rPr lang="en-US"/>
              <a:t>Format Shape &gt; TEXT OPTIONS &gt; Textbox &gt; Left/Right/Top/Bottom margins: 0cm</a:t>
            </a:r>
            <a:br>
              <a:rPr lang="en-US"/>
            </a:br>
            <a:r>
              <a:rPr lang="en-US"/>
              <a:t>TICK: Wrap text in shape</a:t>
            </a:r>
          </a:p>
        </p:txBody>
      </p:sp>
      <p:sp>
        <p:nvSpPr>
          <p:cNvPr id="13" name="Text Placeholder 8"/>
          <p:cNvSpPr>
            <a:spLocks noGrp="1"/>
          </p:cNvSpPr>
          <p:nvPr>
            <p:ph type="body" sz="quarter" idx="15" hasCustomPrompt="1"/>
          </p:nvPr>
        </p:nvSpPr>
        <p:spPr>
          <a:xfrm>
            <a:off x="520621" y="1703856"/>
            <a:ext cx="10147379" cy="861774"/>
          </a:xfrm>
          <a:prstGeom prst="rect">
            <a:avLst/>
          </a:prstGeom>
        </p:spPr>
        <p:txBody>
          <a:bodyPr wrap="square" lIns="0" tIns="0" rIns="0" bIns="0">
            <a:spAutoFit/>
          </a:bodyPr>
          <a:lstStyle>
            <a:lvl1pPr marL="0" indent="0">
              <a:lnSpc>
                <a:spcPct val="100000"/>
              </a:lnSpc>
              <a:buNone/>
              <a:defRPr sz="1400"/>
            </a:lvl1pPr>
          </a:lstStyle>
          <a:p>
            <a:pPr lvl="0"/>
            <a:r>
              <a:rPr lang="en-GB"/>
              <a:t>Subtitle, two lines preference, four lines maximum, set at 14pt. Do not extent the width of this text box. Subtitles that are one or two lines of text – below text boxes align to the top guide line. Subtitles that are three lines of text – below text boxes align to the middle guide line. Subtitles that are four lines of text – below text boxes align to the bottom guide line.</a:t>
            </a:r>
          </a:p>
        </p:txBody>
      </p:sp>
      <p:sp>
        <p:nvSpPr>
          <p:cNvPr id="9" name="Footer Placeholder 4">
            <a:extLst>
              <a:ext uri="{FF2B5EF4-FFF2-40B4-BE49-F238E27FC236}">
                <a16:creationId xmlns:a16="http://schemas.microsoft.com/office/drawing/2014/main" id="{898843F0-2059-FB4B-B97B-CBF2F71FE129}"/>
              </a:ext>
            </a:extLst>
          </p:cNvPr>
          <p:cNvSpPr>
            <a:spLocks noGrp="1"/>
          </p:cNvSpPr>
          <p:nvPr>
            <p:ph type="ftr" sz="quarter" idx="3"/>
          </p:nvPr>
        </p:nvSpPr>
        <p:spPr>
          <a:xfrm>
            <a:off x="518465" y="6388666"/>
            <a:ext cx="10777678" cy="123111"/>
          </a:xfrm>
          <a:prstGeom prst="rect">
            <a:avLst/>
          </a:prstGeom>
        </p:spPr>
        <p:txBody>
          <a:bodyPr vert="horz" lIns="0" tIns="0" rIns="0" bIns="0" rtlCol="0" anchor="b" anchorCtr="0"/>
          <a:lstStyle>
            <a:lvl1pPr algn="l">
              <a:defRPr sz="800">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US" b="1"/>
              <a:t>Base: </a:t>
            </a:r>
            <a:r>
              <a:rPr lang="en-US"/>
              <a:t>text before colon bold, text after first letter shouldn’t be a capital, set at 8pt, vertical alignment set to ‘Bottom’. All footer info to go here including * notes – just start a new sentence.</a:t>
            </a:r>
          </a:p>
        </p:txBody>
      </p:sp>
    </p:spTree>
    <p:extLst>
      <p:ext uri="{BB962C8B-B14F-4D97-AF65-F5344CB8AC3E}">
        <p14:creationId xmlns:p14="http://schemas.microsoft.com/office/powerpoint/2010/main" val="2509039156"/>
      </p:ext>
    </p:extLst>
  </p:cSld>
  <p:clrMapOvr>
    <a:masterClrMapping/>
  </p:clrMapOvr>
  <p:extLst>
    <p:ext uri="{DCECCB84-F9BA-43D5-87BE-67443E8EF086}">
      <p15:sldGuideLst xmlns:p15="http://schemas.microsoft.com/office/powerpoint/2012/main">
        <p15:guide id="1" orient="horz" pos="1071">
          <p15:clr>
            <a:srgbClr val="FBAE40"/>
          </p15:clr>
        </p15:guide>
        <p15:guide id="2" orient="horz" pos="1525">
          <p15:clr>
            <a:srgbClr val="FBAE40"/>
          </p15:clr>
        </p15:guide>
        <p15:guide id="3" orient="horz" pos="1616">
          <p15:clr>
            <a:srgbClr val="FBAE40"/>
          </p15:clr>
        </p15:guide>
        <p15:guide id="4" orient="horz" pos="1752">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Heading 4 lines ONLY">
    <p:spTree>
      <p:nvGrpSpPr>
        <p:cNvPr id="1" name=""/>
        <p:cNvGrpSpPr/>
        <p:nvPr/>
      </p:nvGrpSpPr>
      <p:grpSpPr>
        <a:xfrm>
          <a:off x="0" y="0"/>
          <a:ext cx="0" cy="0"/>
          <a:chOff x="0" y="0"/>
          <a:chExt cx="0" cy="0"/>
        </a:xfrm>
      </p:grpSpPr>
      <p:sp>
        <p:nvSpPr>
          <p:cNvPr id="11" name="Title 6"/>
          <p:cNvSpPr>
            <a:spLocks noGrp="1"/>
          </p:cNvSpPr>
          <p:nvPr>
            <p:ph type="title" hasCustomPrompt="1"/>
          </p:nvPr>
        </p:nvSpPr>
        <p:spPr>
          <a:xfrm>
            <a:off x="518478" y="623745"/>
            <a:ext cx="10149522" cy="1712010"/>
          </a:xfrm>
          <a:prstGeom prst="rect">
            <a:avLst/>
          </a:prstGeom>
        </p:spPr>
        <p:txBody>
          <a:bodyPr wrap="square" lIns="0" tIns="0" rIns="0" bIns="0" anchor="t" anchorCtr="0">
            <a:spAutoFit/>
          </a:bodyPr>
          <a:lstStyle>
            <a:lvl1pPr>
              <a:defRPr baseline="0"/>
            </a:lvl1pPr>
          </a:lstStyle>
          <a:p>
            <a:r>
              <a:rPr lang="en-US"/>
              <a:t>Title only example without subtitle text, heading two lines preference here, but up to four lines as it’s without the subtitle, set at 28pt, see other layout options for more choice</a:t>
            </a:r>
            <a:endParaRPr lang="en-GB"/>
          </a:p>
        </p:txBody>
      </p:sp>
      <p:sp>
        <p:nvSpPr>
          <p:cNvPr id="3" name="Text Placeholder 2"/>
          <p:cNvSpPr>
            <a:spLocks noGrp="1"/>
          </p:cNvSpPr>
          <p:nvPr>
            <p:ph type="body" sz="quarter" idx="14"/>
          </p:nvPr>
        </p:nvSpPr>
        <p:spPr>
          <a:xfrm>
            <a:off x="518477" y="2746073"/>
            <a:ext cx="5322357" cy="1333698"/>
          </a:xfrm>
          <a:prstGeom prst="rect">
            <a:avLst/>
          </a:prstGeom>
        </p:spPr>
        <p:txBody>
          <a:bodyPr wrap="square" lIns="0" tIns="0" rIns="0" bIns="0">
            <a:spAutoFit/>
          </a:bodyPr>
          <a:lstStyle>
            <a:lvl1pPr marL="0" indent="-108000">
              <a:lnSpc>
                <a:spcPct val="100000"/>
              </a:lnSpc>
              <a:defRPr sz="1400"/>
            </a:lvl1pPr>
            <a:lvl2pPr marL="360000" indent="-108000">
              <a:lnSpc>
                <a:spcPct val="100000"/>
              </a:lnSpc>
              <a:defRPr sz="1400"/>
            </a:lvl2pPr>
            <a:lvl3pPr marL="540000" indent="-108000">
              <a:lnSpc>
                <a:spcPct val="100000"/>
              </a:lnSpc>
              <a:defRPr sz="1400"/>
            </a:lvl3pPr>
            <a:lvl4pPr marL="720000" indent="-108000">
              <a:lnSpc>
                <a:spcPct val="100000"/>
              </a:lnSpc>
              <a:defRPr sz="1400"/>
            </a:lvl4pPr>
            <a:lvl5pPr marL="900000" indent="-108000">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898843F0-2059-FB4B-B97B-CBF2F71FE129}"/>
              </a:ext>
            </a:extLst>
          </p:cNvPr>
          <p:cNvSpPr>
            <a:spLocks noGrp="1"/>
          </p:cNvSpPr>
          <p:nvPr>
            <p:ph type="ftr" sz="quarter" idx="3"/>
          </p:nvPr>
        </p:nvSpPr>
        <p:spPr>
          <a:xfrm>
            <a:off x="518465" y="6388666"/>
            <a:ext cx="10777678" cy="123111"/>
          </a:xfrm>
          <a:prstGeom prst="rect">
            <a:avLst/>
          </a:prstGeom>
        </p:spPr>
        <p:txBody>
          <a:bodyPr vert="horz" lIns="0" tIns="0" rIns="0" bIns="0" rtlCol="0" anchor="b" anchorCtr="0"/>
          <a:lstStyle>
            <a:lvl1pPr algn="l">
              <a:defRPr sz="800">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US" b="1"/>
              <a:t>Base: </a:t>
            </a:r>
            <a:r>
              <a:rPr lang="en-US"/>
              <a:t>text before colon bold, text after first letter shouldn’t be a capital, set at 8pt, vertical alignment set to ‘Bottom’. All footer info to go here including * notes – just start a new sentence.</a:t>
            </a:r>
          </a:p>
        </p:txBody>
      </p:sp>
    </p:spTree>
    <p:extLst>
      <p:ext uri="{BB962C8B-B14F-4D97-AF65-F5344CB8AC3E}">
        <p14:creationId xmlns:p14="http://schemas.microsoft.com/office/powerpoint/2010/main" val="1336288330"/>
      </p:ext>
    </p:extLst>
  </p:cSld>
  <p:clrMapOvr>
    <a:masterClrMapping/>
  </p:clrMapOvr>
  <p:hf hdr="0" dt="0"/>
  <p:extLst>
    <p:ext uri="{DCECCB84-F9BA-43D5-87BE-67443E8EF086}">
      <p15:sldGuideLst xmlns:p15="http://schemas.microsoft.com/office/powerpoint/2012/main">
        <p15:guide id="1" orient="horz" pos="1729">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Front cover ONLY">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898843F0-2059-FB4B-B97B-CBF2F71FE129}"/>
              </a:ext>
            </a:extLst>
          </p:cNvPr>
          <p:cNvSpPr>
            <a:spLocks noGrp="1"/>
          </p:cNvSpPr>
          <p:nvPr>
            <p:ph type="ftr" sz="quarter" idx="3"/>
          </p:nvPr>
        </p:nvSpPr>
        <p:spPr>
          <a:xfrm>
            <a:off x="518465" y="6388666"/>
            <a:ext cx="10777678" cy="123111"/>
          </a:xfrm>
          <a:prstGeom prst="rect">
            <a:avLst/>
          </a:prstGeom>
        </p:spPr>
        <p:txBody>
          <a:bodyPr vert="horz" lIns="0" tIns="0" rIns="0" bIns="0" rtlCol="0" anchor="b" anchorCtr="0"/>
          <a:lstStyle>
            <a:lvl1pPr algn="l">
              <a:defRPr sz="800">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US" b="1"/>
              <a:t>Base: </a:t>
            </a:r>
            <a:r>
              <a:rPr lang="en-US"/>
              <a:t>text before colon bold, text after first letter shouldn’t be a capital, set at 8pt, vertical alignment set to ‘Bottom’. All footer info to go here including * notes – just start a new sentence.</a:t>
            </a:r>
          </a:p>
        </p:txBody>
      </p:sp>
    </p:spTree>
    <p:extLst>
      <p:ext uri="{BB962C8B-B14F-4D97-AF65-F5344CB8AC3E}">
        <p14:creationId xmlns:p14="http://schemas.microsoft.com/office/powerpoint/2010/main" val="769251669"/>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 line heading: blue">
    <p:spTree>
      <p:nvGrpSpPr>
        <p:cNvPr id="1" name=""/>
        <p:cNvGrpSpPr/>
        <p:nvPr/>
      </p:nvGrpSpPr>
      <p:grpSpPr>
        <a:xfrm>
          <a:off x="0" y="0"/>
          <a:ext cx="0" cy="0"/>
          <a:chOff x="0" y="0"/>
          <a:chExt cx="0" cy="0"/>
        </a:xfrm>
      </p:grpSpPr>
      <p:sp>
        <p:nvSpPr>
          <p:cNvPr id="11" name="Title 6"/>
          <p:cNvSpPr>
            <a:spLocks noGrp="1"/>
          </p:cNvSpPr>
          <p:nvPr>
            <p:ph type="title" hasCustomPrompt="1"/>
          </p:nvPr>
        </p:nvSpPr>
        <p:spPr>
          <a:xfrm>
            <a:off x="518796" y="620713"/>
            <a:ext cx="9050284" cy="445918"/>
          </a:xfrm>
          <a:prstGeom prst="rect">
            <a:avLst/>
          </a:prstGeom>
        </p:spPr>
        <p:txBody>
          <a:bodyPr vert="horz" wrap="square" lIns="0" tIns="0" rIns="0" bIns="0" anchor="t" anchorCtr="0">
            <a:spAutoFit/>
          </a:bodyPr>
          <a:lstStyle>
            <a:lvl1pPr>
              <a:defRPr baseline="0"/>
            </a:lvl1pPr>
          </a:lstStyle>
          <a:p>
            <a:r>
              <a:rPr lang="en-US"/>
              <a:t>Heading, one line example, set at 28pt</a:t>
            </a:r>
            <a:endParaRPr lang="en-GB"/>
          </a:p>
        </p:txBody>
      </p:sp>
      <p:sp>
        <p:nvSpPr>
          <p:cNvPr id="12" name="Text Placeholder 9"/>
          <p:cNvSpPr>
            <a:spLocks noGrp="1"/>
          </p:cNvSpPr>
          <p:nvPr>
            <p:ph type="body" sz="quarter" idx="13" hasCustomPrompt="1"/>
          </p:nvPr>
        </p:nvSpPr>
        <p:spPr>
          <a:xfrm>
            <a:off x="520252" y="2353145"/>
            <a:ext cx="4783586" cy="3447098"/>
          </a:xfrm>
          <a:prstGeom prst="rect">
            <a:avLst/>
          </a:prstGeom>
        </p:spPr>
        <p:txBody>
          <a:bodyPr vert="horz" wrap="square" lIns="0" tIns="0" rIns="0" bIns="0" anchor="t" anchorCtr="0">
            <a:sp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400" baseline="0">
                <a:solidFill>
                  <a:schemeClr val="accent1"/>
                </a:solidFill>
              </a:defRPr>
            </a:lvl1pPr>
            <a:lvl2pPr marL="457200" indent="0">
              <a:buNone/>
              <a:defRPr sz="1400">
                <a:solidFill>
                  <a:schemeClr val="accent1"/>
                </a:solidFill>
              </a:defRPr>
            </a:lvl2pPr>
            <a:lvl3pPr>
              <a:defRPr sz="1400">
                <a:solidFill>
                  <a:schemeClr val="accent1"/>
                </a:solidFill>
              </a:defRPr>
            </a:lvl3pPr>
            <a:lvl4pPr>
              <a:defRPr sz="1400">
                <a:solidFill>
                  <a:schemeClr val="accent1"/>
                </a:solidFill>
              </a:defRPr>
            </a:lvl4pPr>
            <a:lvl5pPr>
              <a:defRPr sz="1400">
                <a:solidFill>
                  <a:schemeClr val="accent1"/>
                </a:solidFill>
              </a:defRPr>
            </a:lvl5pPr>
          </a:lstStyle>
          <a:p>
            <a:pPr lvl="0"/>
            <a:r>
              <a:rPr lang="en-US"/>
              <a:t>Body copy here, set at 14pt. Setting for body text (which should be preset within the template:</a:t>
            </a:r>
            <a:br>
              <a:rPr lang="en-US"/>
            </a:br>
            <a:r>
              <a:rPr lang="en-US"/>
              <a:t>Paragraph &gt; Idents &amp; Spacing &gt; General alignment: Left. Paragraph &gt; Idents &amp; Spacing &gt; Indentation &gt; Before text 0cm</a:t>
            </a:r>
            <a:br>
              <a:rPr lang="en-US"/>
            </a:br>
            <a:r>
              <a:rPr lang="en-US"/>
              <a:t>Paragraph &gt; Idents &amp; Spacing &gt; Spacing &gt; Before &gt; 10pt Paragraph &gt; Idents &amp; Spacing &gt; Spacing &gt; After &gt; 0pt Paragraph &gt; Idents &amp; Spacing &gt; Line Spacing &gt; Single</a:t>
            </a:r>
            <a:br>
              <a:rPr lang="en-US"/>
            </a:br>
            <a:r>
              <a:rPr lang="en-US"/>
              <a:t>Be careful when copying text over from other sources as these setting could be lost. To copy text into this template correctly, you will need to either Insert &gt; Textbox (and draw one) to maintain the correct settings OR copy it straight into one of the textboxes generated from a master Layout, such as this one. </a:t>
            </a:r>
          </a:p>
        </p:txBody>
      </p:sp>
      <p:sp>
        <p:nvSpPr>
          <p:cNvPr id="13" name="Text Placeholder 9"/>
          <p:cNvSpPr>
            <a:spLocks noGrp="1"/>
          </p:cNvSpPr>
          <p:nvPr>
            <p:ph type="body" sz="quarter" idx="14" hasCustomPrompt="1"/>
          </p:nvPr>
        </p:nvSpPr>
        <p:spPr>
          <a:xfrm>
            <a:off x="5846607" y="2353145"/>
            <a:ext cx="4749956" cy="1938992"/>
          </a:xfrm>
          <a:prstGeom prst="rect">
            <a:avLst/>
          </a:prstGeom>
        </p:spPr>
        <p:txBody>
          <a:bodyPr vert="horz" wrap="square" lIns="0" tIns="0" rIns="0" bIns="0" anchor="t" anchorCtr="0">
            <a:sp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400" baseline="0">
                <a:solidFill>
                  <a:schemeClr val="accent1"/>
                </a:solidFill>
              </a:defRPr>
            </a:lvl1pPr>
            <a:lvl2pPr marL="457200" indent="0">
              <a:buNone/>
              <a:defRPr sz="1400">
                <a:solidFill>
                  <a:schemeClr val="accent1"/>
                </a:solidFill>
              </a:defRPr>
            </a:lvl2pPr>
            <a:lvl3pPr>
              <a:defRPr sz="1400">
                <a:solidFill>
                  <a:schemeClr val="accent1"/>
                </a:solidFill>
              </a:defRPr>
            </a:lvl3pPr>
            <a:lvl4pPr>
              <a:defRPr sz="1400">
                <a:solidFill>
                  <a:schemeClr val="accent1"/>
                </a:solidFill>
              </a:defRPr>
            </a:lvl4pPr>
            <a:lvl5pPr>
              <a:defRPr sz="1400">
                <a:solidFill>
                  <a:schemeClr val="accent1"/>
                </a:solidFill>
              </a:defRPr>
            </a:lvl5pPr>
          </a:lstStyle>
          <a:p>
            <a:pPr lvl="0"/>
            <a:r>
              <a:rPr lang="en-US"/>
              <a:t>Format Shape &gt; TEXT OPTIONS &gt; Textbox &gt; Vertical alignment: Top </a:t>
            </a:r>
            <a:br>
              <a:rPr lang="en-US"/>
            </a:br>
            <a:r>
              <a:rPr lang="en-US"/>
              <a:t>Format Shape &gt; TEXT OPTIONS &gt; Textbox &gt; Text direction: Horizontal </a:t>
            </a:r>
            <a:br>
              <a:rPr lang="en-US"/>
            </a:br>
            <a:r>
              <a:rPr lang="en-US"/>
              <a:t>Format Shape &gt; TEXT OPTIONS &gt; Textbox &gt; Resize shape to fit text</a:t>
            </a:r>
            <a:br>
              <a:rPr lang="en-US"/>
            </a:br>
            <a:r>
              <a:rPr lang="en-US"/>
              <a:t>Format Shape &gt; TEXT OPTIONS &gt; Textbox &gt; Left/Right/Top/Bottom margins: 0cm</a:t>
            </a:r>
            <a:br>
              <a:rPr lang="en-US"/>
            </a:br>
            <a:r>
              <a:rPr lang="en-US"/>
              <a:t>TICK: Wrap text in shape</a:t>
            </a:r>
          </a:p>
        </p:txBody>
      </p:sp>
      <p:sp>
        <p:nvSpPr>
          <p:cNvPr id="14" name="Text Placeholder 2"/>
          <p:cNvSpPr>
            <a:spLocks noGrp="1"/>
          </p:cNvSpPr>
          <p:nvPr>
            <p:ph type="body" sz="quarter" idx="10" hasCustomPrompt="1"/>
          </p:nvPr>
        </p:nvSpPr>
        <p:spPr>
          <a:xfrm rot="5400000">
            <a:off x="8772180" y="3232339"/>
            <a:ext cx="5515508" cy="292257"/>
          </a:xfrm>
          <a:prstGeom prst="rect">
            <a:avLst/>
          </a:prstGeom>
        </p:spPr>
        <p:txBody>
          <a:bodyPr lIns="0" tIns="0" rIns="0" bIns="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b="1" cap="all" baseline="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600">
                <a:solidFill>
                  <a:schemeClr val="bg1"/>
                </a:solidFill>
              </a:rPr>
              <a:t>SECTION/SEGMENT</a:t>
            </a:r>
            <a:r>
              <a:rPr lang="en-GB" sz="1600" baseline="0">
                <a:solidFill>
                  <a:schemeClr val="bg1"/>
                </a:solidFill>
              </a:rPr>
              <a:t> TITLE HERE, 16pt only</a:t>
            </a:r>
            <a:endParaRPr lang="en-GB"/>
          </a:p>
        </p:txBody>
      </p:sp>
      <p:sp>
        <p:nvSpPr>
          <p:cNvPr id="4" name="Text Placeholder 3"/>
          <p:cNvSpPr>
            <a:spLocks noGrp="1"/>
          </p:cNvSpPr>
          <p:nvPr>
            <p:ph type="body" sz="quarter" idx="15" hasCustomPrompt="1"/>
          </p:nvPr>
        </p:nvSpPr>
        <p:spPr>
          <a:xfrm>
            <a:off x="518847" y="1268413"/>
            <a:ext cx="9047375" cy="861774"/>
          </a:xfrm>
          <a:prstGeom prst="rect">
            <a:avLst/>
          </a:prstGeom>
        </p:spPr>
        <p:txBody>
          <a:bodyPr wrap="square" lIns="0" tIns="0" rIns="0" bIns="0">
            <a:spAutoFit/>
          </a:bodyPr>
          <a:lstStyle>
            <a:lvl1pPr marL="0" indent="0">
              <a:lnSpc>
                <a:spcPct val="100000"/>
              </a:lnSpc>
              <a:buNone/>
              <a:defRPr sz="1400"/>
            </a:lvl1pPr>
          </a:lstStyle>
          <a:p>
            <a:pPr lvl="0"/>
            <a:r>
              <a:rPr lang="en-GB"/>
              <a:t>Subtitle, two lines preference, four lines maximum, set at 14pt. Do not extent the width of this text box. Subtitles that are one or two lines of text – below text boxes align to the top guide line. Subtitles that are three lines of text – below text boxes align to the middle guide line. Subtitles that are four lines of text – below text boxes align to the bottom guide line.</a:t>
            </a:r>
          </a:p>
        </p:txBody>
      </p:sp>
      <p:sp>
        <p:nvSpPr>
          <p:cNvPr id="10" name="Footer Placeholder 4">
            <a:extLst>
              <a:ext uri="{FF2B5EF4-FFF2-40B4-BE49-F238E27FC236}">
                <a16:creationId xmlns:a16="http://schemas.microsoft.com/office/drawing/2014/main" id="{898843F0-2059-FB4B-B97B-CBF2F71FE129}"/>
              </a:ext>
            </a:extLst>
          </p:cNvPr>
          <p:cNvSpPr>
            <a:spLocks noGrp="1"/>
          </p:cNvSpPr>
          <p:nvPr>
            <p:ph type="ftr" sz="quarter" idx="3"/>
          </p:nvPr>
        </p:nvSpPr>
        <p:spPr>
          <a:xfrm>
            <a:off x="519949" y="6386257"/>
            <a:ext cx="10076614" cy="123111"/>
          </a:xfrm>
          <a:prstGeom prst="rect">
            <a:avLst/>
          </a:prstGeom>
        </p:spPr>
        <p:txBody>
          <a:bodyPr vert="horz" wrap="square" lIns="0" tIns="0" rIns="0" bIns="0" rtlCol="0" anchor="b" anchorCtr="0">
            <a:spAutoFit/>
          </a:bodyPr>
          <a:lstStyle>
            <a:lvl1pPr algn="l">
              <a:defRPr sz="800">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US" b="1"/>
              <a:t>Base: </a:t>
            </a:r>
            <a:r>
              <a:rPr lang="en-US"/>
              <a:t>text before colon bold, text after first letter shouldn’t be a capital, set at 8pt, vertical alignment set to ‘Bottom’. All footer info to go here including  notes – just start a new sentence.</a:t>
            </a:r>
          </a:p>
        </p:txBody>
      </p:sp>
    </p:spTree>
    <p:extLst>
      <p:ext uri="{BB962C8B-B14F-4D97-AF65-F5344CB8AC3E}">
        <p14:creationId xmlns:p14="http://schemas.microsoft.com/office/powerpoint/2010/main" val="1993779618"/>
      </p:ext>
    </p:extLst>
  </p:cSld>
  <p:clrMapOvr>
    <a:masterClrMapping/>
  </p:clrMapOvr>
  <p:extLst>
    <p:ext uri="{DCECCB84-F9BA-43D5-87BE-67443E8EF086}">
      <p15:sldGuideLst xmlns:p15="http://schemas.microsoft.com/office/powerpoint/2012/main">
        <p15:guide id="1" pos="3341">
          <p15:clr>
            <a:srgbClr val="FBAE40"/>
          </p15:clr>
        </p15:guide>
        <p15:guide id="3" orient="horz" pos="799">
          <p15:clr>
            <a:srgbClr val="FBAE40"/>
          </p15:clr>
        </p15:guide>
        <p15:guide id="4" orient="horz" pos="1253">
          <p15:clr>
            <a:srgbClr val="FBAE40"/>
          </p15:clr>
        </p15:guide>
        <p15:guide id="5" orient="horz" pos="1366">
          <p15:clr>
            <a:srgbClr val="FBAE40"/>
          </p15:clr>
        </p15:guide>
        <p15:guide id="6" orient="horz" pos="14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 line heading: blue">
    <p:spTree>
      <p:nvGrpSpPr>
        <p:cNvPr id="1" name=""/>
        <p:cNvGrpSpPr/>
        <p:nvPr/>
      </p:nvGrpSpPr>
      <p:grpSpPr>
        <a:xfrm>
          <a:off x="0" y="0"/>
          <a:ext cx="0" cy="0"/>
          <a:chOff x="0" y="0"/>
          <a:chExt cx="0" cy="0"/>
        </a:xfrm>
      </p:grpSpPr>
      <p:sp>
        <p:nvSpPr>
          <p:cNvPr id="11" name="Title 6"/>
          <p:cNvSpPr>
            <a:spLocks noGrp="1"/>
          </p:cNvSpPr>
          <p:nvPr>
            <p:ph type="title" hasCustomPrompt="1"/>
          </p:nvPr>
        </p:nvSpPr>
        <p:spPr>
          <a:xfrm>
            <a:off x="518796" y="620713"/>
            <a:ext cx="9050284" cy="445918"/>
          </a:xfrm>
          <a:prstGeom prst="rect">
            <a:avLst/>
          </a:prstGeom>
        </p:spPr>
        <p:txBody>
          <a:bodyPr vert="horz" wrap="square" lIns="0" tIns="0" rIns="0" bIns="0" anchor="t" anchorCtr="0">
            <a:spAutoFit/>
          </a:bodyPr>
          <a:lstStyle>
            <a:lvl1pPr>
              <a:defRPr baseline="0"/>
            </a:lvl1pPr>
          </a:lstStyle>
          <a:p>
            <a:r>
              <a:rPr lang="en-US"/>
              <a:t>Heading, one line example, set at 28pt</a:t>
            </a:r>
            <a:endParaRPr lang="en-GB"/>
          </a:p>
        </p:txBody>
      </p:sp>
      <p:sp>
        <p:nvSpPr>
          <p:cNvPr id="12" name="Text Placeholder 9"/>
          <p:cNvSpPr>
            <a:spLocks noGrp="1"/>
          </p:cNvSpPr>
          <p:nvPr>
            <p:ph type="body" sz="quarter" idx="13" hasCustomPrompt="1"/>
          </p:nvPr>
        </p:nvSpPr>
        <p:spPr>
          <a:xfrm>
            <a:off x="520252" y="2353145"/>
            <a:ext cx="4783586" cy="3447098"/>
          </a:xfrm>
          <a:prstGeom prst="rect">
            <a:avLst/>
          </a:prstGeom>
        </p:spPr>
        <p:txBody>
          <a:bodyPr vert="horz" wrap="square" lIns="0" tIns="0" rIns="0" bIns="0" anchor="t" anchorCtr="0">
            <a:sp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400" baseline="0">
                <a:solidFill>
                  <a:schemeClr val="accent1"/>
                </a:solidFill>
              </a:defRPr>
            </a:lvl1pPr>
            <a:lvl2pPr marL="457200" indent="0">
              <a:buNone/>
              <a:defRPr sz="1400">
                <a:solidFill>
                  <a:schemeClr val="accent1"/>
                </a:solidFill>
              </a:defRPr>
            </a:lvl2pPr>
            <a:lvl3pPr>
              <a:defRPr sz="1400">
                <a:solidFill>
                  <a:schemeClr val="accent1"/>
                </a:solidFill>
              </a:defRPr>
            </a:lvl3pPr>
            <a:lvl4pPr>
              <a:defRPr sz="1400">
                <a:solidFill>
                  <a:schemeClr val="accent1"/>
                </a:solidFill>
              </a:defRPr>
            </a:lvl4pPr>
            <a:lvl5pPr>
              <a:defRPr sz="1400">
                <a:solidFill>
                  <a:schemeClr val="accent1"/>
                </a:solidFill>
              </a:defRPr>
            </a:lvl5pPr>
          </a:lstStyle>
          <a:p>
            <a:pPr lvl="0"/>
            <a:r>
              <a:rPr lang="en-US"/>
              <a:t>Body copy here, set at 14pt. Setting for body text (which should be preset within the template:</a:t>
            </a:r>
            <a:br>
              <a:rPr lang="en-US"/>
            </a:br>
            <a:r>
              <a:rPr lang="en-US"/>
              <a:t>Paragraph &gt; Idents &amp; Spacing &gt; General alignment: Left. Paragraph &gt; Idents &amp; Spacing &gt; Indentation &gt; Before text 0cm</a:t>
            </a:r>
            <a:br>
              <a:rPr lang="en-US"/>
            </a:br>
            <a:r>
              <a:rPr lang="en-US"/>
              <a:t>Paragraph &gt; Idents &amp; Spacing &gt; Spacing &gt; Before &gt; 10pt Paragraph &gt; Idents &amp; Spacing &gt; Spacing &gt; After &gt; 0pt Paragraph &gt; Idents &amp; Spacing &gt; Line Spacing &gt; Single</a:t>
            </a:r>
            <a:br>
              <a:rPr lang="en-US"/>
            </a:br>
            <a:r>
              <a:rPr lang="en-US"/>
              <a:t>Be careful when copying text over from other sources as these setting could be lost. To copy text into this template correctly, you will need to either Insert &gt; Textbox (and draw one) to maintain the correct settings OR copy it straight into one of the textboxes generated from a master Layout, such as this one. </a:t>
            </a:r>
          </a:p>
        </p:txBody>
      </p:sp>
      <p:sp>
        <p:nvSpPr>
          <p:cNvPr id="13" name="Text Placeholder 9"/>
          <p:cNvSpPr>
            <a:spLocks noGrp="1"/>
          </p:cNvSpPr>
          <p:nvPr>
            <p:ph type="body" sz="quarter" idx="14" hasCustomPrompt="1"/>
          </p:nvPr>
        </p:nvSpPr>
        <p:spPr>
          <a:xfrm>
            <a:off x="5846607" y="2353145"/>
            <a:ext cx="4749956" cy="1938992"/>
          </a:xfrm>
          <a:prstGeom prst="rect">
            <a:avLst/>
          </a:prstGeom>
        </p:spPr>
        <p:txBody>
          <a:bodyPr vert="horz" wrap="square" lIns="0" tIns="0" rIns="0" bIns="0" anchor="t" anchorCtr="0">
            <a:sp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400" baseline="0">
                <a:solidFill>
                  <a:schemeClr val="accent1"/>
                </a:solidFill>
              </a:defRPr>
            </a:lvl1pPr>
            <a:lvl2pPr marL="457200" indent="0">
              <a:buNone/>
              <a:defRPr sz="1400">
                <a:solidFill>
                  <a:schemeClr val="accent1"/>
                </a:solidFill>
              </a:defRPr>
            </a:lvl2pPr>
            <a:lvl3pPr>
              <a:defRPr sz="1400">
                <a:solidFill>
                  <a:schemeClr val="accent1"/>
                </a:solidFill>
              </a:defRPr>
            </a:lvl3pPr>
            <a:lvl4pPr>
              <a:defRPr sz="1400">
                <a:solidFill>
                  <a:schemeClr val="accent1"/>
                </a:solidFill>
              </a:defRPr>
            </a:lvl4pPr>
            <a:lvl5pPr>
              <a:defRPr sz="1400">
                <a:solidFill>
                  <a:schemeClr val="accent1"/>
                </a:solidFill>
              </a:defRPr>
            </a:lvl5pPr>
          </a:lstStyle>
          <a:p>
            <a:pPr lvl="0"/>
            <a:r>
              <a:rPr lang="en-US"/>
              <a:t>Format Shape &gt; TEXT OPTIONS &gt; Textbox &gt; Vertical alignment: Top </a:t>
            </a:r>
            <a:br>
              <a:rPr lang="en-US"/>
            </a:br>
            <a:r>
              <a:rPr lang="en-US"/>
              <a:t>Format Shape &gt; TEXT OPTIONS &gt; Textbox &gt; Text direction: Horizontal </a:t>
            </a:r>
            <a:br>
              <a:rPr lang="en-US"/>
            </a:br>
            <a:r>
              <a:rPr lang="en-US"/>
              <a:t>Format Shape &gt; TEXT OPTIONS &gt; Textbox &gt; Resize shape to fit text</a:t>
            </a:r>
            <a:br>
              <a:rPr lang="en-US"/>
            </a:br>
            <a:r>
              <a:rPr lang="en-US"/>
              <a:t>Format Shape &gt; TEXT OPTIONS &gt; Textbox &gt; Left/Right/Top/Bottom margins: 0cm</a:t>
            </a:r>
            <a:br>
              <a:rPr lang="en-US"/>
            </a:br>
            <a:r>
              <a:rPr lang="en-US"/>
              <a:t>TICK: Wrap text in shape</a:t>
            </a:r>
          </a:p>
        </p:txBody>
      </p:sp>
      <p:sp>
        <p:nvSpPr>
          <p:cNvPr id="14" name="Text Placeholder 2"/>
          <p:cNvSpPr>
            <a:spLocks noGrp="1"/>
          </p:cNvSpPr>
          <p:nvPr>
            <p:ph type="body" sz="quarter" idx="10" hasCustomPrompt="1"/>
          </p:nvPr>
        </p:nvSpPr>
        <p:spPr>
          <a:xfrm rot="5400000">
            <a:off x="8772180" y="3232339"/>
            <a:ext cx="5515508" cy="292257"/>
          </a:xfrm>
          <a:prstGeom prst="rect">
            <a:avLst/>
          </a:prstGeom>
        </p:spPr>
        <p:txBody>
          <a:bodyPr lIns="0" tIns="0" rIns="0" bIns="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b="1" cap="all" baseline="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600">
                <a:solidFill>
                  <a:schemeClr val="bg1"/>
                </a:solidFill>
              </a:rPr>
              <a:t>SECTION/SEGMENT</a:t>
            </a:r>
            <a:r>
              <a:rPr lang="en-GB" sz="1600" baseline="0">
                <a:solidFill>
                  <a:schemeClr val="bg1"/>
                </a:solidFill>
              </a:rPr>
              <a:t> TITLE HERE, 16pt only</a:t>
            </a:r>
            <a:endParaRPr lang="en-GB"/>
          </a:p>
        </p:txBody>
      </p:sp>
      <p:sp>
        <p:nvSpPr>
          <p:cNvPr id="4" name="Text Placeholder 3"/>
          <p:cNvSpPr>
            <a:spLocks noGrp="1"/>
          </p:cNvSpPr>
          <p:nvPr>
            <p:ph type="body" sz="quarter" idx="15" hasCustomPrompt="1"/>
          </p:nvPr>
        </p:nvSpPr>
        <p:spPr>
          <a:xfrm>
            <a:off x="518847" y="1268413"/>
            <a:ext cx="9047375" cy="861774"/>
          </a:xfrm>
          <a:prstGeom prst="rect">
            <a:avLst/>
          </a:prstGeom>
        </p:spPr>
        <p:txBody>
          <a:bodyPr wrap="square" lIns="0" tIns="0" rIns="0" bIns="0">
            <a:spAutoFit/>
          </a:bodyPr>
          <a:lstStyle>
            <a:lvl1pPr marL="0" indent="0">
              <a:lnSpc>
                <a:spcPct val="100000"/>
              </a:lnSpc>
              <a:buNone/>
              <a:defRPr sz="1400"/>
            </a:lvl1pPr>
          </a:lstStyle>
          <a:p>
            <a:pPr lvl="0"/>
            <a:r>
              <a:rPr lang="en-GB"/>
              <a:t>Subtitle, two lines preference, four lines maximum, set at 14pt. Do not extent the width of this text box. Subtitles that are one or two lines of text – below text boxes align to the top guide line. Subtitles that are three lines of text – below text boxes align to the middle guide line. Subtitles that are four lines of text – below text boxes align to the bottom guide line.</a:t>
            </a:r>
          </a:p>
        </p:txBody>
      </p:sp>
      <p:sp>
        <p:nvSpPr>
          <p:cNvPr id="10" name="Footer Placeholder 4">
            <a:extLst>
              <a:ext uri="{FF2B5EF4-FFF2-40B4-BE49-F238E27FC236}">
                <a16:creationId xmlns:a16="http://schemas.microsoft.com/office/drawing/2014/main" id="{898843F0-2059-FB4B-B97B-CBF2F71FE129}"/>
              </a:ext>
            </a:extLst>
          </p:cNvPr>
          <p:cNvSpPr>
            <a:spLocks noGrp="1"/>
          </p:cNvSpPr>
          <p:nvPr>
            <p:ph type="ftr" sz="quarter" idx="3"/>
          </p:nvPr>
        </p:nvSpPr>
        <p:spPr>
          <a:xfrm>
            <a:off x="519949" y="6386257"/>
            <a:ext cx="10076614" cy="123111"/>
          </a:xfrm>
          <a:prstGeom prst="rect">
            <a:avLst/>
          </a:prstGeom>
        </p:spPr>
        <p:txBody>
          <a:bodyPr vert="horz" wrap="square" lIns="0" tIns="0" rIns="0" bIns="0" rtlCol="0" anchor="b" anchorCtr="0">
            <a:spAutoFit/>
          </a:bodyPr>
          <a:lstStyle>
            <a:lvl1pPr algn="l">
              <a:defRPr sz="800">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US" b="1"/>
              <a:t>Base: </a:t>
            </a:r>
            <a:r>
              <a:rPr lang="en-US"/>
              <a:t>text before colon bold, text after first letter shouldn’t be a capital, set at 8pt, vertical alignment set to ‘Bottom’. All footer info to go here including  notes – just start a new sentence.</a:t>
            </a:r>
          </a:p>
        </p:txBody>
      </p:sp>
    </p:spTree>
    <p:extLst>
      <p:ext uri="{BB962C8B-B14F-4D97-AF65-F5344CB8AC3E}">
        <p14:creationId xmlns:p14="http://schemas.microsoft.com/office/powerpoint/2010/main" val="2578872729"/>
      </p:ext>
    </p:extLst>
  </p:cSld>
  <p:clrMapOvr>
    <a:masterClrMapping/>
  </p:clrMapOvr>
  <p:extLst>
    <p:ext uri="{DCECCB84-F9BA-43D5-87BE-67443E8EF086}">
      <p15:sldGuideLst xmlns:p15="http://schemas.microsoft.com/office/powerpoint/2012/main">
        <p15:guide id="1" pos="3341" userDrawn="1">
          <p15:clr>
            <a:srgbClr val="FBAE40"/>
          </p15:clr>
        </p15:guide>
        <p15:guide id="3" orient="horz" pos="799" userDrawn="1">
          <p15:clr>
            <a:srgbClr val="FBAE40"/>
          </p15:clr>
        </p15:guide>
        <p15:guide id="4" orient="horz" pos="1253" userDrawn="1">
          <p15:clr>
            <a:srgbClr val="FBAE40"/>
          </p15:clr>
        </p15:guide>
        <p15:guide id="5" orient="horz" pos="1366" userDrawn="1">
          <p15:clr>
            <a:srgbClr val="FBAE40"/>
          </p15:clr>
        </p15:guide>
        <p15:guide id="6" orient="horz" pos="148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line heading: blue">
    <p:spTree>
      <p:nvGrpSpPr>
        <p:cNvPr id="1" name=""/>
        <p:cNvGrpSpPr/>
        <p:nvPr/>
      </p:nvGrpSpPr>
      <p:grpSpPr>
        <a:xfrm>
          <a:off x="0" y="0"/>
          <a:ext cx="0" cy="0"/>
          <a:chOff x="0" y="0"/>
          <a:chExt cx="0" cy="0"/>
        </a:xfrm>
      </p:grpSpPr>
      <p:sp>
        <p:nvSpPr>
          <p:cNvPr id="45" name="Title 6"/>
          <p:cNvSpPr>
            <a:spLocks noGrp="1"/>
          </p:cNvSpPr>
          <p:nvPr>
            <p:ph type="title" hasCustomPrompt="1"/>
          </p:nvPr>
        </p:nvSpPr>
        <p:spPr>
          <a:xfrm>
            <a:off x="519080" y="623855"/>
            <a:ext cx="9047142" cy="861774"/>
          </a:xfrm>
          <a:prstGeom prst="rect">
            <a:avLst/>
          </a:prstGeom>
        </p:spPr>
        <p:txBody>
          <a:bodyPr vert="horz" wrap="square" lIns="0" tIns="0" rIns="0" bIns="0" anchor="t" anchorCtr="0">
            <a:spAutoFit/>
          </a:bodyPr>
          <a:lstStyle>
            <a:lvl1pPr>
              <a:defRPr baseline="0"/>
            </a:lvl1pPr>
          </a:lstStyle>
          <a:p>
            <a:r>
              <a:rPr lang="en-GB"/>
              <a:t>Heading, two lines maximum, 28pt further information should feature in the subtitle</a:t>
            </a:r>
          </a:p>
        </p:txBody>
      </p:sp>
      <p:sp>
        <p:nvSpPr>
          <p:cNvPr id="47" name="Text Placeholder 9"/>
          <p:cNvSpPr>
            <a:spLocks noGrp="1"/>
          </p:cNvSpPr>
          <p:nvPr>
            <p:ph type="body" sz="quarter" idx="13" hasCustomPrompt="1"/>
          </p:nvPr>
        </p:nvSpPr>
        <p:spPr>
          <a:xfrm>
            <a:off x="519402" y="2781299"/>
            <a:ext cx="4784435" cy="3447098"/>
          </a:xfrm>
          <a:prstGeom prst="rect">
            <a:avLst/>
          </a:prstGeom>
        </p:spPr>
        <p:txBody>
          <a:bodyPr vert="horz" wrap="square" lIns="0" tIns="0" rIns="0" bIns="0" anchor="t" anchorCtr="0">
            <a:sp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400" baseline="0">
                <a:solidFill>
                  <a:schemeClr val="accent1"/>
                </a:solidFill>
              </a:defRPr>
            </a:lvl1pPr>
            <a:lvl2pPr marL="457200" indent="0">
              <a:buNone/>
              <a:defRPr sz="1400">
                <a:solidFill>
                  <a:schemeClr val="accent1"/>
                </a:solidFill>
              </a:defRPr>
            </a:lvl2pPr>
            <a:lvl3pPr>
              <a:defRPr sz="1400">
                <a:solidFill>
                  <a:schemeClr val="accent1"/>
                </a:solidFill>
              </a:defRPr>
            </a:lvl3pPr>
            <a:lvl4pPr>
              <a:defRPr sz="1400">
                <a:solidFill>
                  <a:schemeClr val="accent1"/>
                </a:solidFill>
              </a:defRPr>
            </a:lvl4pPr>
            <a:lvl5pPr>
              <a:defRPr sz="1400">
                <a:solidFill>
                  <a:schemeClr val="accent1"/>
                </a:solidFill>
              </a:defRPr>
            </a:lvl5pPr>
          </a:lstStyle>
          <a:p>
            <a:pPr lvl="0"/>
            <a:r>
              <a:rPr lang="en-US"/>
              <a:t>Body copy here, set at 14pt. Setting for body text (which should be preset within the template:</a:t>
            </a:r>
            <a:br>
              <a:rPr lang="en-US"/>
            </a:br>
            <a:r>
              <a:rPr lang="en-US"/>
              <a:t>Paragraph &gt; Idents &amp; Spacing &gt; General alignment: Left. Paragraph &gt; Idents &amp; Spacing &gt; Indentation &gt; Before text 0cm </a:t>
            </a:r>
            <a:br>
              <a:rPr lang="en-US"/>
            </a:br>
            <a:r>
              <a:rPr lang="en-US"/>
              <a:t>Paragraph &gt; Idents &amp; Spacing &gt; Spacing &gt; Before &gt; 10pt Paragraph &gt; Idents &amp; Spacing &gt; Spacing &gt; After &gt; 0pt Paragraph &gt; Idents &amp; Spacing &gt; Line Spacing &gt; Single</a:t>
            </a:r>
            <a:br>
              <a:rPr lang="en-US"/>
            </a:br>
            <a:r>
              <a:rPr lang="en-US"/>
              <a:t>Be careful when copying text over from other sources as these setting could be lost. To copy text into this template correctly, you will need to either Insert &gt; Textbox (and draw one) to maintain the correct settings OR copy it straight into one of the textboxes generated from a master Layout, such as this one. </a:t>
            </a:r>
          </a:p>
        </p:txBody>
      </p:sp>
      <p:sp>
        <p:nvSpPr>
          <p:cNvPr id="48" name="Text Placeholder 2"/>
          <p:cNvSpPr>
            <a:spLocks noGrp="1"/>
          </p:cNvSpPr>
          <p:nvPr>
            <p:ph type="body" sz="quarter" idx="10" hasCustomPrompt="1"/>
          </p:nvPr>
        </p:nvSpPr>
        <p:spPr>
          <a:xfrm rot="5400000">
            <a:off x="8772180" y="3232340"/>
            <a:ext cx="5515508" cy="292257"/>
          </a:xfrm>
          <a:prstGeom prst="rect">
            <a:avLst/>
          </a:prstGeom>
        </p:spPr>
        <p:txBody>
          <a:bodyPr lIns="0" tIns="0" rIns="0" bIns="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b="1" cap="all" baseline="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600">
                <a:solidFill>
                  <a:schemeClr val="bg1"/>
                </a:solidFill>
              </a:rPr>
              <a:t>SECTION/SEGMENT</a:t>
            </a:r>
            <a:r>
              <a:rPr lang="en-GB" sz="1600" baseline="0">
                <a:solidFill>
                  <a:schemeClr val="bg1"/>
                </a:solidFill>
              </a:rPr>
              <a:t> TITLE HERE, 16pt ONLY</a:t>
            </a:r>
            <a:endParaRPr lang="en-GB"/>
          </a:p>
        </p:txBody>
      </p:sp>
      <p:sp>
        <p:nvSpPr>
          <p:cNvPr id="49" name="Text Placeholder 9"/>
          <p:cNvSpPr>
            <a:spLocks noGrp="1"/>
          </p:cNvSpPr>
          <p:nvPr>
            <p:ph type="body" sz="quarter" idx="14" hasCustomPrompt="1"/>
          </p:nvPr>
        </p:nvSpPr>
        <p:spPr>
          <a:xfrm>
            <a:off x="5846731" y="2781299"/>
            <a:ext cx="4752974" cy="1938992"/>
          </a:xfrm>
          <a:prstGeom prst="rect">
            <a:avLst/>
          </a:prstGeom>
        </p:spPr>
        <p:txBody>
          <a:bodyPr vert="horz" lIns="0" tIns="0" rIns="0" bIns="0" anchor="t" anchorCtr="0">
            <a:sp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400" baseline="0">
                <a:solidFill>
                  <a:schemeClr val="accent1"/>
                </a:solidFill>
              </a:defRPr>
            </a:lvl1pPr>
            <a:lvl2pPr marL="457200" indent="0">
              <a:buNone/>
              <a:defRPr sz="1400">
                <a:solidFill>
                  <a:schemeClr val="accent1"/>
                </a:solidFill>
              </a:defRPr>
            </a:lvl2pPr>
            <a:lvl3pPr>
              <a:defRPr sz="1400">
                <a:solidFill>
                  <a:schemeClr val="accent1"/>
                </a:solidFill>
              </a:defRPr>
            </a:lvl3pPr>
            <a:lvl4pPr>
              <a:defRPr sz="1400">
                <a:solidFill>
                  <a:schemeClr val="accent1"/>
                </a:solidFill>
              </a:defRPr>
            </a:lvl4pPr>
            <a:lvl5pPr>
              <a:defRPr sz="1400">
                <a:solidFill>
                  <a:schemeClr val="accent1"/>
                </a:solidFill>
              </a:defRPr>
            </a:lvl5pPr>
          </a:lstStyle>
          <a:p>
            <a:pPr lvl="0"/>
            <a:r>
              <a:rPr lang="en-US"/>
              <a:t>Format Shape &gt; TEXT OPTIONS &gt; Textbox &gt; Vertical alignment: Top </a:t>
            </a:r>
            <a:br>
              <a:rPr lang="en-US"/>
            </a:br>
            <a:r>
              <a:rPr lang="en-US"/>
              <a:t>Format Shape &gt; TEXT OPTIONS &gt; Textbox &gt; Text direction: Horizontal </a:t>
            </a:r>
            <a:br>
              <a:rPr lang="en-US"/>
            </a:br>
            <a:r>
              <a:rPr lang="en-US"/>
              <a:t>Format Shape &gt; TEXT OPTIONS &gt; Textbox &gt; Resize shape to fit text</a:t>
            </a:r>
            <a:br>
              <a:rPr lang="en-US"/>
            </a:br>
            <a:r>
              <a:rPr lang="en-US"/>
              <a:t>Format Shape &gt; TEXT OPTIONS &gt; Textbox &gt; Left/Right/Top/Bottom margins: 0cm</a:t>
            </a:r>
            <a:br>
              <a:rPr lang="en-US"/>
            </a:br>
            <a:r>
              <a:rPr lang="en-US"/>
              <a:t>TICK: Wrap text in shape</a:t>
            </a:r>
          </a:p>
        </p:txBody>
      </p:sp>
      <p:sp>
        <p:nvSpPr>
          <p:cNvPr id="11" name="Text Placeholder 3"/>
          <p:cNvSpPr>
            <a:spLocks noGrp="1"/>
          </p:cNvSpPr>
          <p:nvPr>
            <p:ph type="body" sz="quarter" idx="15" hasCustomPrompt="1"/>
          </p:nvPr>
        </p:nvSpPr>
        <p:spPr>
          <a:xfrm>
            <a:off x="518974" y="1703428"/>
            <a:ext cx="9047247" cy="861774"/>
          </a:xfrm>
          <a:prstGeom prst="rect">
            <a:avLst/>
          </a:prstGeom>
        </p:spPr>
        <p:txBody>
          <a:bodyPr wrap="square" lIns="0" tIns="0" rIns="0" bIns="0">
            <a:spAutoFit/>
          </a:bodyPr>
          <a:lstStyle>
            <a:lvl1pPr marL="0" indent="0">
              <a:lnSpc>
                <a:spcPct val="100000"/>
              </a:lnSpc>
              <a:buNone/>
              <a:defRPr sz="1400"/>
            </a:lvl1pPr>
          </a:lstStyle>
          <a:p>
            <a:pPr lvl="0"/>
            <a:r>
              <a:rPr lang="en-GB"/>
              <a:t>Subtitle, two lines preference, four lines maximum, set at 14pt. Do not extent the width of this text box. Subtitles that are one or two lines of text – below text boxes align to the top guide line. Subtitles that are three lines of text – below text boxes align to the middle guide line. Subtitles that are four lines of text – below text boxes align to the bottom guide line.</a:t>
            </a:r>
          </a:p>
        </p:txBody>
      </p:sp>
      <p:sp>
        <p:nvSpPr>
          <p:cNvPr id="8" name="Footer Placeholder 4">
            <a:extLst>
              <a:ext uri="{FF2B5EF4-FFF2-40B4-BE49-F238E27FC236}">
                <a16:creationId xmlns:a16="http://schemas.microsoft.com/office/drawing/2014/main" id="{898843F0-2059-FB4B-B97B-CBF2F71FE129}"/>
              </a:ext>
            </a:extLst>
          </p:cNvPr>
          <p:cNvSpPr>
            <a:spLocks noGrp="1"/>
          </p:cNvSpPr>
          <p:nvPr>
            <p:ph type="ftr" sz="quarter" idx="3"/>
          </p:nvPr>
        </p:nvSpPr>
        <p:spPr>
          <a:xfrm>
            <a:off x="519949" y="6386257"/>
            <a:ext cx="10076614" cy="123111"/>
          </a:xfrm>
          <a:prstGeom prst="rect">
            <a:avLst/>
          </a:prstGeom>
        </p:spPr>
        <p:txBody>
          <a:bodyPr vert="horz" wrap="square" lIns="0" tIns="0" rIns="0" bIns="0" rtlCol="0" anchor="b" anchorCtr="0">
            <a:spAutoFit/>
          </a:bodyPr>
          <a:lstStyle>
            <a:lvl1pPr algn="l">
              <a:defRPr sz="800">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US" b="1"/>
              <a:t>Base: </a:t>
            </a:r>
            <a:r>
              <a:rPr lang="en-US"/>
              <a:t>text before colon bold, text after first letter shouldn’t be a capital, set at 8pt, vertical alignment set to ‘Bottom’. All footer info to go here including  notes – just start a new sentence.</a:t>
            </a:r>
          </a:p>
        </p:txBody>
      </p:sp>
    </p:spTree>
    <p:extLst>
      <p:ext uri="{BB962C8B-B14F-4D97-AF65-F5344CB8AC3E}">
        <p14:creationId xmlns:p14="http://schemas.microsoft.com/office/powerpoint/2010/main" val="4161587230"/>
      </p:ext>
    </p:extLst>
  </p:cSld>
  <p:clrMapOvr>
    <a:masterClrMapping/>
  </p:clrMapOvr>
  <p:extLst>
    <p:ext uri="{DCECCB84-F9BA-43D5-87BE-67443E8EF086}">
      <p15:sldGuideLst xmlns:p15="http://schemas.microsoft.com/office/powerpoint/2012/main">
        <p15:guide id="3" orient="horz" pos="1071" userDrawn="1">
          <p15:clr>
            <a:srgbClr val="FBAE40"/>
          </p15:clr>
        </p15:guide>
        <p15:guide id="4" orient="horz" pos="1525" userDrawn="1">
          <p15:clr>
            <a:srgbClr val="FBAE40"/>
          </p15:clr>
        </p15:guide>
        <p15:guide id="5" orient="horz" pos="1638" userDrawn="1">
          <p15:clr>
            <a:srgbClr val="FBAE40"/>
          </p15:clr>
        </p15:guide>
        <p15:guide id="6" orient="horz" pos="1752"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eading 4 lines ONLY: blue">
    <p:spTree>
      <p:nvGrpSpPr>
        <p:cNvPr id="1" name=""/>
        <p:cNvGrpSpPr/>
        <p:nvPr/>
      </p:nvGrpSpPr>
      <p:grpSpPr>
        <a:xfrm>
          <a:off x="0" y="0"/>
          <a:ext cx="0" cy="0"/>
          <a:chOff x="0" y="0"/>
          <a:chExt cx="0" cy="0"/>
        </a:xfrm>
      </p:grpSpPr>
      <p:sp>
        <p:nvSpPr>
          <p:cNvPr id="11" name="Title 6"/>
          <p:cNvSpPr>
            <a:spLocks noGrp="1"/>
          </p:cNvSpPr>
          <p:nvPr>
            <p:ph type="title" hasCustomPrompt="1"/>
          </p:nvPr>
        </p:nvSpPr>
        <p:spPr>
          <a:xfrm>
            <a:off x="517557" y="621885"/>
            <a:ext cx="9048665" cy="1712010"/>
          </a:xfrm>
          <a:prstGeom prst="rect">
            <a:avLst/>
          </a:prstGeom>
        </p:spPr>
        <p:txBody>
          <a:bodyPr wrap="square" lIns="0" tIns="0" rIns="0" bIns="0" anchor="t" anchorCtr="0">
            <a:spAutoFit/>
          </a:bodyPr>
          <a:lstStyle>
            <a:lvl1pPr>
              <a:defRPr baseline="0"/>
            </a:lvl1pPr>
          </a:lstStyle>
          <a:p>
            <a:r>
              <a:rPr lang="en-US"/>
              <a:t>Title only example without subtitle text, heading two lines preference here, but up to four lines as it’s without the subtitle, 28pt, see other layout options for more choice</a:t>
            </a:r>
            <a:endParaRPr lang="en-GB"/>
          </a:p>
        </p:txBody>
      </p:sp>
      <p:sp>
        <p:nvSpPr>
          <p:cNvPr id="3" name="Text Placeholder 2"/>
          <p:cNvSpPr>
            <a:spLocks noGrp="1"/>
          </p:cNvSpPr>
          <p:nvPr>
            <p:ph type="body" sz="quarter" idx="10" hasCustomPrompt="1"/>
          </p:nvPr>
        </p:nvSpPr>
        <p:spPr>
          <a:xfrm rot="5400000">
            <a:off x="8772180" y="3232340"/>
            <a:ext cx="5515508" cy="292257"/>
          </a:xfrm>
          <a:prstGeom prst="rect">
            <a:avLst/>
          </a:prstGeom>
        </p:spPr>
        <p:txBody>
          <a:bodyPr lIns="0" tIns="0" rIns="0" bIns="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b="1" cap="all">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600">
                <a:solidFill>
                  <a:schemeClr val="bg1"/>
                </a:solidFill>
              </a:rPr>
              <a:t>SECTION/SEGMENT</a:t>
            </a:r>
            <a:r>
              <a:rPr lang="en-GB" sz="1600" baseline="0">
                <a:solidFill>
                  <a:schemeClr val="bg1"/>
                </a:solidFill>
              </a:rPr>
              <a:t> TITLE HERE, 16PT ONLY</a:t>
            </a:r>
            <a:endParaRPr lang="en-GB"/>
          </a:p>
        </p:txBody>
      </p:sp>
      <p:sp>
        <p:nvSpPr>
          <p:cNvPr id="9" name="Text Placeholder 2"/>
          <p:cNvSpPr>
            <a:spLocks noGrp="1"/>
          </p:cNvSpPr>
          <p:nvPr>
            <p:ph type="body" sz="quarter" idx="14"/>
          </p:nvPr>
        </p:nvSpPr>
        <p:spPr>
          <a:xfrm>
            <a:off x="518956" y="2747688"/>
            <a:ext cx="4752975" cy="1333698"/>
          </a:xfrm>
          <a:prstGeom prst="rect">
            <a:avLst/>
          </a:prstGeom>
        </p:spPr>
        <p:txBody>
          <a:bodyPr lIns="0" tIns="0" rIns="0" bIns="0">
            <a:spAutoFit/>
          </a:bodyPr>
          <a:lstStyle>
            <a:lvl1pPr marL="0" indent="-108000">
              <a:lnSpc>
                <a:spcPct val="100000"/>
              </a:lnSpc>
              <a:defRPr sz="1400"/>
            </a:lvl1pPr>
            <a:lvl2pPr marL="360000" indent="-108000">
              <a:lnSpc>
                <a:spcPct val="100000"/>
              </a:lnSpc>
              <a:defRPr sz="1400"/>
            </a:lvl2pPr>
            <a:lvl3pPr marL="540000" indent="-108000">
              <a:lnSpc>
                <a:spcPct val="100000"/>
              </a:lnSpc>
              <a:defRPr sz="1400"/>
            </a:lvl3pPr>
            <a:lvl4pPr marL="720000" indent="-108000">
              <a:lnSpc>
                <a:spcPct val="100000"/>
              </a:lnSpc>
              <a:defRPr sz="1400"/>
            </a:lvl4pPr>
            <a:lvl5pPr marL="900000" indent="-108000">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4">
            <a:extLst>
              <a:ext uri="{FF2B5EF4-FFF2-40B4-BE49-F238E27FC236}">
                <a16:creationId xmlns:a16="http://schemas.microsoft.com/office/drawing/2014/main" id="{898843F0-2059-FB4B-B97B-CBF2F71FE129}"/>
              </a:ext>
            </a:extLst>
          </p:cNvPr>
          <p:cNvSpPr>
            <a:spLocks noGrp="1"/>
          </p:cNvSpPr>
          <p:nvPr>
            <p:ph type="ftr" sz="quarter" idx="3"/>
          </p:nvPr>
        </p:nvSpPr>
        <p:spPr>
          <a:xfrm>
            <a:off x="519949" y="6386257"/>
            <a:ext cx="10076614" cy="123111"/>
          </a:xfrm>
          <a:prstGeom prst="rect">
            <a:avLst/>
          </a:prstGeom>
        </p:spPr>
        <p:txBody>
          <a:bodyPr vert="horz" wrap="square" lIns="0" tIns="0" rIns="0" bIns="0" rtlCol="0" anchor="b" anchorCtr="0">
            <a:spAutoFit/>
          </a:bodyPr>
          <a:lstStyle>
            <a:lvl1pPr algn="l">
              <a:defRPr sz="800">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US" b="1"/>
              <a:t>Base: </a:t>
            </a:r>
            <a:r>
              <a:rPr lang="en-US"/>
              <a:t>text before colon bold, text after first letter shouldn’t be a capital, set at 8pt, vertical alignment set to ‘Bottom’. All footer info to go here including  notes – just start a new sentence.</a:t>
            </a:r>
          </a:p>
        </p:txBody>
      </p:sp>
    </p:spTree>
    <p:extLst>
      <p:ext uri="{BB962C8B-B14F-4D97-AF65-F5344CB8AC3E}">
        <p14:creationId xmlns:p14="http://schemas.microsoft.com/office/powerpoint/2010/main" val="3675166218"/>
      </p:ext>
    </p:extLst>
  </p:cSld>
  <p:clrMapOvr>
    <a:masterClrMapping/>
  </p:clrMapOvr>
  <p:hf hdr="0" dt="0"/>
  <p:extLst>
    <p:ext uri="{DCECCB84-F9BA-43D5-87BE-67443E8EF086}">
      <p15:sldGuideLst xmlns:p15="http://schemas.microsoft.com/office/powerpoint/2012/main">
        <p15:guide id="1" orient="horz" pos="1729"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page: NO page numbers ">
    <p:spTree>
      <p:nvGrpSpPr>
        <p:cNvPr id="1" name=""/>
        <p:cNvGrpSpPr/>
        <p:nvPr/>
      </p:nvGrpSpPr>
      <p:grpSpPr>
        <a:xfrm>
          <a:off x="0" y="0"/>
          <a:ext cx="0" cy="0"/>
          <a:chOff x="0" y="0"/>
          <a:chExt cx="0" cy="0"/>
        </a:xfrm>
      </p:grpSpPr>
      <p:sp>
        <p:nvSpPr>
          <p:cNvPr id="6" name="Title Placeholder 10"/>
          <p:cNvSpPr>
            <a:spLocks noGrp="1"/>
          </p:cNvSpPr>
          <p:nvPr>
            <p:ph type="title" hasCustomPrompt="1"/>
          </p:nvPr>
        </p:nvSpPr>
        <p:spPr>
          <a:xfrm>
            <a:off x="519205" y="602816"/>
            <a:ext cx="7687536" cy="584775"/>
          </a:xfrm>
          <a:prstGeom prst="rect">
            <a:avLst/>
          </a:prstGeom>
        </p:spPr>
        <p:txBody>
          <a:bodyPr vert="horz" wrap="square" lIns="0" tIns="0" rIns="0" bIns="0" rtlCol="0" anchor="t" anchorCtr="0">
            <a:spAutoFit/>
          </a:bodyPr>
          <a:lstStyle>
            <a:lvl1pPr>
              <a:defRPr/>
            </a:lvl1pPr>
          </a:lstStyle>
          <a:p>
            <a:r>
              <a:rPr lang="en-US"/>
              <a:t>Contents/Agenda/Structure</a:t>
            </a:r>
            <a:endParaRPr lang="en-GB"/>
          </a:p>
        </p:txBody>
      </p:sp>
      <p:sp>
        <p:nvSpPr>
          <p:cNvPr id="8" name="Text Placeholder 25"/>
          <p:cNvSpPr>
            <a:spLocks noGrp="1"/>
          </p:cNvSpPr>
          <p:nvPr>
            <p:ph type="body" sz="quarter" idx="11" hasCustomPrompt="1"/>
          </p:nvPr>
        </p:nvSpPr>
        <p:spPr>
          <a:xfrm>
            <a:off x="519205" y="1702080"/>
            <a:ext cx="4513506" cy="646331"/>
          </a:xfrm>
          <a:prstGeom prst="rect">
            <a:avLst/>
          </a:prstGeom>
        </p:spPr>
        <p:txBody>
          <a:bodyPr lIns="0" tIns="0" rIns="0" bIns="0">
            <a:spAutoFit/>
          </a:bodyPr>
          <a:lstStyle>
            <a:lvl1pPr marL="252000" marR="0" indent="-252000" algn="l" defTabSz="914400" rtl="0" eaLnBrk="1" fontAlgn="auto" latinLnBrk="0" hangingPunct="1">
              <a:lnSpc>
                <a:spcPct val="100000"/>
              </a:lnSpc>
              <a:spcBef>
                <a:spcPts val="1000"/>
              </a:spcBef>
              <a:spcAft>
                <a:spcPts val="0"/>
              </a:spcAft>
              <a:buClrTx/>
              <a:buSzTx/>
              <a:buFont typeface="+mj-lt"/>
              <a:buAutoNum type="arabicPeriod"/>
              <a:tabLst/>
              <a:defRPr sz="1400" baseline="0">
                <a:solidFill>
                  <a:schemeClr val="accent1"/>
                </a:solidFill>
              </a:defRPr>
            </a:lvl1pPr>
          </a:lstStyle>
          <a:p>
            <a:pPr lvl="0"/>
            <a:r>
              <a:rPr lang="en-US"/>
              <a:t>Section title, set at 14pt, spacing is preset just press return to name next section, numbered is preference</a:t>
            </a:r>
          </a:p>
        </p:txBody>
      </p:sp>
    </p:spTree>
    <p:extLst>
      <p:ext uri="{BB962C8B-B14F-4D97-AF65-F5344CB8AC3E}">
        <p14:creationId xmlns:p14="http://schemas.microsoft.com/office/powerpoint/2010/main" val="1975315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page: page numbers">
    <p:spTree>
      <p:nvGrpSpPr>
        <p:cNvPr id="1" name=""/>
        <p:cNvGrpSpPr/>
        <p:nvPr/>
      </p:nvGrpSpPr>
      <p:grpSpPr>
        <a:xfrm>
          <a:off x="0" y="0"/>
          <a:ext cx="0" cy="0"/>
          <a:chOff x="0" y="0"/>
          <a:chExt cx="0" cy="0"/>
        </a:xfrm>
      </p:grpSpPr>
      <p:sp>
        <p:nvSpPr>
          <p:cNvPr id="4" name="Title Placeholder 10"/>
          <p:cNvSpPr>
            <a:spLocks noGrp="1"/>
          </p:cNvSpPr>
          <p:nvPr>
            <p:ph type="title" hasCustomPrompt="1"/>
          </p:nvPr>
        </p:nvSpPr>
        <p:spPr>
          <a:xfrm>
            <a:off x="519205" y="602817"/>
            <a:ext cx="7687536" cy="584775"/>
          </a:xfrm>
          <a:prstGeom prst="rect">
            <a:avLst/>
          </a:prstGeom>
        </p:spPr>
        <p:txBody>
          <a:bodyPr vert="horz" wrap="square" lIns="0" tIns="0" rIns="0" bIns="0" rtlCol="0" anchor="t" anchorCtr="0">
            <a:spAutoFit/>
          </a:bodyPr>
          <a:lstStyle>
            <a:lvl1pPr>
              <a:defRPr/>
            </a:lvl1pPr>
          </a:lstStyle>
          <a:p>
            <a:r>
              <a:rPr lang="en-US"/>
              <a:t>Contents/Agenda/Structure</a:t>
            </a:r>
            <a:endParaRPr lang="en-GB"/>
          </a:p>
        </p:txBody>
      </p:sp>
    </p:spTree>
    <p:extLst>
      <p:ext uri="{BB962C8B-B14F-4D97-AF65-F5344CB8AC3E}">
        <p14:creationId xmlns:p14="http://schemas.microsoft.com/office/powerpoint/2010/main" val="32288141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vider plai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2602" y="692544"/>
            <a:ext cx="7335837" cy="2431435"/>
          </a:xfrm>
          <a:prstGeom prst="rect">
            <a:avLst/>
          </a:prstGeom>
        </p:spPr>
        <p:txBody>
          <a:bodyPr lIns="0" tIns="0" rIns="0" bIns="0">
            <a:spAutoFit/>
          </a:bodyPr>
          <a:lstStyle/>
          <a:p>
            <a:r>
              <a:rPr lang="en-US"/>
              <a:t>1. Section title, set at 38pt, maximum of four lines then use subtitle </a:t>
            </a:r>
            <a:br>
              <a:rPr lang="en-US"/>
            </a:br>
            <a:r>
              <a:rPr lang="en-US"/>
              <a:t>box if required</a:t>
            </a:r>
            <a:endParaRPr lang="en-GB"/>
          </a:p>
        </p:txBody>
      </p:sp>
      <p:sp>
        <p:nvSpPr>
          <p:cNvPr id="4" name="Footer Placeholder 2"/>
          <p:cNvSpPr>
            <a:spLocks noGrp="1"/>
          </p:cNvSpPr>
          <p:nvPr>
            <p:ph type="ftr" sz="quarter" idx="3"/>
          </p:nvPr>
        </p:nvSpPr>
        <p:spPr>
          <a:xfrm>
            <a:off x="556683" y="6248210"/>
            <a:ext cx="7330017" cy="246221"/>
          </a:xfrm>
          <a:prstGeom prst="rect">
            <a:avLst/>
          </a:prstGeom>
        </p:spPr>
        <p:txBody>
          <a:bodyPr lIns="0" tIns="0" rIns="0" bIns="0" anchor="b" anchorCtr="0"/>
          <a:lstStyle>
            <a:lvl1pPr>
              <a:defRPr sz="800">
                <a:solidFill>
                  <a:schemeClr val="accent1"/>
                </a:solidFill>
              </a:defRPr>
            </a:lvl1pPr>
          </a:lstStyle>
          <a:p>
            <a:r>
              <a:rPr lang="en-GB" b="1"/>
              <a:t>Base: </a:t>
            </a:r>
            <a:r>
              <a:rPr lang="en-GB"/>
              <a:t>text before colon bold, text after first letter shouldn’t be a capital, set at 8pt, vertical alignment set to ‘Bottom’. All footer info to go here including  notes – just start a new sentence.</a:t>
            </a:r>
          </a:p>
        </p:txBody>
      </p:sp>
      <p:sp>
        <p:nvSpPr>
          <p:cNvPr id="7" name="Text Placeholder 6"/>
          <p:cNvSpPr>
            <a:spLocks noGrp="1"/>
          </p:cNvSpPr>
          <p:nvPr>
            <p:ph type="body" sz="quarter" idx="11" hasCustomPrompt="1"/>
          </p:nvPr>
        </p:nvSpPr>
        <p:spPr>
          <a:xfrm>
            <a:off x="533958" y="3479055"/>
            <a:ext cx="7329487" cy="1551194"/>
          </a:xfrm>
          <a:prstGeom prst="rect">
            <a:avLst/>
          </a:prstGeom>
        </p:spPr>
        <p:txBody>
          <a:bodyPr lIns="0" tIns="0" rIns="0" bIns="0" anchor="t" anchorCtr="0">
            <a:sp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baseline="0">
                <a:solidFill>
                  <a:schemeClr val="accent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a:solidFill>
                  <a:schemeClr val="accent1"/>
                </a:solidFill>
              </a:rPr>
              <a:t>Move this box up if the title is less than four lines. Consider using ampersands or colons here to save space &amp; look tidy. Delete this box &amp; footer if not needed.</a:t>
            </a:r>
          </a:p>
        </p:txBody>
      </p:sp>
    </p:spTree>
    <p:extLst>
      <p:ext uri="{BB962C8B-B14F-4D97-AF65-F5344CB8AC3E}">
        <p14:creationId xmlns:p14="http://schemas.microsoft.com/office/powerpoint/2010/main" val="40406825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ack cover">
    <p:spTree>
      <p:nvGrpSpPr>
        <p:cNvPr id="1" name=""/>
        <p:cNvGrpSpPr/>
        <p:nvPr/>
      </p:nvGrpSpPr>
      <p:grpSpPr>
        <a:xfrm>
          <a:off x="0" y="0"/>
          <a:ext cx="0" cy="0"/>
          <a:chOff x="0" y="0"/>
          <a:chExt cx="0" cy="0"/>
        </a:xfrm>
      </p:grpSpPr>
      <p:pic>
        <p:nvPicPr>
          <p:cNvPr id="5" name="Picture 4" descr="DJS_RESEARCH_LOGO_RGB_SCREEN.png">
            <a:extLst>
              <a:ext uri="{FF2B5EF4-FFF2-40B4-BE49-F238E27FC236}">
                <a16:creationId xmlns:a16="http://schemas.microsoft.com/office/drawing/2014/main" id="{30884AB0-7AEA-F242-8352-68727739897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198284" y="538307"/>
            <a:ext cx="1481293" cy="889422"/>
          </a:xfrm>
          <a:prstGeom prst="rect">
            <a:avLst/>
          </a:prstGeom>
        </p:spPr>
      </p:pic>
      <p:sp>
        <p:nvSpPr>
          <p:cNvPr id="9" name="Text Placeholder 8"/>
          <p:cNvSpPr>
            <a:spLocks noGrp="1"/>
          </p:cNvSpPr>
          <p:nvPr>
            <p:ph type="body" sz="quarter" idx="11" hasCustomPrompt="1"/>
          </p:nvPr>
        </p:nvSpPr>
        <p:spPr>
          <a:xfrm>
            <a:off x="515936" y="1436400"/>
            <a:ext cx="5631645" cy="215444"/>
          </a:xfrm>
          <a:prstGeom prst="rect">
            <a:avLst/>
          </a:prstGeom>
        </p:spPr>
        <p:txBody>
          <a:bodyPr wrap="square" lIns="0" tIns="0" rIns="0" bIns="0">
            <a:spAutoFit/>
          </a:bodyPr>
          <a:lstStyle>
            <a:lvl1pPr marL="0" indent="0">
              <a:lnSpc>
                <a:spcPct val="100000"/>
              </a:lnSpc>
              <a:buNone/>
              <a:defRPr sz="1400" b="1"/>
            </a:lvl1pPr>
          </a:lstStyle>
          <a:p>
            <a:pPr lvl="0"/>
            <a:r>
              <a:rPr lang="en-GB"/>
              <a:t>First name Surname, Job Title</a:t>
            </a:r>
          </a:p>
        </p:txBody>
      </p:sp>
      <p:sp>
        <p:nvSpPr>
          <p:cNvPr id="10" name="Text Placeholder 8"/>
          <p:cNvSpPr>
            <a:spLocks noGrp="1"/>
          </p:cNvSpPr>
          <p:nvPr>
            <p:ph type="body" sz="quarter" idx="12" hasCustomPrompt="1"/>
          </p:nvPr>
        </p:nvSpPr>
        <p:spPr>
          <a:xfrm>
            <a:off x="515937" y="1663274"/>
            <a:ext cx="5631645" cy="215444"/>
          </a:xfrm>
          <a:prstGeom prst="rect">
            <a:avLst/>
          </a:prstGeom>
        </p:spPr>
        <p:txBody>
          <a:bodyPr wrap="square" lIns="0" tIns="0" rIns="0" bIns="0">
            <a:spAutoFit/>
          </a:bodyPr>
          <a:lstStyle>
            <a:lvl1pPr marL="0" indent="0">
              <a:lnSpc>
                <a:spcPct val="100000"/>
              </a:lnSpc>
              <a:buNone/>
              <a:defRPr sz="1400" b="0"/>
            </a:lvl1pPr>
          </a:lstStyle>
          <a:p>
            <a:pPr lvl="0"/>
            <a:r>
              <a:rPr lang="en-GB"/>
              <a:t>firstintialsurname@djsresearch.com</a:t>
            </a:r>
          </a:p>
        </p:txBody>
      </p:sp>
      <p:sp>
        <p:nvSpPr>
          <p:cNvPr id="11" name="Text Placeholder 8"/>
          <p:cNvSpPr>
            <a:spLocks noGrp="1"/>
          </p:cNvSpPr>
          <p:nvPr>
            <p:ph type="body" sz="quarter" idx="13" hasCustomPrompt="1"/>
          </p:nvPr>
        </p:nvSpPr>
        <p:spPr>
          <a:xfrm>
            <a:off x="515935" y="2075438"/>
            <a:ext cx="5631645" cy="215444"/>
          </a:xfrm>
          <a:prstGeom prst="rect">
            <a:avLst/>
          </a:prstGeom>
        </p:spPr>
        <p:txBody>
          <a:bodyPr wrap="square" lIns="0" tIns="0" rIns="0" bIns="0">
            <a:spAutoFit/>
          </a:bodyPr>
          <a:lstStyle>
            <a:lvl1pPr marL="0" indent="0">
              <a:lnSpc>
                <a:spcPct val="100000"/>
              </a:lnSpc>
              <a:buNone/>
              <a:defRPr sz="1400" b="1"/>
            </a:lvl1pPr>
          </a:lstStyle>
          <a:p>
            <a:pPr lvl="0"/>
            <a:r>
              <a:rPr lang="en-GB"/>
              <a:t>First name Surname, Job Title</a:t>
            </a:r>
          </a:p>
        </p:txBody>
      </p:sp>
      <p:sp>
        <p:nvSpPr>
          <p:cNvPr id="12" name="Text Placeholder 8"/>
          <p:cNvSpPr>
            <a:spLocks noGrp="1"/>
          </p:cNvSpPr>
          <p:nvPr>
            <p:ph type="body" sz="quarter" idx="14" hasCustomPrompt="1"/>
          </p:nvPr>
        </p:nvSpPr>
        <p:spPr>
          <a:xfrm>
            <a:off x="515936" y="2302312"/>
            <a:ext cx="5631645" cy="215444"/>
          </a:xfrm>
          <a:prstGeom prst="rect">
            <a:avLst/>
          </a:prstGeom>
        </p:spPr>
        <p:txBody>
          <a:bodyPr wrap="square" lIns="0" tIns="0" rIns="0" bIns="0">
            <a:spAutoFit/>
          </a:bodyPr>
          <a:lstStyle>
            <a:lvl1pPr marL="0" indent="0">
              <a:lnSpc>
                <a:spcPct val="100000"/>
              </a:lnSpc>
              <a:buNone/>
              <a:defRPr sz="1400" b="0"/>
            </a:lvl1pPr>
          </a:lstStyle>
          <a:p>
            <a:pPr lvl="0"/>
            <a:r>
              <a:rPr lang="en-GB"/>
              <a:t>firstintialsurname@djsresearch.com</a:t>
            </a:r>
          </a:p>
        </p:txBody>
      </p:sp>
      <p:sp>
        <p:nvSpPr>
          <p:cNvPr id="13" name="Text Placeholder 8"/>
          <p:cNvSpPr>
            <a:spLocks noGrp="1"/>
          </p:cNvSpPr>
          <p:nvPr>
            <p:ph type="body" sz="quarter" idx="15" hasCustomPrompt="1"/>
          </p:nvPr>
        </p:nvSpPr>
        <p:spPr>
          <a:xfrm>
            <a:off x="515934" y="2713939"/>
            <a:ext cx="5631645" cy="215444"/>
          </a:xfrm>
          <a:prstGeom prst="rect">
            <a:avLst/>
          </a:prstGeom>
        </p:spPr>
        <p:txBody>
          <a:bodyPr wrap="square" lIns="0" tIns="0" rIns="0" bIns="0">
            <a:spAutoFit/>
          </a:bodyPr>
          <a:lstStyle>
            <a:lvl1pPr marL="0" indent="0">
              <a:lnSpc>
                <a:spcPct val="100000"/>
              </a:lnSpc>
              <a:buNone/>
              <a:defRPr sz="1400" b="1"/>
            </a:lvl1pPr>
          </a:lstStyle>
          <a:p>
            <a:pPr lvl="0"/>
            <a:r>
              <a:rPr lang="en-GB"/>
              <a:t>First name Surname, Job Title</a:t>
            </a:r>
          </a:p>
        </p:txBody>
      </p:sp>
      <p:sp>
        <p:nvSpPr>
          <p:cNvPr id="14" name="Text Placeholder 8"/>
          <p:cNvSpPr>
            <a:spLocks noGrp="1"/>
          </p:cNvSpPr>
          <p:nvPr>
            <p:ph type="body" sz="quarter" idx="16" hasCustomPrompt="1"/>
          </p:nvPr>
        </p:nvSpPr>
        <p:spPr>
          <a:xfrm>
            <a:off x="515935" y="2940813"/>
            <a:ext cx="5631645" cy="215444"/>
          </a:xfrm>
          <a:prstGeom prst="rect">
            <a:avLst/>
          </a:prstGeom>
        </p:spPr>
        <p:txBody>
          <a:bodyPr wrap="square" lIns="0" tIns="0" rIns="0" bIns="0">
            <a:spAutoFit/>
          </a:bodyPr>
          <a:lstStyle>
            <a:lvl1pPr marL="0" indent="0">
              <a:lnSpc>
                <a:spcPct val="100000"/>
              </a:lnSpc>
              <a:buNone/>
              <a:defRPr sz="1400" b="0"/>
            </a:lvl1pPr>
          </a:lstStyle>
          <a:p>
            <a:pPr lvl="0"/>
            <a:r>
              <a:rPr lang="en-GB"/>
              <a:t>firstintialsurname@djsresearch.com</a:t>
            </a:r>
          </a:p>
        </p:txBody>
      </p:sp>
      <p:sp>
        <p:nvSpPr>
          <p:cNvPr id="15" name="Text Placeholder 8"/>
          <p:cNvSpPr>
            <a:spLocks noGrp="1"/>
          </p:cNvSpPr>
          <p:nvPr>
            <p:ph type="body" sz="quarter" idx="17" hasCustomPrompt="1"/>
          </p:nvPr>
        </p:nvSpPr>
        <p:spPr>
          <a:xfrm>
            <a:off x="515937" y="3352440"/>
            <a:ext cx="5631645" cy="215444"/>
          </a:xfrm>
          <a:prstGeom prst="rect">
            <a:avLst/>
          </a:prstGeom>
        </p:spPr>
        <p:txBody>
          <a:bodyPr wrap="square" lIns="0" tIns="0" rIns="0" bIns="0">
            <a:spAutoFit/>
          </a:bodyPr>
          <a:lstStyle>
            <a:lvl1pPr marL="0" indent="0">
              <a:lnSpc>
                <a:spcPct val="100000"/>
              </a:lnSpc>
              <a:buNone/>
              <a:defRPr sz="1400" b="1"/>
            </a:lvl1pPr>
          </a:lstStyle>
          <a:p>
            <a:pPr lvl="0"/>
            <a:r>
              <a:rPr lang="en-GB"/>
              <a:t>First name Surname, Job Title</a:t>
            </a:r>
          </a:p>
        </p:txBody>
      </p:sp>
      <p:sp>
        <p:nvSpPr>
          <p:cNvPr id="16" name="Text Placeholder 8"/>
          <p:cNvSpPr>
            <a:spLocks noGrp="1"/>
          </p:cNvSpPr>
          <p:nvPr>
            <p:ph type="body" sz="quarter" idx="18" hasCustomPrompt="1"/>
          </p:nvPr>
        </p:nvSpPr>
        <p:spPr>
          <a:xfrm>
            <a:off x="515938" y="3579314"/>
            <a:ext cx="5631645" cy="215444"/>
          </a:xfrm>
          <a:prstGeom prst="rect">
            <a:avLst/>
          </a:prstGeom>
        </p:spPr>
        <p:txBody>
          <a:bodyPr wrap="square" lIns="0" tIns="0" rIns="0" bIns="0">
            <a:spAutoFit/>
          </a:bodyPr>
          <a:lstStyle>
            <a:lvl1pPr marL="0" indent="0">
              <a:lnSpc>
                <a:spcPct val="100000"/>
              </a:lnSpc>
              <a:buNone/>
              <a:defRPr sz="1400" b="0"/>
            </a:lvl1pPr>
          </a:lstStyle>
          <a:p>
            <a:pPr lvl="0"/>
            <a:r>
              <a:rPr lang="en-GB"/>
              <a:t>firstintialsurname@djsresearch.com</a:t>
            </a:r>
          </a:p>
        </p:txBody>
      </p:sp>
    </p:spTree>
    <p:extLst>
      <p:ext uri="{BB962C8B-B14F-4D97-AF65-F5344CB8AC3E}">
        <p14:creationId xmlns:p14="http://schemas.microsoft.com/office/powerpoint/2010/main" val="17275203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Employee engagment ONLY Back cover">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93545" y="549391"/>
            <a:ext cx="1481293" cy="1262829"/>
          </a:xfrm>
          <a:prstGeom prst="rect">
            <a:avLst/>
          </a:prstGeom>
        </p:spPr>
      </p:pic>
      <p:sp>
        <p:nvSpPr>
          <p:cNvPr id="13" name="Text Placeholder 8"/>
          <p:cNvSpPr>
            <a:spLocks noGrp="1"/>
          </p:cNvSpPr>
          <p:nvPr>
            <p:ph type="body" sz="quarter" idx="11" hasCustomPrompt="1"/>
          </p:nvPr>
        </p:nvSpPr>
        <p:spPr>
          <a:xfrm>
            <a:off x="515936" y="1432229"/>
            <a:ext cx="5631645" cy="215444"/>
          </a:xfrm>
          <a:prstGeom prst="rect">
            <a:avLst/>
          </a:prstGeom>
        </p:spPr>
        <p:txBody>
          <a:bodyPr wrap="square" lIns="0" tIns="0" rIns="0" bIns="0">
            <a:spAutoFit/>
          </a:bodyPr>
          <a:lstStyle>
            <a:lvl1pPr marL="0" indent="0">
              <a:lnSpc>
                <a:spcPct val="100000"/>
              </a:lnSpc>
              <a:buNone/>
              <a:defRPr sz="1400" b="1"/>
            </a:lvl1pPr>
          </a:lstStyle>
          <a:p>
            <a:pPr lvl="0"/>
            <a:r>
              <a:rPr lang="en-GB"/>
              <a:t>First name Surname, Job Title</a:t>
            </a:r>
          </a:p>
        </p:txBody>
      </p:sp>
      <p:sp>
        <p:nvSpPr>
          <p:cNvPr id="22" name="Text Placeholder 8"/>
          <p:cNvSpPr>
            <a:spLocks noGrp="1"/>
          </p:cNvSpPr>
          <p:nvPr>
            <p:ph type="body" sz="quarter" idx="12" hasCustomPrompt="1"/>
          </p:nvPr>
        </p:nvSpPr>
        <p:spPr>
          <a:xfrm>
            <a:off x="515937" y="1659103"/>
            <a:ext cx="5631645" cy="215444"/>
          </a:xfrm>
          <a:prstGeom prst="rect">
            <a:avLst/>
          </a:prstGeom>
        </p:spPr>
        <p:txBody>
          <a:bodyPr wrap="square" lIns="0" tIns="0" rIns="0" bIns="0">
            <a:spAutoFit/>
          </a:bodyPr>
          <a:lstStyle>
            <a:lvl1pPr marL="0" indent="0">
              <a:lnSpc>
                <a:spcPct val="100000"/>
              </a:lnSpc>
              <a:buNone/>
              <a:defRPr sz="1400" b="0"/>
            </a:lvl1pPr>
          </a:lstStyle>
          <a:p>
            <a:pPr lvl="0"/>
            <a:r>
              <a:rPr lang="en-GB"/>
              <a:t>firstintialsurname@djsresearch.com</a:t>
            </a:r>
          </a:p>
        </p:txBody>
      </p:sp>
      <p:sp>
        <p:nvSpPr>
          <p:cNvPr id="23" name="Text Placeholder 8"/>
          <p:cNvSpPr>
            <a:spLocks noGrp="1"/>
          </p:cNvSpPr>
          <p:nvPr>
            <p:ph type="body" sz="quarter" idx="13" hasCustomPrompt="1"/>
          </p:nvPr>
        </p:nvSpPr>
        <p:spPr>
          <a:xfrm>
            <a:off x="515935" y="2071267"/>
            <a:ext cx="5631645" cy="215444"/>
          </a:xfrm>
          <a:prstGeom prst="rect">
            <a:avLst/>
          </a:prstGeom>
        </p:spPr>
        <p:txBody>
          <a:bodyPr wrap="square" lIns="0" tIns="0" rIns="0" bIns="0">
            <a:spAutoFit/>
          </a:bodyPr>
          <a:lstStyle>
            <a:lvl1pPr marL="0" indent="0">
              <a:lnSpc>
                <a:spcPct val="100000"/>
              </a:lnSpc>
              <a:buNone/>
              <a:defRPr sz="1400" b="1"/>
            </a:lvl1pPr>
          </a:lstStyle>
          <a:p>
            <a:pPr lvl="0"/>
            <a:r>
              <a:rPr lang="en-GB"/>
              <a:t>First name Surname, Job Title</a:t>
            </a:r>
          </a:p>
        </p:txBody>
      </p:sp>
      <p:sp>
        <p:nvSpPr>
          <p:cNvPr id="24" name="Text Placeholder 8"/>
          <p:cNvSpPr>
            <a:spLocks noGrp="1"/>
          </p:cNvSpPr>
          <p:nvPr>
            <p:ph type="body" sz="quarter" idx="14" hasCustomPrompt="1"/>
          </p:nvPr>
        </p:nvSpPr>
        <p:spPr>
          <a:xfrm>
            <a:off x="515936" y="2298141"/>
            <a:ext cx="5631645" cy="215444"/>
          </a:xfrm>
          <a:prstGeom prst="rect">
            <a:avLst/>
          </a:prstGeom>
        </p:spPr>
        <p:txBody>
          <a:bodyPr wrap="square" lIns="0" tIns="0" rIns="0" bIns="0">
            <a:spAutoFit/>
          </a:bodyPr>
          <a:lstStyle>
            <a:lvl1pPr marL="0" indent="0">
              <a:lnSpc>
                <a:spcPct val="100000"/>
              </a:lnSpc>
              <a:buNone/>
              <a:defRPr sz="1400" b="0"/>
            </a:lvl1pPr>
          </a:lstStyle>
          <a:p>
            <a:pPr lvl="0"/>
            <a:r>
              <a:rPr lang="en-GB"/>
              <a:t>firstintialsurname@djsresearch.com</a:t>
            </a:r>
          </a:p>
        </p:txBody>
      </p:sp>
      <p:sp>
        <p:nvSpPr>
          <p:cNvPr id="25" name="Text Placeholder 8"/>
          <p:cNvSpPr>
            <a:spLocks noGrp="1"/>
          </p:cNvSpPr>
          <p:nvPr>
            <p:ph type="body" sz="quarter" idx="15" hasCustomPrompt="1"/>
          </p:nvPr>
        </p:nvSpPr>
        <p:spPr>
          <a:xfrm>
            <a:off x="515934" y="2709768"/>
            <a:ext cx="5631645" cy="215444"/>
          </a:xfrm>
          <a:prstGeom prst="rect">
            <a:avLst/>
          </a:prstGeom>
        </p:spPr>
        <p:txBody>
          <a:bodyPr wrap="square" lIns="0" tIns="0" rIns="0" bIns="0">
            <a:spAutoFit/>
          </a:bodyPr>
          <a:lstStyle>
            <a:lvl1pPr marL="0" indent="0">
              <a:lnSpc>
                <a:spcPct val="100000"/>
              </a:lnSpc>
              <a:buNone/>
              <a:defRPr sz="1400" b="1"/>
            </a:lvl1pPr>
          </a:lstStyle>
          <a:p>
            <a:pPr lvl="0"/>
            <a:r>
              <a:rPr lang="en-GB"/>
              <a:t>First name Surname, Job Title</a:t>
            </a:r>
          </a:p>
        </p:txBody>
      </p:sp>
      <p:sp>
        <p:nvSpPr>
          <p:cNvPr id="26" name="Text Placeholder 8"/>
          <p:cNvSpPr>
            <a:spLocks noGrp="1"/>
          </p:cNvSpPr>
          <p:nvPr>
            <p:ph type="body" sz="quarter" idx="16" hasCustomPrompt="1"/>
          </p:nvPr>
        </p:nvSpPr>
        <p:spPr>
          <a:xfrm>
            <a:off x="515935" y="2936642"/>
            <a:ext cx="5631645" cy="215444"/>
          </a:xfrm>
          <a:prstGeom prst="rect">
            <a:avLst/>
          </a:prstGeom>
        </p:spPr>
        <p:txBody>
          <a:bodyPr wrap="square" lIns="0" tIns="0" rIns="0" bIns="0">
            <a:spAutoFit/>
          </a:bodyPr>
          <a:lstStyle>
            <a:lvl1pPr marL="0" indent="0">
              <a:lnSpc>
                <a:spcPct val="100000"/>
              </a:lnSpc>
              <a:buNone/>
              <a:defRPr sz="1400" b="0"/>
            </a:lvl1pPr>
          </a:lstStyle>
          <a:p>
            <a:pPr lvl="0"/>
            <a:r>
              <a:rPr lang="en-GB"/>
              <a:t>firstintialsurname@djsresearch.com</a:t>
            </a:r>
          </a:p>
        </p:txBody>
      </p:sp>
      <p:sp>
        <p:nvSpPr>
          <p:cNvPr id="27" name="Text Placeholder 8"/>
          <p:cNvSpPr>
            <a:spLocks noGrp="1"/>
          </p:cNvSpPr>
          <p:nvPr>
            <p:ph type="body" sz="quarter" idx="17" hasCustomPrompt="1"/>
          </p:nvPr>
        </p:nvSpPr>
        <p:spPr>
          <a:xfrm>
            <a:off x="515937" y="3348269"/>
            <a:ext cx="5631645" cy="215444"/>
          </a:xfrm>
          <a:prstGeom prst="rect">
            <a:avLst/>
          </a:prstGeom>
        </p:spPr>
        <p:txBody>
          <a:bodyPr wrap="square" lIns="0" tIns="0" rIns="0" bIns="0">
            <a:spAutoFit/>
          </a:bodyPr>
          <a:lstStyle>
            <a:lvl1pPr marL="0" indent="0">
              <a:lnSpc>
                <a:spcPct val="100000"/>
              </a:lnSpc>
              <a:buNone/>
              <a:defRPr sz="1400" b="1"/>
            </a:lvl1pPr>
          </a:lstStyle>
          <a:p>
            <a:pPr lvl="0"/>
            <a:r>
              <a:rPr lang="en-GB"/>
              <a:t>First name Surname, Job Title</a:t>
            </a:r>
          </a:p>
        </p:txBody>
      </p:sp>
      <p:sp>
        <p:nvSpPr>
          <p:cNvPr id="28" name="Text Placeholder 8"/>
          <p:cNvSpPr>
            <a:spLocks noGrp="1"/>
          </p:cNvSpPr>
          <p:nvPr>
            <p:ph type="body" sz="quarter" idx="18" hasCustomPrompt="1"/>
          </p:nvPr>
        </p:nvSpPr>
        <p:spPr>
          <a:xfrm>
            <a:off x="515938" y="3575143"/>
            <a:ext cx="5631645" cy="215444"/>
          </a:xfrm>
          <a:prstGeom prst="rect">
            <a:avLst/>
          </a:prstGeom>
        </p:spPr>
        <p:txBody>
          <a:bodyPr wrap="square" lIns="0" tIns="0" rIns="0" bIns="0">
            <a:spAutoFit/>
          </a:bodyPr>
          <a:lstStyle>
            <a:lvl1pPr marL="0" indent="0">
              <a:lnSpc>
                <a:spcPct val="100000"/>
              </a:lnSpc>
              <a:buNone/>
              <a:defRPr sz="1400" b="0"/>
            </a:lvl1pPr>
          </a:lstStyle>
          <a:p>
            <a:pPr lvl="0"/>
            <a:r>
              <a:rPr lang="en-GB"/>
              <a:t>firstintialsurname@djsresearch.com</a:t>
            </a:r>
          </a:p>
        </p:txBody>
      </p:sp>
      <p:sp>
        <p:nvSpPr>
          <p:cNvPr id="14" name="Rectangle 13">
            <a:extLst>
              <a:ext uri="{FF2B5EF4-FFF2-40B4-BE49-F238E27FC236}">
                <a16:creationId xmlns:a16="http://schemas.microsoft.com/office/drawing/2014/main" id="{0642E41A-5FFE-8C4B-89A9-9A07619DB9B5}"/>
              </a:ext>
            </a:extLst>
          </p:cNvPr>
          <p:cNvSpPr/>
          <p:nvPr userDrawn="1"/>
        </p:nvSpPr>
        <p:spPr>
          <a:xfrm>
            <a:off x="3605613" y="5173542"/>
            <a:ext cx="4684541" cy="307777"/>
          </a:xfrm>
          <a:prstGeom prst="rect">
            <a:avLst/>
          </a:prstGeom>
        </p:spPr>
        <p:txBody>
          <a:bodyPr wrap="square" lIns="0" tIns="0" rIns="0" bIns="0" anchor="b" anchorCtr="0">
            <a:sp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en-GB" sz="2000" b="0" i="0" u="none" strike="noStrike" kern="1200" cap="none" spc="0" normalizeH="0" baseline="0" noProof="0">
                <a:ln>
                  <a:noFill/>
                </a:ln>
                <a:solidFill>
                  <a:schemeClr val="tx1"/>
                </a:solidFill>
                <a:effectLst/>
                <a:uLnTx/>
                <a:uFillTx/>
                <a:latin typeface="+mn-lt"/>
                <a:ea typeface="+mn-ea"/>
                <a:cs typeface="Verdana"/>
                <a:hlinkClick r:id="rId3"/>
              </a:rPr>
              <a:t>djsemployee.co.uk</a:t>
            </a:r>
            <a:endParaRPr kumimoji="0" lang="en-US" sz="2000" b="0" i="0" u="none" strike="noStrike" kern="1200" cap="none" spc="0" normalizeH="0" baseline="0" noProof="0">
              <a:ln>
                <a:noFill/>
              </a:ln>
              <a:solidFill>
                <a:schemeClr val="tx1"/>
              </a:solidFill>
              <a:effectLst/>
              <a:uLnTx/>
              <a:uFillTx/>
              <a:latin typeface="Verdana"/>
              <a:ea typeface="+mn-ea"/>
              <a:cs typeface="Verdana"/>
            </a:endParaRPr>
          </a:p>
        </p:txBody>
      </p:sp>
      <p:sp>
        <p:nvSpPr>
          <p:cNvPr id="5" name="Rectangle 4">
            <a:hlinkClick r:id="rId3"/>
            <a:extLst>
              <a:ext uri="{FF2B5EF4-FFF2-40B4-BE49-F238E27FC236}">
                <a16:creationId xmlns:a16="http://schemas.microsoft.com/office/drawing/2014/main" id="{12CF0409-6E3E-F596-9F10-99A15D856CA3}"/>
              </a:ext>
            </a:extLst>
          </p:cNvPr>
          <p:cNvSpPr/>
          <p:nvPr userDrawn="1"/>
        </p:nvSpPr>
        <p:spPr>
          <a:xfrm>
            <a:off x="5683170" y="5023413"/>
            <a:ext cx="2789498" cy="54401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t" anchorCtr="0" forceAA="0" compatLnSpc="1">
            <a:prstTxWarp prst="textNoShape">
              <a:avLst/>
            </a:prstTxWarp>
            <a:spAutoFit/>
          </a:bodyPr>
          <a:lstStyle/>
          <a:p>
            <a:pPr algn="l">
              <a:spcAft>
                <a:spcPts val="1000"/>
              </a:spcAft>
            </a:pPr>
            <a:endParaRPr lang="en-GB" sz="1400" b="1"/>
          </a:p>
        </p:txBody>
      </p:sp>
    </p:spTree>
    <p:extLst>
      <p:ext uri="{BB962C8B-B14F-4D97-AF65-F5344CB8AC3E}">
        <p14:creationId xmlns:p14="http://schemas.microsoft.com/office/powerpoint/2010/main" val="1415831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5" Type="http://schemas.openxmlformats.org/officeDocument/2006/relationships/image" Target="../media/image1.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image" Target="../media/image1.png"/><Relationship Id="rId5" Type="http://schemas.openxmlformats.org/officeDocument/2006/relationships/image" Target="../media/image2.jpe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heme" Target="../theme/theme4.xml"/><Relationship Id="rId7" Type="http://schemas.openxmlformats.org/officeDocument/2006/relationships/image" Target="../media/image4.png"/><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hyperlink" Target="http://www.djsresearch.co.uk/blog/articles" TargetMode="External"/><Relationship Id="rId5" Type="http://schemas.openxmlformats.org/officeDocument/2006/relationships/image" Target="../media/image3.png"/><Relationship Id="rId4" Type="http://schemas.openxmlformats.org/officeDocument/2006/relationships/hyperlink" Target="http://www.linkedin.com/company/djs-research-ltd" TargetMode="External"/><Relationship Id="rId9"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Picture 18"/>
          <p:cNvPicPr>
            <a:picLocks noChangeAspect="1"/>
          </p:cNvPicPr>
          <p:nvPr userDrawn="1"/>
        </p:nvPicPr>
        <p:blipFill rotWithShape="1">
          <a:blip r:embed="rId11">
            <a:extLst>
              <a:ext uri="{28A0092B-C50C-407E-A947-70E740481C1C}">
                <a14:useLocalDpi xmlns:a14="http://schemas.microsoft.com/office/drawing/2010/main" val="0"/>
              </a:ext>
            </a:extLst>
          </a:blip>
          <a:srcRect l="113" t="5380" r="274"/>
          <a:stretch/>
        </p:blipFill>
        <p:spPr>
          <a:xfrm>
            <a:off x="-4596" y="145"/>
            <a:ext cx="12196595" cy="683365"/>
          </a:xfrm>
          <a:prstGeom prst="rect">
            <a:avLst/>
          </a:prstGeom>
        </p:spPr>
      </p:pic>
      <p:sp>
        <p:nvSpPr>
          <p:cNvPr id="2" name="Rectangle 1"/>
          <p:cNvSpPr/>
          <p:nvPr userDrawn="1"/>
        </p:nvSpPr>
        <p:spPr>
          <a:xfrm>
            <a:off x="11321143" y="6390803"/>
            <a:ext cx="354920" cy="123111"/>
          </a:xfrm>
          <a:prstGeom prst="rect">
            <a:avLst/>
          </a:prstGeom>
        </p:spPr>
        <p:txBody>
          <a:bodyPr wrap="square" lIns="0" tIns="0" rIns="0" bIns="0" anchor="b" anchorCtr="0">
            <a:spAutoFit/>
          </a:bodyPr>
          <a:lstStyle/>
          <a:p>
            <a:pPr algn="r"/>
            <a:fld id="{C5283808-45C9-A34F-A585-CE10DC679CA9}" type="slidenum">
              <a:rPr lang="en-GB" sz="800" smtClean="0"/>
              <a:pPr algn="r"/>
              <a:t>‹#›</a:t>
            </a:fld>
            <a:endParaRPr lang="en-GB" sz="800"/>
          </a:p>
        </p:txBody>
      </p:sp>
    </p:spTree>
    <p:extLst>
      <p:ext uri="{BB962C8B-B14F-4D97-AF65-F5344CB8AC3E}">
        <p14:creationId xmlns:p14="http://schemas.microsoft.com/office/powerpoint/2010/main" val="1733996642"/>
      </p:ext>
    </p:extLst>
  </p:cSld>
  <p:clrMap bg1="lt1" tx1="dk1" bg2="lt2" tx2="dk2" accent1="accent1" accent2="accent2" accent3="accent3" accent4="accent4" accent5="accent5" accent6="accent6" hlink="hlink" folHlink="folHlink"/>
  <p:sldLayoutIdLst>
    <p:sldLayoutId id="2147483684" r:id="rId1"/>
    <p:sldLayoutId id="2147483663" r:id="rId2"/>
    <p:sldLayoutId id="2147483650" r:id="rId3"/>
    <p:sldLayoutId id="2147483676" r:id="rId4"/>
    <p:sldLayoutId id="2147483744" r:id="rId5"/>
    <p:sldLayoutId id="2147483745" r:id="rId6"/>
    <p:sldLayoutId id="2147483746" r:id="rId7"/>
    <p:sldLayoutId id="2147483747" r:id="rId8"/>
    <p:sldLayoutId id="2147483748" r:id="rId9"/>
  </p:sldLayoutIdLst>
  <p:hf hdr="0" dt="0"/>
  <p:txStyles>
    <p:titleStyle>
      <a:lvl1pPr marL="0" indent="0" algn="l" defTabSz="914400" rtl="0" eaLnBrk="1" latinLnBrk="0" hangingPunct="1">
        <a:lnSpc>
          <a:spcPct val="100000"/>
        </a:lnSpc>
        <a:spcBef>
          <a:spcPct val="0"/>
        </a:spcBef>
        <a:buNone/>
        <a:tabLst>
          <a:tab pos="4043363" algn="l"/>
        </a:tabLst>
        <a:defRPr sz="2800" b="1" kern="1200" baseline="0">
          <a:solidFill>
            <a:schemeClr val="accent1"/>
          </a:solidFill>
          <a:latin typeface="+mj-lt"/>
          <a:ea typeface="SimSun" panose="02010600030101010101" pitchFamily="2"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88">
          <p15:clr>
            <a:srgbClr val="F26B43"/>
          </p15:clr>
        </p15:guide>
        <p15:guide id="2" pos="325" userDrawn="1">
          <p15:clr>
            <a:srgbClr val="F26B43"/>
          </p15:clr>
        </p15:guide>
        <p15:guide id="3" pos="7355" userDrawn="1">
          <p15:clr>
            <a:srgbClr val="F26B43"/>
          </p15:clr>
        </p15:guide>
        <p15:guide id="4" orient="horz" pos="391" userDrawn="1">
          <p15:clr>
            <a:srgbClr val="F26B43"/>
          </p15:clr>
        </p15:guide>
        <p15:guide id="5" pos="3659" userDrawn="1">
          <p15:clr>
            <a:srgbClr val="F26B43"/>
          </p15:clr>
        </p15:guide>
        <p15:guide id="6" orient="horz" pos="3974" userDrawn="1">
          <p15:clr>
            <a:srgbClr val="F26B43"/>
          </p15:clr>
        </p15:guide>
        <p15:guide id="7" pos="3999" userDrawn="1">
          <p15:clr>
            <a:srgbClr val="F26B43"/>
          </p15:clr>
        </p15:guide>
        <p15:guide id="8" orient="horz" pos="504" userDrawn="1">
          <p15:clr>
            <a:srgbClr val="F26B43"/>
          </p15:clr>
        </p15:guide>
        <p15:guide id="9" pos="2457" userDrawn="1">
          <p15:clr>
            <a:srgbClr val="F26B43"/>
          </p15:clr>
        </p15:guide>
        <p15:guide id="10" pos="2774" userDrawn="1">
          <p15:clr>
            <a:srgbClr val="F26B43"/>
          </p15:clr>
        </p15:guide>
        <p15:guide id="11" pos="4906" userDrawn="1">
          <p15:clr>
            <a:srgbClr val="F26B43"/>
          </p15:clr>
        </p15:guide>
        <p15:guide id="12" pos="5223"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Rectangle 1"/>
          <p:cNvSpPr/>
          <p:nvPr userDrawn="1"/>
        </p:nvSpPr>
        <p:spPr>
          <a:xfrm>
            <a:off x="11146113" y="0"/>
            <a:ext cx="1045887" cy="686061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userDrawn="1"/>
        </p:nvSpPr>
        <p:spPr>
          <a:xfrm>
            <a:off x="11321143" y="6385539"/>
            <a:ext cx="354920" cy="123111"/>
          </a:xfrm>
          <a:prstGeom prst="rect">
            <a:avLst/>
          </a:prstGeom>
        </p:spPr>
        <p:txBody>
          <a:bodyPr wrap="square" lIns="0" tIns="0" rIns="0" bIns="0" anchor="b" anchorCtr="0">
            <a:spAutoFit/>
          </a:bodyPr>
          <a:lstStyle/>
          <a:p>
            <a:pPr algn="r"/>
            <a:fld id="{C5283808-45C9-A34F-A585-CE10DC679CA9}" type="slidenum">
              <a:rPr lang="en-GB" sz="800" smtClean="0">
                <a:solidFill>
                  <a:schemeClr val="bg1"/>
                </a:solidFill>
              </a:rPr>
              <a:pPr algn="r"/>
              <a:t>‹#›</a:t>
            </a:fld>
            <a:endParaRPr lang="en-GB" sz="800">
              <a:solidFill>
                <a:schemeClr val="bg1"/>
              </a:solidFill>
            </a:endParaRPr>
          </a:p>
        </p:txBody>
      </p:sp>
      <p:pic>
        <p:nvPicPr>
          <p:cNvPr id="8" name="Picture 7"/>
          <p:cNvPicPr>
            <a:picLocks noChangeAspect="1"/>
          </p:cNvPicPr>
          <p:nvPr userDrawn="1"/>
        </p:nvPicPr>
        <p:blipFill rotWithShape="1">
          <a:blip r:embed="rId5">
            <a:extLst>
              <a:ext uri="{28A0092B-C50C-407E-A947-70E740481C1C}">
                <a14:useLocalDpi xmlns:a14="http://schemas.microsoft.com/office/drawing/2010/main" val="0"/>
              </a:ext>
            </a:extLst>
          </a:blip>
          <a:srcRect l="13266" t="5380" r="2931"/>
          <a:stretch/>
        </p:blipFill>
        <p:spPr>
          <a:xfrm>
            <a:off x="517947" y="145"/>
            <a:ext cx="10260889" cy="683365"/>
          </a:xfrm>
          <a:prstGeom prst="rect">
            <a:avLst/>
          </a:prstGeom>
        </p:spPr>
      </p:pic>
    </p:spTree>
    <p:extLst>
      <p:ext uri="{BB962C8B-B14F-4D97-AF65-F5344CB8AC3E}">
        <p14:creationId xmlns:p14="http://schemas.microsoft.com/office/powerpoint/2010/main" val="661455081"/>
      </p:ext>
    </p:extLst>
  </p:cSld>
  <p:clrMap bg1="lt1" tx1="dk1" bg2="lt2" tx2="dk2" accent1="accent1" accent2="accent2" accent3="accent3" accent4="accent4" accent5="accent5" accent6="accent6" hlink="hlink" folHlink="folHlink"/>
  <p:sldLayoutIdLst>
    <p:sldLayoutId id="2147483699" r:id="rId1"/>
    <p:sldLayoutId id="2147483701" r:id="rId2"/>
    <p:sldLayoutId id="2147483695" r:id="rId3"/>
  </p:sldLayoutIdLst>
  <p:hf hdr="0" dt="0"/>
  <p:txStyles>
    <p:titleStyle>
      <a:lvl1pPr marL="0" indent="0" algn="l" defTabSz="914400" rtl="0" eaLnBrk="1" latinLnBrk="0" hangingPunct="1">
        <a:lnSpc>
          <a:spcPct val="100000"/>
        </a:lnSpc>
        <a:spcBef>
          <a:spcPct val="0"/>
        </a:spcBef>
        <a:buNone/>
        <a:tabLst>
          <a:tab pos="4043363" algn="l"/>
        </a:tabLst>
        <a:defRPr sz="2800" b="1" kern="1200" baseline="0">
          <a:solidFill>
            <a:schemeClr val="accent1"/>
          </a:solidFill>
          <a:latin typeface="+mj-lt"/>
          <a:ea typeface="SimSun" panose="02010600030101010101" pitchFamily="2"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88">
          <p15:clr>
            <a:srgbClr val="F26B43"/>
          </p15:clr>
        </p15:guide>
        <p15:guide id="2" pos="325" userDrawn="1">
          <p15:clr>
            <a:srgbClr val="F26B43"/>
          </p15:clr>
        </p15:guide>
        <p15:guide id="3" pos="7355" userDrawn="1">
          <p15:clr>
            <a:srgbClr val="F26B43"/>
          </p15:clr>
        </p15:guide>
        <p15:guide id="4" orient="horz" pos="391">
          <p15:clr>
            <a:srgbClr val="F26B43"/>
          </p15:clr>
        </p15:guide>
        <p15:guide id="5" pos="6675" userDrawn="1">
          <p15:clr>
            <a:srgbClr val="F26B43"/>
          </p15:clr>
        </p15:guide>
        <p15:guide id="6" orient="horz" pos="3974" userDrawn="1">
          <p15:clr>
            <a:srgbClr val="F26B43"/>
          </p15:clr>
        </p15:guide>
        <p15:guide id="7" pos="3681" userDrawn="1">
          <p15:clr>
            <a:srgbClr val="F26B43"/>
          </p15:clr>
        </p15:guide>
        <p15:guide id="8" pos="3341" userDrawn="1">
          <p15:clr>
            <a:srgbClr val="F26B43"/>
          </p15:clr>
        </p15:guide>
        <p15:guide id="9" orient="horz" pos="504" userDrawn="1">
          <p15:clr>
            <a:srgbClr val="F26B43"/>
          </p15:clr>
        </p15:guide>
        <p15:guide id="10" pos="2570" userDrawn="1">
          <p15:clr>
            <a:srgbClr val="F26B43"/>
          </p15:clr>
        </p15:guide>
        <p15:guide id="11" pos="2252" userDrawn="1">
          <p15:clr>
            <a:srgbClr val="F26B43"/>
          </p15:clr>
        </p15:guide>
        <p15:guide id="12" pos="4475" userDrawn="1">
          <p15:clr>
            <a:srgbClr val="F26B43"/>
          </p15:clr>
        </p15:guide>
        <p15:guide id="13" pos="477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8731B56-1CFB-1945-BC32-D88330DBDFDB}"/>
              </a:ext>
            </a:extLst>
          </p:cNvPr>
          <p:cNvPicPr>
            <a:picLocks noChangeAspect="1"/>
          </p:cNvPicPr>
          <p:nvPr userDrawn="1"/>
        </p:nvPicPr>
        <p:blipFill rotWithShape="1">
          <a:blip r:embed="rId5">
            <a:extLst>
              <a:ext uri="{28A0092B-C50C-407E-A947-70E740481C1C}">
                <a14:useLocalDpi xmlns:a14="http://schemas.microsoft.com/office/drawing/2010/main"/>
              </a:ext>
            </a:extLst>
          </a:blip>
          <a:srcRect l="54747"/>
          <a:stretch/>
        </p:blipFill>
        <p:spPr>
          <a:xfrm>
            <a:off x="8410292" y="584200"/>
            <a:ext cx="3781707" cy="6273800"/>
          </a:xfrm>
          <a:prstGeom prst="rect">
            <a:avLst/>
          </a:prstGeom>
        </p:spPr>
      </p:pic>
      <p:pic>
        <p:nvPicPr>
          <p:cNvPr id="11" name="Picture 10"/>
          <p:cNvPicPr>
            <a:picLocks noChangeAspect="1"/>
          </p:cNvPicPr>
          <p:nvPr userDrawn="1"/>
        </p:nvPicPr>
        <p:blipFill rotWithShape="1">
          <a:blip r:embed="rId6">
            <a:extLst>
              <a:ext uri="{28A0092B-C50C-407E-A947-70E740481C1C}">
                <a14:useLocalDpi xmlns:a14="http://schemas.microsoft.com/office/drawing/2010/main" val="0"/>
              </a:ext>
            </a:extLst>
          </a:blip>
          <a:srcRect l="113" t="5380" r="274"/>
          <a:stretch/>
        </p:blipFill>
        <p:spPr>
          <a:xfrm>
            <a:off x="-4596" y="145"/>
            <a:ext cx="12196595" cy="683365"/>
          </a:xfrm>
          <a:prstGeom prst="rect">
            <a:avLst/>
          </a:prstGeom>
        </p:spPr>
      </p:pic>
      <p:sp>
        <p:nvSpPr>
          <p:cNvPr id="5" name="Rectangle 4"/>
          <p:cNvSpPr/>
          <p:nvPr userDrawn="1"/>
        </p:nvSpPr>
        <p:spPr>
          <a:xfrm>
            <a:off x="11320988" y="6384184"/>
            <a:ext cx="354920" cy="123111"/>
          </a:xfrm>
          <a:prstGeom prst="rect">
            <a:avLst/>
          </a:prstGeom>
        </p:spPr>
        <p:txBody>
          <a:bodyPr wrap="square" lIns="0" tIns="0" rIns="0" bIns="0" anchor="b" anchorCtr="0">
            <a:spAutoFit/>
          </a:bodyPr>
          <a:lstStyle/>
          <a:p>
            <a:pPr algn="r"/>
            <a:fld id="{C5283808-45C9-A34F-A585-CE10DC679CA9}" type="slidenum">
              <a:rPr lang="en-GB" sz="800" smtClean="0">
                <a:solidFill>
                  <a:schemeClr val="bg1"/>
                </a:solidFill>
              </a:rPr>
              <a:pPr algn="r"/>
              <a:t>‹#›</a:t>
            </a:fld>
            <a:endParaRPr lang="en-GB" sz="800">
              <a:solidFill>
                <a:schemeClr val="bg1"/>
              </a:solidFill>
            </a:endParaRPr>
          </a:p>
        </p:txBody>
      </p:sp>
    </p:spTree>
    <p:extLst>
      <p:ext uri="{BB962C8B-B14F-4D97-AF65-F5344CB8AC3E}">
        <p14:creationId xmlns:p14="http://schemas.microsoft.com/office/powerpoint/2010/main" val="2526722170"/>
      </p:ext>
    </p:extLst>
  </p:cSld>
  <p:clrMap bg1="lt1" tx1="dk1" bg2="lt2" tx2="dk2" accent1="accent1" accent2="accent2" accent3="accent3" accent4="accent4" accent5="accent5" accent6="accent6" hlink="hlink" folHlink="folHlink"/>
  <p:sldLayoutIdLst>
    <p:sldLayoutId id="2147483686" r:id="rId1"/>
    <p:sldLayoutId id="2147483690" r:id="rId2"/>
    <p:sldLayoutId id="2147483677" r:id="rId3"/>
  </p:sldLayoutIdLst>
  <p:hf hdr="0" ftr="0" dt="0"/>
  <p:txStyles>
    <p:titleStyle>
      <a:lvl1pPr algn="l" defTabSz="914400" rtl="0" eaLnBrk="1" latinLnBrk="0" hangingPunct="1">
        <a:lnSpc>
          <a:spcPct val="100000"/>
        </a:lnSpc>
        <a:spcBef>
          <a:spcPct val="0"/>
        </a:spcBef>
        <a:buNone/>
        <a:defRPr sz="3800" b="1" kern="1200" baseline="0">
          <a:solidFill>
            <a:schemeClr val="accent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88" userDrawn="1">
          <p15:clr>
            <a:srgbClr val="F26B43"/>
          </p15:clr>
        </p15:guide>
        <p15:guide id="2" pos="325" userDrawn="1">
          <p15:clr>
            <a:srgbClr val="F26B43"/>
          </p15:clr>
        </p15:guide>
        <p15:guide id="3" pos="7355" userDrawn="1">
          <p15:clr>
            <a:srgbClr val="F26B43"/>
          </p15:clr>
        </p15:guide>
        <p15:guide id="4" orient="horz" pos="436" userDrawn="1">
          <p15:clr>
            <a:srgbClr val="F26B43"/>
          </p15:clr>
        </p15:guide>
        <p15:guide id="5" orient="horz" pos="3974" userDrawn="1">
          <p15:clr>
            <a:srgbClr val="F26B43"/>
          </p15:clr>
        </p15:guide>
        <p15:guide id="6" orient="horz" pos="504"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0642E41A-5FFE-8C4B-89A9-9A07619DB9B5}"/>
              </a:ext>
            </a:extLst>
          </p:cNvPr>
          <p:cNvSpPr/>
          <p:nvPr userDrawn="1"/>
        </p:nvSpPr>
        <p:spPr>
          <a:xfrm>
            <a:off x="520533" y="4508300"/>
            <a:ext cx="3552027" cy="492443"/>
          </a:xfrm>
          <a:prstGeom prst="rect">
            <a:avLst/>
          </a:prstGeom>
        </p:spPr>
        <p:txBody>
          <a:bodyPr wrap="square" lIns="0" tIns="0" rIns="0" bIns="0" anchor="b" anchorCtr="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900" b="1" i="0" u="none" strike="noStrike" kern="1200" cap="none" spc="0" normalizeH="0" baseline="0" noProof="0">
                <a:ln>
                  <a:noFill/>
                </a:ln>
                <a:solidFill>
                  <a:schemeClr val="accent1"/>
                </a:solidFill>
                <a:effectLst/>
                <a:uLnTx/>
                <a:uFillTx/>
                <a:latin typeface="Verdana"/>
                <a:ea typeface="+mn-ea"/>
                <a:cs typeface="Verdana"/>
              </a:rPr>
              <a:t>Head office: </a:t>
            </a:r>
            <a:r>
              <a:rPr kumimoji="0" lang="en-GB" sz="900" b="0" i="0" u="none" strike="noStrike" kern="1200" cap="none" spc="0" normalizeH="0" baseline="0" noProof="0">
                <a:ln>
                  <a:noFill/>
                </a:ln>
                <a:solidFill>
                  <a:schemeClr val="accent1"/>
                </a:solidFill>
                <a:effectLst/>
                <a:uLnTx/>
                <a:uFillTx/>
                <a:latin typeface="Verdana"/>
                <a:ea typeface="+mn-ea"/>
                <a:cs typeface="Verdana"/>
              </a:rPr>
              <a:t>3 Pavilion Lane, Strines, </a:t>
            </a:r>
            <a:br>
              <a:rPr kumimoji="0" lang="en-GB" sz="900" b="0" i="0" u="none" strike="noStrike" kern="1200" cap="none" spc="0" normalizeH="0" baseline="0" noProof="0">
                <a:ln>
                  <a:noFill/>
                </a:ln>
                <a:solidFill>
                  <a:schemeClr val="accent1"/>
                </a:solidFill>
                <a:effectLst/>
                <a:uLnTx/>
                <a:uFillTx/>
                <a:latin typeface="Verdana"/>
                <a:ea typeface="+mn-ea"/>
                <a:cs typeface="Verdana"/>
              </a:rPr>
            </a:br>
            <a:r>
              <a:rPr kumimoji="0" lang="en-GB" sz="900" b="0" i="0" u="none" strike="noStrike" kern="1200" cap="none" spc="0" normalizeH="0" baseline="0" noProof="0">
                <a:ln>
                  <a:noFill/>
                </a:ln>
                <a:solidFill>
                  <a:schemeClr val="accent1"/>
                </a:solidFill>
                <a:effectLst/>
                <a:uLnTx/>
                <a:uFillTx/>
                <a:latin typeface="Verdana"/>
                <a:ea typeface="+mn-ea"/>
                <a:cs typeface="Verdana"/>
              </a:rPr>
              <a:t>Stockport, Cheshire, SK6 7GH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chemeClr val="accent1"/>
                </a:solidFill>
                <a:effectLst/>
                <a:uLnTx/>
                <a:uFillTx/>
                <a:latin typeface="Verdana"/>
                <a:ea typeface="+mn-ea"/>
                <a:cs typeface="Verdana"/>
              </a:rPr>
              <a:t>+44 (0)1663 767 857 | djsresearch.co.uk</a:t>
            </a:r>
            <a:endParaRPr kumimoji="0" lang="en-US" sz="900" b="0" i="0" u="none" strike="noStrike" kern="1200" cap="none" spc="0" normalizeH="0" baseline="0" noProof="0">
              <a:ln>
                <a:noFill/>
              </a:ln>
              <a:solidFill>
                <a:schemeClr val="accent1"/>
              </a:solidFill>
              <a:effectLst/>
              <a:uLnTx/>
              <a:uFillTx/>
              <a:latin typeface="Verdana"/>
              <a:ea typeface="+mn-ea"/>
              <a:cs typeface="Verdana"/>
            </a:endParaRPr>
          </a:p>
        </p:txBody>
      </p:sp>
      <p:pic>
        <p:nvPicPr>
          <p:cNvPr id="20" name="Picture 19">
            <a:hlinkClick r:id="rId4"/>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13645" y="5704422"/>
            <a:ext cx="851094" cy="279464"/>
          </a:xfrm>
          <a:prstGeom prst="rect">
            <a:avLst/>
          </a:prstGeom>
        </p:spPr>
      </p:pic>
      <p:sp>
        <p:nvSpPr>
          <p:cNvPr id="21" name="Rectangle 20"/>
          <p:cNvSpPr/>
          <p:nvPr userDrawn="1"/>
        </p:nvSpPr>
        <p:spPr>
          <a:xfrm>
            <a:off x="1571962" y="5712898"/>
            <a:ext cx="6874080" cy="630942"/>
          </a:xfrm>
          <a:prstGeom prst="rect">
            <a:avLst/>
          </a:prstGeom>
        </p:spPr>
        <p:txBody>
          <a:bodyPr wrap="square" lIns="0" tIns="0" rIns="0" bIns="0">
            <a:spAutoFit/>
          </a:bodyPr>
          <a:lstStyle/>
          <a:p>
            <a:pPr>
              <a:spcAft>
                <a:spcPts val="300"/>
              </a:spcAft>
            </a:pPr>
            <a:r>
              <a:rPr lang="en-GB" sz="900" b="1">
                <a:solidFill>
                  <a:schemeClr val="accent2"/>
                </a:solidFill>
              </a:rPr>
              <a:t>Follow us on LinkedIn...</a:t>
            </a:r>
          </a:p>
          <a:p>
            <a:pPr>
              <a:spcAft>
                <a:spcPts val="300"/>
              </a:spcAft>
            </a:pPr>
            <a:r>
              <a:rPr lang="en-GB" sz="900"/>
              <a:t>For free market research findings and our latest news and developments: </a:t>
            </a:r>
            <a:r>
              <a:rPr lang="en-GB" sz="900">
                <a:hlinkClick r:id="rId4"/>
              </a:rPr>
              <a:t>linkedin.com/company/djs-research-ltd</a:t>
            </a:r>
            <a:endParaRPr lang="en-GB" sz="900"/>
          </a:p>
          <a:p>
            <a:pPr>
              <a:spcAft>
                <a:spcPts val="300"/>
              </a:spcAft>
            </a:pPr>
            <a:r>
              <a:rPr lang="en-GB" sz="900"/>
              <a:t>For regularly updated market research findings from your sector, please have a look at our complimentary insights: </a:t>
            </a:r>
            <a:r>
              <a:rPr lang="en-GB" sz="900" u="sng">
                <a:hlinkClick r:id="rId6"/>
              </a:rPr>
              <a:t>djsresearch.co.uk/blog/articles</a:t>
            </a:r>
            <a:endParaRPr lang="en-GB" sz="900" u="sng"/>
          </a:p>
        </p:txBody>
      </p:sp>
      <p:grpSp>
        <p:nvGrpSpPr>
          <p:cNvPr id="5" name="Group 4"/>
          <p:cNvGrpSpPr/>
          <p:nvPr userDrawn="1"/>
        </p:nvGrpSpPr>
        <p:grpSpPr>
          <a:xfrm>
            <a:off x="7387745" y="2070486"/>
            <a:ext cx="4804255" cy="4787514"/>
            <a:chOff x="7387745" y="2070486"/>
            <a:chExt cx="4804255" cy="4787514"/>
          </a:xfrm>
        </p:grpSpPr>
        <p:sp>
          <p:nvSpPr>
            <p:cNvPr id="24" name="Oval 23"/>
            <p:cNvSpPr/>
            <p:nvPr/>
          </p:nvSpPr>
          <p:spPr>
            <a:xfrm>
              <a:off x="8446042" y="2070486"/>
              <a:ext cx="1938452" cy="193845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p:cNvSpPr/>
            <p:nvPr/>
          </p:nvSpPr>
          <p:spPr>
            <a:xfrm>
              <a:off x="7387745" y="3877358"/>
              <a:ext cx="788626" cy="78862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p:cNvPicPr>
              <a:picLocks noChangeAspect="1"/>
            </p:cNvPicPr>
            <p:nvPr/>
          </p:nvPicPr>
          <p:blipFill rotWithShape="1">
            <a:blip r:embed="rId7">
              <a:extLst>
                <a:ext uri="{28A0092B-C50C-407E-A947-70E740481C1C}">
                  <a14:useLocalDpi xmlns:a14="http://schemas.microsoft.com/office/drawing/2010/main" val="0"/>
                </a:ext>
              </a:extLst>
            </a:blip>
            <a:srcRect r="12330" b="21495"/>
            <a:stretch/>
          </p:blipFill>
          <p:spPr>
            <a:xfrm>
              <a:off x="9198918" y="4177793"/>
              <a:ext cx="2993082" cy="2680207"/>
            </a:xfrm>
            <a:prstGeom prst="rect">
              <a:avLst/>
            </a:prstGeom>
          </p:spPr>
        </p:pic>
      </p:grpSp>
      <p:sp>
        <p:nvSpPr>
          <p:cNvPr id="28" name="Title 1"/>
          <p:cNvSpPr txBox="1">
            <a:spLocks/>
          </p:cNvSpPr>
          <p:nvPr userDrawn="1"/>
        </p:nvSpPr>
        <p:spPr>
          <a:xfrm>
            <a:off x="518699" y="557241"/>
            <a:ext cx="6241816" cy="498598"/>
          </a:xfrm>
          <a:prstGeom prst="rect">
            <a:avLst/>
          </a:prstGeom>
        </p:spPr>
        <p:txBody>
          <a:bodyPr lIns="0" tIns="0" rIns="0" bIns="0">
            <a:spAutoFit/>
          </a:bodyPr>
          <a:lstStyle>
            <a:lvl1pPr algn="l" defTabSz="914400" rtl="0" eaLnBrk="1" latinLnBrk="0" hangingPunct="1">
              <a:lnSpc>
                <a:spcPct val="90000"/>
              </a:lnSpc>
              <a:spcBef>
                <a:spcPct val="0"/>
              </a:spcBef>
              <a:buNone/>
              <a:defRPr sz="4400" b="1" kern="1200" baseline="0">
                <a:solidFill>
                  <a:schemeClr val="tx1"/>
                </a:solidFill>
                <a:latin typeface="+mj-lt"/>
                <a:ea typeface="+mj-ea"/>
                <a:cs typeface="+mj-cs"/>
              </a:defRPr>
            </a:lvl1pPr>
          </a:lstStyle>
          <a:p>
            <a:r>
              <a:rPr lang="en-US" sz="3600"/>
              <a:t>For more information</a:t>
            </a:r>
            <a:endParaRPr lang="en-GB" sz="3600"/>
          </a:p>
        </p:txBody>
      </p:sp>
      <p:cxnSp>
        <p:nvCxnSpPr>
          <p:cNvPr id="3" name="Straight Connector 2"/>
          <p:cNvCxnSpPr>
            <a:cxnSpLocks/>
          </p:cNvCxnSpPr>
          <p:nvPr userDrawn="1"/>
        </p:nvCxnSpPr>
        <p:spPr>
          <a:xfrm>
            <a:off x="513645" y="5602333"/>
            <a:ext cx="7784379"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50280C68-0A26-467C-FDB1-029C72AE08EA}"/>
              </a:ext>
            </a:extLst>
          </p:cNvPr>
          <p:cNvPicPr>
            <a:picLocks noChangeAspect="1"/>
          </p:cNvPicPr>
          <p:nvPr userDrawn="1"/>
        </p:nvPicPr>
        <p:blipFill>
          <a:blip r:embed="rId8"/>
          <a:stretch>
            <a:fillRect/>
          </a:stretch>
        </p:blipFill>
        <p:spPr>
          <a:xfrm>
            <a:off x="3827224" y="4119917"/>
            <a:ext cx="1267883" cy="1267883"/>
          </a:xfrm>
          <a:prstGeom prst="rect">
            <a:avLst/>
          </a:prstGeom>
        </p:spPr>
      </p:pic>
      <p:pic>
        <p:nvPicPr>
          <p:cNvPr id="6" name="Picture 5" descr="A black and grey circle with a letter e and a square&#10;&#10;AI-generated content may be incorrect.">
            <a:extLst>
              <a:ext uri="{FF2B5EF4-FFF2-40B4-BE49-F238E27FC236}">
                <a16:creationId xmlns:a16="http://schemas.microsoft.com/office/drawing/2014/main" id="{D6BD75D1-87A5-8B19-9AA9-5875C51B53C4}"/>
              </a:ext>
            </a:extLst>
          </p:cNvPr>
          <p:cNvPicPr>
            <a:picLocks noChangeAspect="1"/>
          </p:cNvPicPr>
          <p:nvPr userDrawn="1"/>
        </p:nvPicPr>
        <p:blipFill>
          <a:blip r:embed="rId9"/>
          <a:stretch>
            <a:fillRect/>
          </a:stretch>
        </p:blipFill>
        <p:spPr>
          <a:xfrm>
            <a:off x="526118" y="5107105"/>
            <a:ext cx="2273325" cy="345941"/>
          </a:xfrm>
          <a:prstGeom prst="rect">
            <a:avLst/>
          </a:prstGeom>
        </p:spPr>
      </p:pic>
    </p:spTree>
    <p:extLst>
      <p:ext uri="{BB962C8B-B14F-4D97-AF65-F5344CB8AC3E}">
        <p14:creationId xmlns:p14="http://schemas.microsoft.com/office/powerpoint/2010/main" val="2896060834"/>
      </p:ext>
    </p:extLst>
  </p:cSld>
  <p:clrMap bg1="lt1" tx1="dk1" bg2="lt2" tx2="dk2" accent1="accent1" accent2="accent2" accent3="accent3" accent4="accent4" accent5="accent5" accent6="accent6" hlink="hlink" folHlink="folHlink"/>
  <p:sldLayoutIdLst>
    <p:sldLayoutId id="2147483692" r:id="rId1"/>
    <p:sldLayoutId id="2147483693" r:id="rId2"/>
  </p:sldLayoutIdLst>
  <p:hf sldNum="0" hdr="0" ftr="0" dt="0"/>
  <p:txStyles>
    <p:titleStyle>
      <a:lvl1pPr algn="l" defTabSz="914400" rtl="0" eaLnBrk="1" latinLnBrk="0" hangingPunct="1">
        <a:lnSpc>
          <a:spcPct val="90000"/>
        </a:lnSpc>
        <a:spcBef>
          <a:spcPct val="0"/>
        </a:spcBef>
        <a:buNone/>
        <a:defRPr sz="4400" b="1" kern="1200" baseline="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25" userDrawn="1">
          <p15:clr>
            <a:srgbClr val="F26B43"/>
          </p15:clr>
        </p15:guide>
        <p15:guide id="2" pos="7355" userDrawn="1">
          <p15:clr>
            <a:srgbClr val="F26B43"/>
          </p15:clr>
        </p15:guide>
        <p15:guide id="3" orient="horz" pos="3974" userDrawn="1">
          <p15:clr>
            <a:srgbClr val="F26B43"/>
          </p15:clr>
        </p15:guide>
        <p15:guide id="4" orient="horz" pos="346"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9.jpeg"/><Relationship Id="rId7"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20.png"/></Relationships>
</file>

<file path=ppt/slides/_rels/slide4.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2.xml"/><Relationship Id="rId1" Type="http://schemas.openxmlformats.org/officeDocument/2006/relationships/slideLayout" Target="../slideLayouts/slideLayout9.xml"/><Relationship Id="rId5" Type="http://schemas.openxmlformats.org/officeDocument/2006/relationships/image" Target="../media/image23.svg"/><Relationship Id="rId4" Type="http://schemas.openxmlformats.org/officeDocument/2006/relationships/image" Target="../media/image22.svg"/></Relationships>
</file>

<file path=ppt/slides/_rels/slide5.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3.xml"/><Relationship Id="rId1" Type="http://schemas.openxmlformats.org/officeDocument/2006/relationships/slideLayout" Target="../slideLayouts/slideLayout9.xml"/><Relationship Id="rId5" Type="http://schemas.openxmlformats.org/officeDocument/2006/relationships/image" Target="../media/image26.svg"/><Relationship Id="rId4" Type="http://schemas.openxmlformats.org/officeDocument/2006/relationships/image" Target="../media/image25.svg"/></Relationships>
</file>

<file path=ppt/slides/_rels/slide6.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28.svg"/></Relationships>
</file>

<file path=ppt/slides/_rels/slide7.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image" Target="../media/image31.svg"/><Relationship Id="rId5" Type="http://schemas.openxmlformats.org/officeDocument/2006/relationships/image" Target="../media/image30.svg"/><Relationship Id="rId4" Type="http://schemas.openxmlformats.org/officeDocument/2006/relationships/image" Target="../media/image24.svg"/></Relationships>
</file>

<file path=ppt/slides/_rels/slide8.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24.svg"/><Relationship Id="rId7" Type="http://schemas.openxmlformats.org/officeDocument/2006/relationships/image" Target="../media/image34.svg"/><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image" Target="../media/image33.svg"/><Relationship Id="rId5" Type="http://schemas.openxmlformats.org/officeDocument/2006/relationships/image" Target="../media/image32.svg"/><Relationship Id="rId4" Type="http://schemas.openxmlformats.org/officeDocument/2006/relationships/image" Target="../media/image25.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010B1DF-178E-0A33-C0DE-5ED4BD759FA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729024" y="0"/>
            <a:ext cx="9462975" cy="6855463"/>
          </a:xfrm>
          <a:prstGeom prst="rect">
            <a:avLst/>
          </a:prstGeom>
        </p:spPr>
      </p:pic>
      <p:pic>
        <p:nvPicPr>
          <p:cNvPr id="2" name="Picture 1">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537"/>
            <a:ext cx="5424487" cy="6858000"/>
          </a:xfrm>
          <a:prstGeom prst="rect">
            <a:avLst/>
          </a:prstGeom>
        </p:spPr>
      </p:pic>
      <p:grpSp>
        <p:nvGrpSpPr>
          <p:cNvPr id="19" name="Group 18">
            <a:extLst>
              <a:ext uri="{C183D7F6-B498-43B3-948B-1728B52AA6E4}">
                <adec:decorative xmlns:adec="http://schemas.microsoft.com/office/drawing/2017/decorative" val="1"/>
              </a:ext>
            </a:extLst>
          </p:cNvPr>
          <p:cNvGrpSpPr/>
          <p:nvPr/>
        </p:nvGrpSpPr>
        <p:grpSpPr>
          <a:xfrm>
            <a:off x="504838" y="2206272"/>
            <a:ext cx="3914351" cy="1550502"/>
            <a:chOff x="652314" y="1921308"/>
            <a:chExt cx="3769784" cy="1453986"/>
          </a:xfrm>
        </p:grpSpPr>
        <p:cxnSp>
          <p:nvCxnSpPr>
            <p:cNvPr id="20" name="Straight Connector 19">
              <a:extLst>
                <a:ext uri="{FF2B5EF4-FFF2-40B4-BE49-F238E27FC236}">
                  <a16:creationId xmlns:a16="http://schemas.microsoft.com/office/drawing/2014/main" id="{7D045B34-5E7C-3249-9B4B-BD94DF9F1BDC}"/>
                </a:ext>
              </a:extLst>
            </p:cNvPr>
            <p:cNvCxnSpPr>
              <a:cxnSpLocks/>
            </p:cNvCxnSpPr>
            <p:nvPr/>
          </p:nvCxnSpPr>
          <p:spPr>
            <a:xfrm>
              <a:off x="652314" y="1921308"/>
              <a:ext cx="3769784" cy="0"/>
            </a:xfrm>
            <a:prstGeom prst="line">
              <a:avLst/>
            </a:prstGeom>
            <a:ln w="12700">
              <a:solidFill>
                <a:schemeClr val="accent1"/>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A1A7B6D2-05E1-A847-A0A6-33D8F54669E2}"/>
                </a:ext>
              </a:extLst>
            </p:cNvPr>
            <p:cNvCxnSpPr>
              <a:cxnSpLocks/>
            </p:cNvCxnSpPr>
            <p:nvPr/>
          </p:nvCxnSpPr>
          <p:spPr>
            <a:xfrm>
              <a:off x="652314" y="3375294"/>
              <a:ext cx="3769784" cy="0"/>
            </a:xfrm>
            <a:prstGeom prst="line">
              <a:avLst/>
            </a:prstGeom>
            <a:ln w="12700">
              <a:solidFill>
                <a:schemeClr val="accent1"/>
              </a:solidFill>
            </a:ln>
            <a:effectLst/>
          </p:spPr>
          <p:style>
            <a:lnRef idx="2">
              <a:schemeClr val="accent1"/>
            </a:lnRef>
            <a:fillRef idx="0">
              <a:schemeClr val="accent1"/>
            </a:fillRef>
            <a:effectRef idx="1">
              <a:schemeClr val="accent1"/>
            </a:effectRef>
            <a:fontRef idx="minor">
              <a:schemeClr val="tx1"/>
            </a:fontRef>
          </p:style>
        </p:cxnSp>
      </p:grpSp>
      <p:grpSp>
        <p:nvGrpSpPr>
          <p:cNvPr id="27" name="Group 26">
            <a:extLst>
              <a:ext uri="{C183D7F6-B498-43B3-948B-1728B52AA6E4}">
                <adec:decorative xmlns:adec="http://schemas.microsoft.com/office/drawing/2017/decorative" val="1"/>
              </a:ext>
            </a:extLst>
          </p:cNvPr>
          <p:cNvGrpSpPr/>
          <p:nvPr/>
        </p:nvGrpSpPr>
        <p:grpSpPr>
          <a:xfrm>
            <a:off x="9417713" y="-3487"/>
            <a:ext cx="2774287" cy="2386468"/>
            <a:chOff x="9417713" y="0"/>
            <a:chExt cx="2774287" cy="2386468"/>
          </a:xfrm>
        </p:grpSpPr>
        <p:pic>
          <p:nvPicPr>
            <p:cNvPr id="28" name="Picture 27" descr="Untitled-1.png">
              <a:extLst>
                <a:ext uri="{FF2B5EF4-FFF2-40B4-BE49-F238E27FC236}">
                  <a16:creationId xmlns:a16="http://schemas.microsoft.com/office/drawing/2014/main" id="{BFF90FB7-7506-3742-86FA-4637098BA5FC}"/>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9417713" y="0"/>
              <a:ext cx="2774287" cy="2386468"/>
            </a:xfrm>
            <a:prstGeom prst="rect">
              <a:avLst/>
            </a:prstGeom>
          </p:spPr>
        </p:pic>
        <p:pic>
          <p:nvPicPr>
            <p:cNvPr id="31" name="Picture 30" descr="DJS_RESEARCH_LOGO_RGB_SCREEN.png">
              <a:extLst>
                <a:ext uri="{FF2B5EF4-FFF2-40B4-BE49-F238E27FC236}">
                  <a16:creationId xmlns:a16="http://schemas.microsoft.com/office/drawing/2014/main" id="{30884AB0-7AEA-F242-8352-687277398971}"/>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0163559" y="476250"/>
              <a:ext cx="1481293" cy="889422"/>
            </a:xfrm>
            <a:prstGeom prst="rect">
              <a:avLst/>
            </a:prstGeom>
          </p:spPr>
        </p:pic>
      </p:grpSp>
      <p:sp>
        <p:nvSpPr>
          <p:cNvPr id="23" name="Title 22">
            <a:extLst>
              <a:ext uri="{FF2B5EF4-FFF2-40B4-BE49-F238E27FC236}">
                <a16:creationId xmlns:a16="http://schemas.microsoft.com/office/drawing/2014/main" id="{1311AD20-5CBC-B14C-8A10-56DA9448DCB6}"/>
              </a:ext>
            </a:extLst>
          </p:cNvPr>
          <p:cNvSpPr>
            <a:spLocks noGrp="1"/>
          </p:cNvSpPr>
          <p:nvPr>
            <p:ph type="title" idx="4294967295"/>
          </p:nvPr>
        </p:nvSpPr>
        <p:spPr>
          <a:xfrm>
            <a:off x="536693" y="2388317"/>
            <a:ext cx="3914351" cy="123110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GB" sz="2000" dirty="0"/>
              <a:t>Brent Council</a:t>
            </a:r>
            <a:br>
              <a:rPr lang="en-GB" sz="2000" dirty="0"/>
            </a:br>
            <a:r>
              <a:rPr lang="en-GB" sz="2000" dirty="0"/>
              <a:t>Resident Attitudes Survey 2026</a:t>
            </a:r>
            <a:br>
              <a:rPr lang="en-GB" sz="2000" dirty="0"/>
            </a:br>
            <a:r>
              <a:rPr lang="en-GB" sz="2000" dirty="0"/>
              <a:t>Key findings summary</a:t>
            </a:r>
          </a:p>
        </p:txBody>
      </p:sp>
      <p:sp>
        <p:nvSpPr>
          <p:cNvPr id="22" name="Rectangle 21">
            <a:extLst>
              <a:ext uri="{FF2B5EF4-FFF2-40B4-BE49-F238E27FC236}">
                <a16:creationId xmlns:a16="http://schemas.microsoft.com/office/drawing/2014/main" id="{1311AD20-5CBC-B14C-8A10-56DA9448DCB6}"/>
              </a:ext>
            </a:extLst>
          </p:cNvPr>
          <p:cNvSpPr/>
          <p:nvPr/>
        </p:nvSpPr>
        <p:spPr>
          <a:xfrm>
            <a:off x="541731" y="3931267"/>
            <a:ext cx="2345870" cy="138499"/>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6D6E71"/>
                </a:solidFill>
                <a:effectLst/>
                <a:uLnTx/>
                <a:uFillTx/>
                <a:latin typeface="Verdana"/>
                <a:ea typeface="+mn-ea"/>
                <a:cs typeface="Verdana"/>
              </a:rPr>
              <a:t>August </a:t>
            </a:r>
            <a:r>
              <a:rPr lang="en-GB" sz="900">
                <a:solidFill>
                  <a:srgbClr val="6D6E71"/>
                </a:solidFill>
                <a:latin typeface="Verdana"/>
                <a:cs typeface="Verdana"/>
              </a:rPr>
              <a:t>2026</a:t>
            </a:r>
            <a:endParaRPr kumimoji="0" lang="en-GB" sz="900" b="0" i="0" u="none" strike="noStrike" kern="1200" cap="none" spc="0" normalizeH="0" baseline="0" noProof="0">
              <a:ln>
                <a:noFill/>
              </a:ln>
              <a:solidFill>
                <a:srgbClr val="6D6E71"/>
              </a:solidFill>
              <a:effectLst/>
              <a:uLnTx/>
              <a:uFillTx/>
              <a:latin typeface="Verdana"/>
              <a:ea typeface="+mn-ea"/>
              <a:cs typeface="Verdana"/>
            </a:endParaRPr>
          </a:p>
        </p:txBody>
      </p:sp>
      <p:sp>
        <p:nvSpPr>
          <p:cNvPr id="29" name="Rectangle 28">
            <a:extLst>
              <a:ext uri="{FF2B5EF4-FFF2-40B4-BE49-F238E27FC236}">
                <a16:creationId xmlns:a16="http://schemas.microsoft.com/office/drawing/2014/main" id="{0642E41A-5FFE-8C4B-89A9-9A07619DB9B5}"/>
              </a:ext>
            </a:extLst>
          </p:cNvPr>
          <p:cNvSpPr/>
          <p:nvPr/>
        </p:nvSpPr>
        <p:spPr>
          <a:xfrm>
            <a:off x="520303" y="5320362"/>
            <a:ext cx="3883422" cy="492443"/>
          </a:xfrm>
          <a:prstGeom prst="rect">
            <a:avLst/>
          </a:prstGeom>
        </p:spPr>
        <p:txBody>
          <a:bodyPr wrap="square" lIns="0" tIns="0" rIns="0" bIns="0" anchor="b" anchorCtr="0">
            <a:spAutoFit/>
          </a:bodyPr>
          <a:lstStyle/>
          <a:p>
            <a:pPr lvl="0">
              <a:spcAft>
                <a:spcPts val="600"/>
              </a:spcAft>
              <a:defRPr/>
            </a:pPr>
            <a:r>
              <a:rPr lang="en-GB" sz="900" b="1" dirty="0">
                <a:solidFill>
                  <a:schemeClr val="accent1"/>
                </a:solidFill>
                <a:cs typeface="Verdana"/>
              </a:rPr>
              <a:t>Head office: </a:t>
            </a:r>
            <a:r>
              <a:rPr lang="en-GB" sz="900" dirty="0">
                <a:solidFill>
                  <a:schemeClr val="accent1"/>
                </a:solidFill>
                <a:cs typeface="Verdana"/>
              </a:rPr>
              <a:t>3 Pavilion Lane, </a:t>
            </a:r>
            <a:br>
              <a:rPr lang="en-GB" sz="900" dirty="0">
                <a:solidFill>
                  <a:schemeClr val="accent1"/>
                </a:solidFill>
                <a:cs typeface="Verdana"/>
              </a:rPr>
            </a:br>
            <a:r>
              <a:rPr lang="en-GB" sz="900" dirty="0">
                <a:solidFill>
                  <a:schemeClr val="accent1"/>
                </a:solidFill>
                <a:cs typeface="Verdana"/>
              </a:rPr>
              <a:t>Strines, Stockport, Cheshire, SK6 7GH</a:t>
            </a:r>
          </a:p>
          <a:p>
            <a:pPr lvl="0">
              <a:defRPr/>
            </a:pPr>
            <a:r>
              <a:rPr lang="en-US" sz="900" b="1" dirty="0">
                <a:solidFill>
                  <a:schemeClr val="accent1"/>
                </a:solidFill>
                <a:cs typeface="Verdana"/>
              </a:rPr>
              <a:t>+44 (0)1663 767 857 | djsresearch.co.uk</a:t>
            </a:r>
            <a:endParaRPr lang="en-US" sz="900" dirty="0">
              <a:solidFill>
                <a:schemeClr val="accent1"/>
              </a:solidFill>
              <a:cs typeface="Verdana"/>
            </a:endParaRPr>
          </a:p>
        </p:txBody>
      </p:sp>
      <p:sp>
        <p:nvSpPr>
          <p:cNvPr id="34" name="Rectangle 33">
            <a:extLst>
              <a:ext uri="{FF2B5EF4-FFF2-40B4-BE49-F238E27FC236}">
                <a16:creationId xmlns:a16="http://schemas.microsoft.com/office/drawing/2014/main" id="{0642E41A-5FFE-8C4B-89A9-9A07619DB9B5}"/>
              </a:ext>
              <a:ext uri="{C183D7F6-B498-43B3-948B-1728B52AA6E4}">
                <adec:decorative xmlns:adec="http://schemas.microsoft.com/office/drawing/2017/decorative" val="0"/>
              </a:ext>
            </a:extLst>
          </p:cNvPr>
          <p:cNvSpPr/>
          <p:nvPr/>
        </p:nvSpPr>
        <p:spPr>
          <a:xfrm>
            <a:off x="516328" y="6350252"/>
            <a:ext cx="1962076" cy="138499"/>
          </a:xfrm>
          <a:prstGeom prst="rect">
            <a:avLst/>
          </a:prstGeom>
        </p:spPr>
        <p:txBody>
          <a:bodyPr wrap="square" lIns="0" tIns="0" rIns="0" bIns="0" anchor="b" anchorCtr="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900" i="0" u="none" strike="noStrike" kern="1200" cap="none" spc="0" normalizeH="0" baseline="0" noProof="0">
                <a:ln>
                  <a:noFill/>
                </a:ln>
                <a:solidFill>
                  <a:srgbClr val="6D6E71"/>
                </a:solidFill>
                <a:effectLst/>
                <a:uLnTx/>
                <a:uFillTx/>
                <a:latin typeface="Verdana"/>
                <a:ea typeface="+mn-ea"/>
                <a:cs typeface="Verdana"/>
              </a:rPr>
              <a:t>JN10735</a:t>
            </a:r>
            <a:endParaRPr kumimoji="0" lang="en-US" sz="900" i="0" u="none" strike="noStrike" kern="1200" cap="none" spc="0" normalizeH="0" baseline="0" noProof="0">
              <a:ln>
                <a:noFill/>
              </a:ln>
              <a:solidFill>
                <a:srgbClr val="6D6E71"/>
              </a:solidFill>
              <a:effectLst/>
              <a:uLnTx/>
              <a:uFillTx/>
              <a:latin typeface="Verdana"/>
              <a:ea typeface="+mn-ea"/>
              <a:cs typeface="Verdana"/>
            </a:endParaRPr>
          </a:p>
        </p:txBody>
      </p:sp>
      <p:pic>
        <p:nvPicPr>
          <p:cNvPr id="4" name="Picture 3">
            <a:extLst>
              <a:ext uri="{FF2B5EF4-FFF2-40B4-BE49-F238E27FC236}">
                <a16:creationId xmlns:a16="http://schemas.microsoft.com/office/drawing/2014/main" id="{BBE059E2-CA6D-7699-BC10-BF975FCE458B}"/>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409209" y="612340"/>
            <a:ext cx="1885583" cy="735325"/>
          </a:xfrm>
          <a:prstGeom prst="rect">
            <a:avLst/>
          </a:prstGeom>
        </p:spPr>
      </p:pic>
      <p:pic>
        <p:nvPicPr>
          <p:cNvPr id="6" name="Picture 5">
            <a:extLst>
              <a:ext uri="{FF2B5EF4-FFF2-40B4-BE49-F238E27FC236}">
                <a16:creationId xmlns:a16="http://schemas.microsoft.com/office/drawing/2014/main" id="{41868729-6FB4-4846-6A05-55DE2DC05A9F}"/>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526118" y="5943020"/>
            <a:ext cx="2273325" cy="345941"/>
          </a:xfrm>
          <a:prstGeom prst="rect">
            <a:avLst/>
          </a:prstGeom>
        </p:spPr>
      </p:pic>
    </p:spTree>
    <p:extLst>
      <p:ext uri="{BB962C8B-B14F-4D97-AF65-F5344CB8AC3E}">
        <p14:creationId xmlns:p14="http://schemas.microsoft.com/office/powerpoint/2010/main" val="14985843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2602" y="692544"/>
            <a:ext cx="7335837" cy="1169551"/>
          </a:xfrm>
        </p:spPr>
        <p:txBody>
          <a:bodyPr/>
          <a:lstStyle/>
          <a:p>
            <a:r>
              <a:rPr lang="en-GB" dirty="0">
                <a:hlinkClick r:id="rId2" action="ppaction://hlinksldjump"/>
              </a:rPr>
              <a:t>Resident Attitudes Survey 2026: key findings</a:t>
            </a:r>
          </a:p>
        </p:txBody>
      </p:sp>
      <p:sp>
        <p:nvSpPr>
          <p:cNvPr id="3" name="TextBox 2">
            <a:extLst>
              <a:ext uri="{FF2B5EF4-FFF2-40B4-BE49-F238E27FC236}">
                <a16:creationId xmlns:a16="http://schemas.microsoft.com/office/drawing/2014/main" id="{0E314A0D-EF19-1A3B-8AA6-66E6015B0367}"/>
              </a:ext>
            </a:extLst>
          </p:cNvPr>
          <p:cNvSpPr txBox="1"/>
          <p:nvPr/>
        </p:nvSpPr>
        <p:spPr>
          <a:xfrm>
            <a:off x="407141" y="2104951"/>
            <a:ext cx="7335837" cy="3970318"/>
          </a:xfrm>
          <a:prstGeom prst="rect">
            <a:avLst/>
          </a:prstGeom>
          <a:noFill/>
        </p:spPr>
        <p:txBody>
          <a:bodyPr wrap="square">
            <a:spAutoFit/>
          </a:bodyPr>
          <a:lstStyle/>
          <a:p>
            <a:r>
              <a:rPr lang="en-GB" sz="1400" dirty="0"/>
              <a:t>This report provides a summary of the key findings from the most recent Resident Attitudes Survey, giving an overview of what residents told us about living in Brent and their views of the council and local area.</a:t>
            </a:r>
          </a:p>
          <a:p>
            <a:endParaRPr lang="en-GB" sz="1400" dirty="0"/>
          </a:p>
          <a:p>
            <a:r>
              <a:rPr lang="en-GB" sz="1400" dirty="0"/>
              <a:t>The full report provides more detailed findings and analysis, including breakdowns by different groups of residents, comparisons with previous surveys and other benchmarks, and further information about the survey methodology.</a:t>
            </a:r>
          </a:p>
          <a:p>
            <a:endParaRPr lang="en-GB" sz="1400" dirty="0"/>
          </a:p>
          <a:p>
            <a:r>
              <a:rPr lang="en-GB" sz="1400" dirty="0"/>
              <a:t>We encourage residents, partners, community organisations and council services to use these findings to:</a:t>
            </a:r>
          </a:p>
          <a:p>
            <a:endParaRPr lang="en-GB" sz="1400" dirty="0"/>
          </a:p>
          <a:p>
            <a:pPr marL="285750" indent="-285750">
              <a:buFont typeface="Arial" panose="020B0604020202020204" pitchFamily="34" charset="0"/>
              <a:buChar char="•"/>
            </a:pPr>
            <a:r>
              <a:rPr lang="en-GB" sz="1400" dirty="0"/>
              <a:t>understand residents’ experiences, views and priorities;</a:t>
            </a:r>
          </a:p>
          <a:p>
            <a:pPr marL="285750" indent="-285750">
              <a:buFont typeface="Arial" panose="020B0604020202020204" pitchFamily="34" charset="0"/>
              <a:buChar char="•"/>
            </a:pPr>
            <a:r>
              <a:rPr lang="en-GB" sz="1400" dirty="0"/>
              <a:t>inform conversations, planning and decision-making across the borough;</a:t>
            </a:r>
          </a:p>
          <a:p>
            <a:pPr marL="285750" indent="-285750">
              <a:buFont typeface="Arial" panose="020B0604020202020204" pitchFamily="34" charset="0"/>
              <a:buChar char="•"/>
            </a:pPr>
            <a:r>
              <a:rPr lang="en-GB" sz="1400" dirty="0"/>
              <a:t>identify areas where further discussion, engagement or analysis may be useful; and</a:t>
            </a:r>
          </a:p>
          <a:p>
            <a:pPr marL="285750" indent="-285750">
              <a:buFont typeface="Arial" panose="020B0604020202020204" pitchFamily="34" charset="0"/>
              <a:buChar char="•"/>
            </a:pPr>
            <a:r>
              <a:rPr lang="en-GB" sz="1400" dirty="0"/>
              <a:t>help shape how organisations across Brent respond to what residents have told us.</a:t>
            </a:r>
          </a:p>
        </p:txBody>
      </p:sp>
    </p:spTree>
    <p:extLst>
      <p:ext uri="{BB962C8B-B14F-4D97-AF65-F5344CB8AC3E}">
        <p14:creationId xmlns:p14="http://schemas.microsoft.com/office/powerpoint/2010/main" val="1055655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itle 45">
            <a:extLst>
              <a:ext uri="{FF2B5EF4-FFF2-40B4-BE49-F238E27FC236}">
                <a16:creationId xmlns:a16="http://schemas.microsoft.com/office/drawing/2014/main" id="{6A227A85-664B-27CD-3FB3-8E0A7FC82A6B}"/>
              </a:ext>
              <a:ext uri="{C183D7F6-B498-43B3-948B-1728B52AA6E4}">
                <adec:decorative xmlns:adec="http://schemas.microsoft.com/office/drawing/2017/decorative" val="0"/>
              </a:ext>
            </a:extLst>
          </p:cNvPr>
          <p:cNvSpPr>
            <a:spLocks noGrp="1"/>
          </p:cNvSpPr>
          <p:nvPr>
            <p:ph type="title"/>
          </p:nvPr>
        </p:nvSpPr>
        <p:spPr/>
        <p:txBody>
          <a:bodyPr/>
          <a:lstStyle/>
          <a:p>
            <a:r>
              <a:rPr lang="en-GB"/>
              <a:t>Key results</a:t>
            </a:r>
          </a:p>
        </p:txBody>
      </p:sp>
      <p:sp>
        <p:nvSpPr>
          <p:cNvPr id="86" name="(empty)">
            <a:extLst>
              <a:ext uri="{FF2B5EF4-FFF2-40B4-BE49-F238E27FC236}">
                <a16:creationId xmlns:a16="http://schemas.microsoft.com/office/drawing/2014/main" id="{BD7F6466-0A21-5870-EA66-3523A192B3BD}"/>
              </a:ext>
              <a:ext uri="{C183D7F6-B498-43B3-948B-1728B52AA6E4}">
                <adec:decorative xmlns:adec="http://schemas.microsoft.com/office/drawing/2017/decorative" val="1"/>
              </a:ext>
            </a:extLst>
          </p:cNvPr>
          <p:cNvSpPr/>
          <p:nvPr/>
        </p:nvSpPr>
        <p:spPr>
          <a:xfrm>
            <a:off x="6275504" y="3719282"/>
            <a:ext cx="2455454" cy="1983494"/>
          </a:xfrm>
          <a:prstGeom prst="rect">
            <a:avLst/>
          </a:prstGeom>
          <a:solidFill>
            <a:srgbClr val="DBDBDB"/>
          </a:solidFill>
          <a:ln w="19050">
            <a:solidFill>
              <a:srgbClr val="FFFFFF">
                <a:alpha val="0"/>
              </a:srgbClr>
            </a:solidFill>
            <a:prstDash val="solid"/>
          </a:ln>
        </p:spPr>
        <p:txBody>
          <a:bodyPr lIns="95151" tIns="95151" rIns="95151" bIns="95151" anchor="ctr">
            <a:noAutofit/>
          </a:bodyPr>
          <a:lstStyle/>
          <a:p>
            <a:pPr algn="ctr" defTabSz="913486">
              <a:lnSpc>
                <a:spcPct val="114583"/>
              </a:lnSpc>
            </a:pPr>
            <a:r>
              <a:rPr sz="1399">
                <a:solidFill>
                  <a:srgbClr val="FFFFFF"/>
                </a:solidFill>
                <a:latin typeface="Verdana"/>
              </a:rPr>
              <a:t>﻿</a:t>
            </a:r>
          </a:p>
        </p:txBody>
      </p:sp>
      <p:sp>
        <p:nvSpPr>
          <p:cNvPr id="87" name="(empty)">
            <a:extLst>
              <a:ext uri="{FF2B5EF4-FFF2-40B4-BE49-F238E27FC236}">
                <a16:creationId xmlns:a16="http://schemas.microsoft.com/office/drawing/2014/main" id="{667AE0CE-FA84-A2EF-E6A9-9FAA73A1C332}"/>
              </a:ext>
              <a:ext uri="{C183D7F6-B498-43B3-948B-1728B52AA6E4}">
                <adec:decorative xmlns:adec="http://schemas.microsoft.com/office/drawing/2017/decorative" val="1"/>
              </a:ext>
            </a:extLst>
          </p:cNvPr>
          <p:cNvSpPr/>
          <p:nvPr/>
        </p:nvSpPr>
        <p:spPr>
          <a:xfrm>
            <a:off x="6199383" y="3643161"/>
            <a:ext cx="2455454" cy="1983494"/>
          </a:xfrm>
          <a:prstGeom prst="rect">
            <a:avLst/>
          </a:prstGeom>
          <a:solidFill>
            <a:srgbClr val="FFFFFF"/>
          </a:solidFill>
          <a:ln w="9525">
            <a:solidFill>
              <a:srgbClr val="6D6E71"/>
            </a:solidFill>
            <a:prstDash val="solid"/>
          </a:ln>
        </p:spPr>
        <p:txBody>
          <a:bodyPr lIns="95151" tIns="95151" rIns="95151" bIns="95151" anchor="ctr">
            <a:noAutofit/>
          </a:bodyPr>
          <a:lstStyle/>
          <a:p>
            <a:pPr algn="ctr" defTabSz="913486">
              <a:lnSpc>
                <a:spcPct val="114583"/>
              </a:lnSpc>
            </a:pPr>
            <a:r>
              <a:rPr sz="1399">
                <a:solidFill>
                  <a:srgbClr val="FFFFFF"/>
                </a:solidFill>
                <a:latin typeface="Verdana"/>
              </a:rPr>
              <a:t>﻿</a:t>
            </a:r>
          </a:p>
        </p:txBody>
      </p:sp>
      <p:sp>
        <p:nvSpPr>
          <p:cNvPr id="88" name="(empty)">
            <a:extLst>
              <a:ext uri="{FF2B5EF4-FFF2-40B4-BE49-F238E27FC236}">
                <a16:creationId xmlns:a16="http://schemas.microsoft.com/office/drawing/2014/main" id="{EAEEB245-1534-72EB-F1D9-9FBC29FAF21E}"/>
              </a:ext>
              <a:ext uri="{C183D7F6-B498-43B3-948B-1728B52AA6E4}">
                <adec:decorative xmlns:adec="http://schemas.microsoft.com/office/drawing/2017/decorative" val="1"/>
              </a:ext>
            </a:extLst>
          </p:cNvPr>
          <p:cNvSpPr/>
          <p:nvPr/>
        </p:nvSpPr>
        <p:spPr>
          <a:xfrm>
            <a:off x="3448635" y="3719282"/>
            <a:ext cx="2455454" cy="1983494"/>
          </a:xfrm>
          <a:prstGeom prst="rect">
            <a:avLst/>
          </a:prstGeom>
          <a:solidFill>
            <a:srgbClr val="DBDBDB"/>
          </a:solidFill>
          <a:ln w="19050">
            <a:solidFill>
              <a:srgbClr val="FFFFFF">
                <a:alpha val="0"/>
              </a:srgbClr>
            </a:solidFill>
            <a:prstDash val="solid"/>
          </a:ln>
        </p:spPr>
        <p:txBody>
          <a:bodyPr lIns="95151" tIns="95151" rIns="95151" bIns="95151" anchor="ctr">
            <a:noAutofit/>
          </a:bodyPr>
          <a:lstStyle/>
          <a:p>
            <a:pPr algn="ctr" defTabSz="913486">
              <a:lnSpc>
                <a:spcPct val="114583"/>
              </a:lnSpc>
            </a:pPr>
            <a:r>
              <a:rPr sz="1399">
                <a:solidFill>
                  <a:srgbClr val="FFFFFF"/>
                </a:solidFill>
                <a:latin typeface="Verdana"/>
              </a:rPr>
              <a:t>﻿</a:t>
            </a:r>
          </a:p>
        </p:txBody>
      </p:sp>
      <p:sp>
        <p:nvSpPr>
          <p:cNvPr id="89" name="(empty)">
            <a:extLst>
              <a:ext uri="{FF2B5EF4-FFF2-40B4-BE49-F238E27FC236}">
                <a16:creationId xmlns:a16="http://schemas.microsoft.com/office/drawing/2014/main" id="{39525275-B639-2FE9-AE7A-D28DD9D226C9}"/>
              </a:ext>
              <a:ext uri="{C183D7F6-B498-43B3-948B-1728B52AA6E4}">
                <adec:decorative xmlns:adec="http://schemas.microsoft.com/office/drawing/2017/decorative" val="1"/>
              </a:ext>
            </a:extLst>
          </p:cNvPr>
          <p:cNvSpPr/>
          <p:nvPr/>
        </p:nvSpPr>
        <p:spPr>
          <a:xfrm>
            <a:off x="3372514" y="3643161"/>
            <a:ext cx="2455454" cy="1983494"/>
          </a:xfrm>
          <a:prstGeom prst="rect">
            <a:avLst/>
          </a:prstGeom>
          <a:solidFill>
            <a:srgbClr val="FFFFFF"/>
          </a:solidFill>
          <a:ln w="9525">
            <a:solidFill>
              <a:srgbClr val="6D6E71"/>
            </a:solidFill>
            <a:prstDash val="solid"/>
          </a:ln>
        </p:spPr>
        <p:txBody>
          <a:bodyPr lIns="95151" tIns="95151" rIns="95151" bIns="95151" anchor="ctr">
            <a:noAutofit/>
          </a:bodyPr>
          <a:lstStyle/>
          <a:p>
            <a:pPr algn="ctr" defTabSz="913486">
              <a:lnSpc>
                <a:spcPct val="114583"/>
              </a:lnSpc>
            </a:pPr>
            <a:r>
              <a:rPr sz="1399">
                <a:solidFill>
                  <a:srgbClr val="FFFFFF"/>
                </a:solidFill>
                <a:latin typeface="Verdana"/>
              </a:rPr>
              <a:t>﻿</a:t>
            </a:r>
          </a:p>
        </p:txBody>
      </p:sp>
      <p:sp>
        <p:nvSpPr>
          <p:cNvPr id="90" name="(empty)">
            <a:extLst>
              <a:ext uri="{FF2B5EF4-FFF2-40B4-BE49-F238E27FC236}">
                <a16:creationId xmlns:a16="http://schemas.microsoft.com/office/drawing/2014/main" id="{C5BA2D6A-F0F3-523D-3E21-8736D0A7C836}"/>
              </a:ext>
              <a:ext uri="{C183D7F6-B498-43B3-948B-1728B52AA6E4}">
                <adec:decorative xmlns:adec="http://schemas.microsoft.com/office/drawing/2017/decorative" val="1"/>
              </a:ext>
            </a:extLst>
          </p:cNvPr>
          <p:cNvSpPr/>
          <p:nvPr/>
        </p:nvSpPr>
        <p:spPr>
          <a:xfrm>
            <a:off x="647026" y="3719282"/>
            <a:ext cx="2455454" cy="1983494"/>
          </a:xfrm>
          <a:prstGeom prst="rect">
            <a:avLst/>
          </a:prstGeom>
          <a:solidFill>
            <a:srgbClr val="DBDBDB"/>
          </a:solidFill>
          <a:ln w="19050">
            <a:solidFill>
              <a:srgbClr val="FFFFFF">
                <a:alpha val="0"/>
              </a:srgbClr>
            </a:solidFill>
            <a:prstDash val="solid"/>
          </a:ln>
        </p:spPr>
        <p:txBody>
          <a:bodyPr lIns="95151" tIns="95151" rIns="95151" bIns="95151" anchor="ctr">
            <a:noAutofit/>
          </a:bodyPr>
          <a:lstStyle/>
          <a:p>
            <a:pPr algn="ctr" defTabSz="913486">
              <a:lnSpc>
                <a:spcPct val="114583"/>
              </a:lnSpc>
            </a:pPr>
            <a:r>
              <a:rPr sz="1399">
                <a:solidFill>
                  <a:srgbClr val="FFFFFF"/>
                </a:solidFill>
                <a:latin typeface="Verdana"/>
              </a:rPr>
              <a:t>﻿</a:t>
            </a:r>
          </a:p>
        </p:txBody>
      </p:sp>
      <p:sp>
        <p:nvSpPr>
          <p:cNvPr id="91" name="(empty)">
            <a:extLst>
              <a:ext uri="{FF2B5EF4-FFF2-40B4-BE49-F238E27FC236}">
                <a16:creationId xmlns:a16="http://schemas.microsoft.com/office/drawing/2014/main" id="{8CF0A7A2-5B3C-D64C-0832-1A10476FA71F}"/>
              </a:ext>
              <a:ext uri="{C183D7F6-B498-43B3-948B-1728B52AA6E4}">
                <adec:decorative xmlns:adec="http://schemas.microsoft.com/office/drawing/2017/decorative" val="1"/>
              </a:ext>
            </a:extLst>
          </p:cNvPr>
          <p:cNvSpPr/>
          <p:nvPr/>
        </p:nvSpPr>
        <p:spPr>
          <a:xfrm>
            <a:off x="570905" y="3643161"/>
            <a:ext cx="2455454" cy="1983494"/>
          </a:xfrm>
          <a:prstGeom prst="rect">
            <a:avLst/>
          </a:prstGeom>
          <a:solidFill>
            <a:srgbClr val="FFFFFF"/>
          </a:solidFill>
          <a:ln w="9525">
            <a:solidFill>
              <a:srgbClr val="6D6E71"/>
            </a:solidFill>
            <a:prstDash val="solid"/>
          </a:ln>
        </p:spPr>
        <p:txBody>
          <a:bodyPr lIns="95151" tIns="95151" rIns="95151" bIns="95151" anchor="ctr">
            <a:noAutofit/>
          </a:bodyPr>
          <a:lstStyle/>
          <a:p>
            <a:pPr algn="ctr" defTabSz="913486">
              <a:lnSpc>
                <a:spcPct val="114583"/>
              </a:lnSpc>
            </a:pPr>
            <a:r>
              <a:rPr sz="1399">
                <a:solidFill>
                  <a:srgbClr val="FFFFFF"/>
                </a:solidFill>
                <a:latin typeface="Verdana"/>
              </a:rPr>
              <a:t>﻿</a:t>
            </a:r>
          </a:p>
        </p:txBody>
      </p:sp>
      <p:sp>
        <p:nvSpPr>
          <p:cNvPr id="92" name="(empty)">
            <a:extLst>
              <a:ext uri="{FF2B5EF4-FFF2-40B4-BE49-F238E27FC236}">
                <a16:creationId xmlns:a16="http://schemas.microsoft.com/office/drawing/2014/main" id="{3C85CB77-8D85-3DB9-765D-BFDAA33477A2}"/>
              </a:ext>
              <a:ext uri="{C183D7F6-B498-43B3-948B-1728B52AA6E4}">
                <adec:decorative xmlns:adec="http://schemas.microsoft.com/office/drawing/2017/decorative" val="1"/>
              </a:ext>
            </a:extLst>
          </p:cNvPr>
          <p:cNvSpPr/>
          <p:nvPr/>
        </p:nvSpPr>
        <p:spPr>
          <a:xfrm>
            <a:off x="9162750" y="1468099"/>
            <a:ext cx="2455454" cy="1983494"/>
          </a:xfrm>
          <a:prstGeom prst="rect">
            <a:avLst/>
          </a:prstGeom>
          <a:solidFill>
            <a:srgbClr val="DBDBDB"/>
          </a:solidFill>
          <a:ln w="19050">
            <a:solidFill>
              <a:srgbClr val="FFFFFF">
                <a:alpha val="0"/>
              </a:srgbClr>
            </a:solidFill>
            <a:prstDash val="solid"/>
          </a:ln>
        </p:spPr>
        <p:txBody>
          <a:bodyPr lIns="95151" tIns="95151" rIns="95151" bIns="95151" anchor="ctr">
            <a:noAutofit/>
          </a:bodyPr>
          <a:lstStyle/>
          <a:p>
            <a:pPr algn="ctr" defTabSz="913486">
              <a:lnSpc>
                <a:spcPct val="114583"/>
              </a:lnSpc>
            </a:pPr>
            <a:r>
              <a:rPr sz="1399">
                <a:solidFill>
                  <a:srgbClr val="FFFFFF"/>
                </a:solidFill>
                <a:latin typeface="Verdana"/>
              </a:rPr>
              <a:t>﻿</a:t>
            </a:r>
          </a:p>
        </p:txBody>
      </p:sp>
      <p:sp>
        <p:nvSpPr>
          <p:cNvPr id="93" name="(empty)">
            <a:extLst>
              <a:ext uri="{FF2B5EF4-FFF2-40B4-BE49-F238E27FC236}">
                <a16:creationId xmlns:a16="http://schemas.microsoft.com/office/drawing/2014/main" id="{A866A7E6-7FDB-685E-C42E-3295E8E48E6E}"/>
              </a:ext>
              <a:ext uri="{C183D7F6-B498-43B3-948B-1728B52AA6E4}">
                <adec:decorative xmlns:adec="http://schemas.microsoft.com/office/drawing/2017/decorative" val="1"/>
              </a:ext>
            </a:extLst>
          </p:cNvPr>
          <p:cNvSpPr/>
          <p:nvPr/>
        </p:nvSpPr>
        <p:spPr>
          <a:xfrm>
            <a:off x="9086629" y="1391978"/>
            <a:ext cx="2455454" cy="1983494"/>
          </a:xfrm>
          <a:prstGeom prst="rect">
            <a:avLst/>
          </a:prstGeom>
          <a:solidFill>
            <a:srgbClr val="FFFFFF"/>
          </a:solidFill>
          <a:ln w="9525">
            <a:solidFill>
              <a:srgbClr val="6D6E71"/>
            </a:solidFill>
            <a:prstDash val="solid"/>
          </a:ln>
        </p:spPr>
        <p:txBody>
          <a:bodyPr lIns="95151" tIns="95151" rIns="95151" bIns="95151" anchor="ctr">
            <a:noAutofit/>
          </a:bodyPr>
          <a:lstStyle/>
          <a:p>
            <a:pPr algn="ctr" defTabSz="913486">
              <a:lnSpc>
                <a:spcPct val="114583"/>
              </a:lnSpc>
            </a:pPr>
            <a:r>
              <a:rPr sz="1399">
                <a:solidFill>
                  <a:srgbClr val="FFFFFF"/>
                </a:solidFill>
                <a:latin typeface="Verdana"/>
              </a:rPr>
              <a:t>﻿</a:t>
            </a:r>
          </a:p>
        </p:txBody>
      </p:sp>
      <p:sp>
        <p:nvSpPr>
          <p:cNvPr id="94" name="(empty)">
            <a:extLst>
              <a:ext uri="{FF2B5EF4-FFF2-40B4-BE49-F238E27FC236}">
                <a16:creationId xmlns:a16="http://schemas.microsoft.com/office/drawing/2014/main" id="{CBD1FA3A-9B77-6009-D94C-387D03334C21}"/>
              </a:ext>
              <a:ext uri="{C183D7F6-B498-43B3-948B-1728B52AA6E4}">
                <adec:decorative xmlns:adec="http://schemas.microsoft.com/office/drawing/2017/decorative" val="1"/>
              </a:ext>
            </a:extLst>
          </p:cNvPr>
          <p:cNvSpPr/>
          <p:nvPr/>
        </p:nvSpPr>
        <p:spPr>
          <a:xfrm>
            <a:off x="6236860" y="1468099"/>
            <a:ext cx="2455454" cy="1983494"/>
          </a:xfrm>
          <a:prstGeom prst="rect">
            <a:avLst/>
          </a:prstGeom>
          <a:solidFill>
            <a:srgbClr val="DBDBDB"/>
          </a:solidFill>
          <a:ln w="19050">
            <a:solidFill>
              <a:srgbClr val="FFFFFF">
                <a:alpha val="0"/>
              </a:srgbClr>
            </a:solidFill>
            <a:prstDash val="solid"/>
          </a:ln>
        </p:spPr>
        <p:txBody>
          <a:bodyPr lIns="95151" tIns="95151" rIns="95151" bIns="95151" anchor="ctr">
            <a:noAutofit/>
          </a:bodyPr>
          <a:lstStyle/>
          <a:p>
            <a:pPr algn="ctr" defTabSz="913486">
              <a:lnSpc>
                <a:spcPct val="114583"/>
              </a:lnSpc>
            </a:pPr>
            <a:r>
              <a:rPr sz="1399">
                <a:solidFill>
                  <a:srgbClr val="FFFFFF"/>
                </a:solidFill>
                <a:latin typeface="Verdana"/>
              </a:rPr>
              <a:t>﻿</a:t>
            </a:r>
          </a:p>
        </p:txBody>
      </p:sp>
      <p:sp>
        <p:nvSpPr>
          <p:cNvPr id="95" name="(empty)">
            <a:extLst>
              <a:ext uri="{FF2B5EF4-FFF2-40B4-BE49-F238E27FC236}">
                <a16:creationId xmlns:a16="http://schemas.microsoft.com/office/drawing/2014/main" id="{03F5FE6B-10BC-E2DA-7EAE-D244E1F8258F}"/>
              </a:ext>
              <a:ext uri="{C183D7F6-B498-43B3-948B-1728B52AA6E4}">
                <adec:decorative xmlns:adec="http://schemas.microsoft.com/office/drawing/2017/decorative" val="1"/>
              </a:ext>
            </a:extLst>
          </p:cNvPr>
          <p:cNvSpPr/>
          <p:nvPr/>
        </p:nvSpPr>
        <p:spPr>
          <a:xfrm>
            <a:off x="6160740" y="1391978"/>
            <a:ext cx="2455454" cy="1983494"/>
          </a:xfrm>
          <a:prstGeom prst="rect">
            <a:avLst/>
          </a:prstGeom>
          <a:solidFill>
            <a:srgbClr val="FFFFFF"/>
          </a:solidFill>
          <a:ln w="9525">
            <a:solidFill>
              <a:srgbClr val="6D6E71"/>
            </a:solidFill>
            <a:prstDash val="solid"/>
          </a:ln>
        </p:spPr>
        <p:txBody>
          <a:bodyPr lIns="95151" tIns="95151" rIns="95151" bIns="95151" anchor="ctr">
            <a:noAutofit/>
          </a:bodyPr>
          <a:lstStyle/>
          <a:p>
            <a:pPr algn="ctr" defTabSz="913486">
              <a:lnSpc>
                <a:spcPct val="114583"/>
              </a:lnSpc>
            </a:pPr>
            <a:r>
              <a:rPr sz="1399">
                <a:solidFill>
                  <a:srgbClr val="FFFFFF"/>
                </a:solidFill>
                <a:latin typeface="Verdana"/>
              </a:rPr>
              <a:t>﻿</a:t>
            </a:r>
          </a:p>
        </p:txBody>
      </p:sp>
      <p:sp>
        <p:nvSpPr>
          <p:cNvPr id="96" name="(empty)">
            <a:extLst>
              <a:ext uri="{FF2B5EF4-FFF2-40B4-BE49-F238E27FC236}">
                <a16:creationId xmlns:a16="http://schemas.microsoft.com/office/drawing/2014/main" id="{36CBDF15-1441-8B4D-5461-052169033137}"/>
              </a:ext>
              <a:ext uri="{C183D7F6-B498-43B3-948B-1728B52AA6E4}">
                <adec:decorative xmlns:adec="http://schemas.microsoft.com/office/drawing/2017/decorative" val="1"/>
              </a:ext>
            </a:extLst>
          </p:cNvPr>
          <p:cNvSpPr/>
          <p:nvPr/>
        </p:nvSpPr>
        <p:spPr>
          <a:xfrm>
            <a:off x="3449500" y="1465921"/>
            <a:ext cx="2455454" cy="1983494"/>
          </a:xfrm>
          <a:prstGeom prst="rect">
            <a:avLst/>
          </a:prstGeom>
          <a:solidFill>
            <a:srgbClr val="DBDBDB"/>
          </a:solidFill>
          <a:ln w="19050">
            <a:solidFill>
              <a:srgbClr val="FFFFFF">
                <a:alpha val="0"/>
              </a:srgbClr>
            </a:solidFill>
            <a:prstDash val="solid"/>
          </a:ln>
        </p:spPr>
        <p:txBody>
          <a:bodyPr lIns="95151" tIns="95151" rIns="95151" bIns="95151" anchor="ctr">
            <a:noAutofit/>
          </a:bodyPr>
          <a:lstStyle/>
          <a:p>
            <a:pPr algn="ctr" defTabSz="913486">
              <a:lnSpc>
                <a:spcPct val="114583"/>
              </a:lnSpc>
            </a:pPr>
            <a:r>
              <a:rPr sz="1399">
                <a:solidFill>
                  <a:srgbClr val="FFFFFF"/>
                </a:solidFill>
                <a:latin typeface="Verdana"/>
              </a:rPr>
              <a:t>﻿</a:t>
            </a:r>
          </a:p>
        </p:txBody>
      </p:sp>
      <p:sp>
        <p:nvSpPr>
          <p:cNvPr id="97" name="(empty)">
            <a:extLst>
              <a:ext uri="{FF2B5EF4-FFF2-40B4-BE49-F238E27FC236}">
                <a16:creationId xmlns:a16="http://schemas.microsoft.com/office/drawing/2014/main" id="{65447294-9BEF-F7E7-1867-98E1AC19CEAC}"/>
              </a:ext>
              <a:ext uri="{C183D7F6-B498-43B3-948B-1728B52AA6E4}">
                <adec:decorative xmlns:adec="http://schemas.microsoft.com/office/drawing/2017/decorative" val="1"/>
              </a:ext>
            </a:extLst>
          </p:cNvPr>
          <p:cNvSpPr/>
          <p:nvPr/>
        </p:nvSpPr>
        <p:spPr>
          <a:xfrm>
            <a:off x="3373379" y="1389800"/>
            <a:ext cx="2455454" cy="1983494"/>
          </a:xfrm>
          <a:prstGeom prst="rect">
            <a:avLst/>
          </a:prstGeom>
          <a:solidFill>
            <a:srgbClr val="FFFFFF"/>
          </a:solidFill>
          <a:ln w="9525">
            <a:solidFill>
              <a:srgbClr val="6D6E71"/>
            </a:solidFill>
            <a:prstDash val="solid"/>
          </a:ln>
        </p:spPr>
        <p:txBody>
          <a:bodyPr lIns="95151" tIns="95151" rIns="95151" bIns="95151" anchor="ctr">
            <a:noAutofit/>
          </a:bodyPr>
          <a:lstStyle/>
          <a:p>
            <a:pPr algn="ctr" defTabSz="913486">
              <a:lnSpc>
                <a:spcPct val="114583"/>
              </a:lnSpc>
            </a:pPr>
            <a:r>
              <a:rPr sz="1399">
                <a:solidFill>
                  <a:srgbClr val="FFFFFF"/>
                </a:solidFill>
                <a:latin typeface="Verdana"/>
              </a:rPr>
              <a:t>﻿</a:t>
            </a:r>
          </a:p>
        </p:txBody>
      </p:sp>
      <p:sp>
        <p:nvSpPr>
          <p:cNvPr id="98" name="(empty)">
            <a:extLst>
              <a:ext uri="{FF2B5EF4-FFF2-40B4-BE49-F238E27FC236}">
                <a16:creationId xmlns:a16="http://schemas.microsoft.com/office/drawing/2014/main" id="{8A191D21-B69B-3786-824A-AF88671E39BB}"/>
              </a:ext>
              <a:ext uri="{C183D7F6-B498-43B3-948B-1728B52AA6E4}">
                <adec:decorative xmlns:adec="http://schemas.microsoft.com/office/drawing/2017/decorative" val="1"/>
              </a:ext>
            </a:extLst>
          </p:cNvPr>
          <p:cNvSpPr/>
          <p:nvPr/>
        </p:nvSpPr>
        <p:spPr>
          <a:xfrm>
            <a:off x="647026" y="1468099"/>
            <a:ext cx="2455454" cy="1983494"/>
          </a:xfrm>
          <a:prstGeom prst="rect">
            <a:avLst/>
          </a:prstGeom>
          <a:solidFill>
            <a:srgbClr val="DBDBDB"/>
          </a:solidFill>
          <a:ln w="19050">
            <a:solidFill>
              <a:srgbClr val="FFFFFF">
                <a:alpha val="0"/>
              </a:srgbClr>
            </a:solidFill>
            <a:prstDash val="solid"/>
          </a:ln>
        </p:spPr>
        <p:txBody>
          <a:bodyPr lIns="95151" tIns="95151" rIns="95151" bIns="95151" anchor="ctr">
            <a:noAutofit/>
          </a:bodyPr>
          <a:lstStyle/>
          <a:p>
            <a:pPr algn="ctr" defTabSz="913486">
              <a:lnSpc>
                <a:spcPct val="114583"/>
              </a:lnSpc>
            </a:pPr>
            <a:r>
              <a:rPr sz="1399">
                <a:solidFill>
                  <a:srgbClr val="FFFFFF"/>
                </a:solidFill>
                <a:latin typeface="Verdana"/>
              </a:rPr>
              <a:t>﻿</a:t>
            </a:r>
          </a:p>
        </p:txBody>
      </p:sp>
      <p:sp>
        <p:nvSpPr>
          <p:cNvPr id="99" name="(empty)">
            <a:extLst>
              <a:ext uri="{FF2B5EF4-FFF2-40B4-BE49-F238E27FC236}">
                <a16:creationId xmlns:a16="http://schemas.microsoft.com/office/drawing/2014/main" id="{73AD52BC-8468-41A9-1D73-575B2C3F9D24}"/>
              </a:ext>
              <a:ext uri="{C183D7F6-B498-43B3-948B-1728B52AA6E4}">
                <adec:decorative xmlns:adec="http://schemas.microsoft.com/office/drawing/2017/decorative" val="1"/>
              </a:ext>
            </a:extLst>
          </p:cNvPr>
          <p:cNvSpPr/>
          <p:nvPr/>
        </p:nvSpPr>
        <p:spPr>
          <a:xfrm>
            <a:off x="570905" y="1391978"/>
            <a:ext cx="2455454" cy="1983494"/>
          </a:xfrm>
          <a:prstGeom prst="rect">
            <a:avLst/>
          </a:prstGeom>
          <a:solidFill>
            <a:srgbClr val="FFFFFF"/>
          </a:solidFill>
          <a:ln w="9525">
            <a:solidFill>
              <a:srgbClr val="6D6E71"/>
            </a:solidFill>
            <a:prstDash val="solid"/>
          </a:ln>
        </p:spPr>
        <p:txBody>
          <a:bodyPr lIns="95151" tIns="95151" rIns="95151" bIns="95151" anchor="ctr">
            <a:noAutofit/>
          </a:bodyPr>
          <a:lstStyle/>
          <a:p>
            <a:pPr algn="ctr" defTabSz="913486">
              <a:lnSpc>
                <a:spcPct val="114583"/>
              </a:lnSpc>
            </a:pPr>
            <a:r>
              <a:rPr sz="1399">
                <a:solidFill>
                  <a:srgbClr val="FFFFFF"/>
                </a:solidFill>
                <a:latin typeface="Verdana"/>
              </a:rPr>
              <a:t>﻿</a:t>
            </a:r>
          </a:p>
        </p:txBody>
      </p:sp>
      <p:sp>
        <p:nvSpPr>
          <p:cNvPr id="100" name="Satisfaction with...">
            <a:extLst>
              <a:ext uri="{FF2B5EF4-FFF2-40B4-BE49-F238E27FC236}">
                <a16:creationId xmlns:a16="http://schemas.microsoft.com/office/drawing/2014/main" id="{366FCE94-0E46-5F49-CB1A-91569EFFE546}"/>
              </a:ext>
            </a:extLst>
          </p:cNvPr>
          <p:cNvSpPr/>
          <p:nvPr/>
        </p:nvSpPr>
        <p:spPr>
          <a:xfrm>
            <a:off x="756450" y="1522610"/>
            <a:ext cx="1589020" cy="504300"/>
          </a:xfrm>
          <a:prstGeom prst="rect">
            <a:avLst/>
          </a:prstGeom>
          <a:noFill/>
        </p:spPr>
        <p:txBody>
          <a:bodyPr lIns="0" tIns="15224" rIns="0" bIns="0" anchor="t">
            <a:spAutoFit/>
          </a:bodyPr>
          <a:lstStyle/>
          <a:p>
            <a:pPr defTabSz="913486">
              <a:lnSpc>
                <a:spcPct val="114583"/>
              </a:lnSpc>
            </a:pPr>
            <a:r>
              <a:rPr sz="1399" b="1">
                <a:solidFill>
                  <a:srgbClr val="6D6E71"/>
                </a:solidFill>
                <a:latin typeface="Verdana"/>
              </a:rPr>
              <a:t>Satisfaction with local area</a:t>
            </a:r>
          </a:p>
        </p:txBody>
      </p:sp>
      <p:sp>
        <p:nvSpPr>
          <p:cNvPr id="101" name="90% ↑ 2025: 83% L...">
            <a:extLst>
              <a:ext uri="{FF2B5EF4-FFF2-40B4-BE49-F238E27FC236}">
                <a16:creationId xmlns:a16="http://schemas.microsoft.com/office/drawing/2014/main" id="{9D126572-038E-F2E2-99CA-5172D445549E}"/>
              </a:ext>
            </a:extLst>
          </p:cNvPr>
          <p:cNvSpPr/>
          <p:nvPr/>
        </p:nvSpPr>
        <p:spPr>
          <a:xfrm>
            <a:off x="756451" y="2136858"/>
            <a:ext cx="2045744" cy="1075038"/>
          </a:xfrm>
          <a:prstGeom prst="rect">
            <a:avLst/>
          </a:prstGeom>
          <a:noFill/>
        </p:spPr>
        <p:txBody>
          <a:bodyPr lIns="0" tIns="15224" rIns="0" bIns="0" anchor="t">
            <a:normAutofit/>
          </a:bodyPr>
          <a:lstStyle/>
          <a:p>
            <a:pPr defTabSz="913486">
              <a:lnSpc>
                <a:spcPct val="83333"/>
              </a:lnSpc>
            </a:pPr>
            <a:r>
              <a:rPr sz="3596" b="1">
                <a:solidFill>
                  <a:srgbClr val="FF0090"/>
                </a:solidFill>
                <a:latin typeface="Verdana"/>
              </a:rPr>
              <a:t>90%</a:t>
            </a:r>
            <a:r>
              <a:rPr sz="3596">
                <a:solidFill>
                  <a:srgbClr val="00B050"/>
                </a:solidFill>
                <a:latin typeface="Open Sans"/>
              </a:rPr>
              <a:t>↑</a:t>
            </a:r>
          </a:p>
          <a:p>
            <a:pPr defTabSz="913486">
              <a:lnSpc>
                <a:spcPct val="83333"/>
              </a:lnSpc>
            </a:pPr>
            <a:r>
              <a:rPr sz="1199" b="1">
                <a:solidFill>
                  <a:srgbClr val="6D6E71"/>
                </a:solidFill>
                <a:latin typeface="Verdana"/>
              </a:rPr>
              <a:t>202</a:t>
            </a:r>
            <a:r>
              <a:rPr lang="en-GB" sz="1199" b="1">
                <a:solidFill>
                  <a:srgbClr val="6D6E71"/>
                </a:solidFill>
                <a:latin typeface="Verdana"/>
              </a:rPr>
              <a:t>1</a:t>
            </a:r>
            <a:r>
              <a:rPr sz="1199" b="1">
                <a:solidFill>
                  <a:srgbClr val="6D6E71"/>
                </a:solidFill>
                <a:latin typeface="Verdana"/>
              </a:rPr>
              <a:t>:</a:t>
            </a:r>
            <a:r>
              <a:rPr sz="1199">
                <a:solidFill>
                  <a:srgbClr val="6D6E71"/>
                </a:solidFill>
                <a:latin typeface="Verdana"/>
              </a:rPr>
              <a:t> 8</a:t>
            </a:r>
            <a:r>
              <a:rPr lang="en-GB" sz="1199">
                <a:solidFill>
                  <a:srgbClr val="6D6E71"/>
                </a:solidFill>
                <a:latin typeface="Verdana"/>
              </a:rPr>
              <a:t>1</a:t>
            </a:r>
            <a:r>
              <a:rPr sz="1199">
                <a:solidFill>
                  <a:srgbClr val="6D6E71"/>
                </a:solidFill>
                <a:latin typeface="Verdana"/>
              </a:rPr>
              <a:t>%</a:t>
            </a:r>
            <a:br>
              <a:rPr sz="1798">
                <a:solidFill>
                  <a:prstClr val="black"/>
                </a:solidFill>
                <a:latin typeface="Calibri"/>
              </a:rPr>
            </a:br>
            <a:r>
              <a:rPr sz="1199" b="1">
                <a:solidFill>
                  <a:srgbClr val="6D6E71"/>
                </a:solidFill>
                <a:latin typeface="Verdana"/>
              </a:rPr>
              <a:t>LGA: </a:t>
            </a:r>
            <a:r>
              <a:rPr sz="1199">
                <a:solidFill>
                  <a:srgbClr val="6D6E71"/>
                </a:solidFill>
                <a:latin typeface="Verdana"/>
              </a:rPr>
              <a:t>72%</a:t>
            </a:r>
          </a:p>
        </p:txBody>
      </p:sp>
      <p:sp>
        <p:nvSpPr>
          <p:cNvPr id="103" name="Satisfaction with...">
            <a:extLst>
              <a:ext uri="{FF2B5EF4-FFF2-40B4-BE49-F238E27FC236}">
                <a16:creationId xmlns:a16="http://schemas.microsoft.com/office/drawing/2014/main" id="{A5CA3FFA-CFBD-D073-3DBA-7F34579DD495}"/>
              </a:ext>
            </a:extLst>
          </p:cNvPr>
          <p:cNvSpPr/>
          <p:nvPr/>
        </p:nvSpPr>
        <p:spPr>
          <a:xfrm>
            <a:off x="3577674" y="1522610"/>
            <a:ext cx="1589020" cy="504300"/>
          </a:xfrm>
          <a:prstGeom prst="rect">
            <a:avLst/>
          </a:prstGeom>
          <a:noFill/>
        </p:spPr>
        <p:txBody>
          <a:bodyPr lIns="0" tIns="15224" rIns="0" bIns="0" anchor="t">
            <a:spAutoFit/>
          </a:bodyPr>
          <a:lstStyle/>
          <a:p>
            <a:pPr defTabSz="913486">
              <a:lnSpc>
                <a:spcPct val="114583"/>
              </a:lnSpc>
            </a:pPr>
            <a:r>
              <a:rPr sz="1399" b="1">
                <a:solidFill>
                  <a:srgbClr val="6D6E71"/>
                </a:solidFill>
                <a:latin typeface="Verdana"/>
              </a:rPr>
              <a:t>Satisfaction with Council</a:t>
            </a:r>
          </a:p>
        </p:txBody>
      </p:sp>
      <p:sp>
        <p:nvSpPr>
          <p:cNvPr id="105" name="73% ↑ 2025: 69% L..." descr="77%↑&#10;2021: 72%&#10;LGA: 51%&#10;">
            <a:extLst>
              <a:ext uri="{FF2B5EF4-FFF2-40B4-BE49-F238E27FC236}">
                <a16:creationId xmlns:a16="http://schemas.microsoft.com/office/drawing/2014/main" id="{151CFAA1-CB8F-2EF0-1440-356AAF5CD275}"/>
              </a:ext>
            </a:extLst>
          </p:cNvPr>
          <p:cNvSpPr/>
          <p:nvPr/>
        </p:nvSpPr>
        <p:spPr>
          <a:xfrm>
            <a:off x="3578235" y="2136858"/>
            <a:ext cx="2045744" cy="1073414"/>
          </a:xfrm>
          <a:prstGeom prst="rect">
            <a:avLst/>
          </a:prstGeom>
          <a:noFill/>
        </p:spPr>
        <p:txBody>
          <a:bodyPr lIns="0" tIns="15224" rIns="0" bIns="0" anchor="t">
            <a:normAutofit/>
          </a:bodyPr>
          <a:lstStyle/>
          <a:p>
            <a:pPr defTabSz="913486">
              <a:lnSpc>
                <a:spcPct val="83333"/>
              </a:lnSpc>
            </a:pPr>
            <a:r>
              <a:rPr sz="3596" b="1">
                <a:solidFill>
                  <a:srgbClr val="FF0090"/>
                </a:solidFill>
                <a:latin typeface="Verdana"/>
              </a:rPr>
              <a:t>7</a:t>
            </a:r>
            <a:r>
              <a:rPr lang="en-GB" sz="3596" b="1">
                <a:solidFill>
                  <a:srgbClr val="FF0090"/>
                </a:solidFill>
                <a:latin typeface="Verdana"/>
              </a:rPr>
              <a:t>7</a:t>
            </a:r>
            <a:r>
              <a:rPr sz="3596" b="1">
                <a:solidFill>
                  <a:srgbClr val="FF0090"/>
                </a:solidFill>
                <a:latin typeface="Verdana"/>
              </a:rPr>
              <a:t>%</a:t>
            </a:r>
            <a:r>
              <a:rPr sz="3596">
                <a:solidFill>
                  <a:srgbClr val="00B050"/>
                </a:solidFill>
                <a:latin typeface="Open Sans"/>
              </a:rPr>
              <a:t>↑</a:t>
            </a:r>
          </a:p>
          <a:p>
            <a:pPr defTabSz="913486">
              <a:lnSpc>
                <a:spcPct val="83333"/>
              </a:lnSpc>
            </a:pPr>
            <a:r>
              <a:rPr sz="1199" b="1">
                <a:solidFill>
                  <a:srgbClr val="6D6E71"/>
                </a:solidFill>
                <a:latin typeface="Verdana"/>
              </a:rPr>
              <a:t>202</a:t>
            </a:r>
            <a:r>
              <a:rPr lang="en-GB" sz="1199" b="1">
                <a:solidFill>
                  <a:srgbClr val="6D6E71"/>
                </a:solidFill>
                <a:latin typeface="Verdana"/>
              </a:rPr>
              <a:t>1</a:t>
            </a:r>
            <a:r>
              <a:rPr sz="1199" b="1">
                <a:solidFill>
                  <a:srgbClr val="6D6E71"/>
                </a:solidFill>
                <a:latin typeface="Verdana"/>
              </a:rPr>
              <a:t>: </a:t>
            </a:r>
            <a:r>
              <a:rPr lang="en-GB" sz="1199">
                <a:solidFill>
                  <a:srgbClr val="6D6E71"/>
                </a:solidFill>
                <a:latin typeface="Verdana"/>
              </a:rPr>
              <a:t>72</a:t>
            </a:r>
            <a:r>
              <a:rPr sz="1199">
                <a:solidFill>
                  <a:srgbClr val="6D6E71"/>
                </a:solidFill>
                <a:latin typeface="Verdana"/>
              </a:rPr>
              <a:t>%</a:t>
            </a:r>
            <a:br>
              <a:rPr sz="1798">
                <a:solidFill>
                  <a:prstClr val="black"/>
                </a:solidFill>
                <a:latin typeface="Calibri"/>
              </a:rPr>
            </a:br>
            <a:r>
              <a:rPr sz="1199" b="1">
                <a:solidFill>
                  <a:srgbClr val="6D6E71"/>
                </a:solidFill>
                <a:latin typeface="Verdana"/>
              </a:rPr>
              <a:t>LGA:</a:t>
            </a:r>
            <a:r>
              <a:rPr sz="1199">
                <a:solidFill>
                  <a:srgbClr val="6D6E71"/>
                </a:solidFill>
                <a:latin typeface="Verdana"/>
              </a:rPr>
              <a:t> 51%</a:t>
            </a:r>
          </a:p>
        </p:txBody>
      </p:sp>
      <p:sp>
        <p:nvSpPr>
          <p:cNvPr id="107" name="Value for money" descr="Value for money">
            <a:extLst>
              <a:ext uri="{FF2B5EF4-FFF2-40B4-BE49-F238E27FC236}">
                <a16:creationId xmlns:a16="http://schemas.microsoft.com/office/drawing/2014/main" id="{51E1470B-E11F-0AC9-9029-C02A2B05C86D}"/>
              </a:ext>
            </a:extLst>
          </p:cNvPr>
          <p:cNvSpPr/>
          <p:nvPr/>
        </p:nvSpPr>
        <p:spPr>
          <a:xfrm>
            <a:off x="6403655" y="1522610"/>
            <a:ext cx="1589020" cy="504300"/>
          </a:xfrm>
          <a:prstGeom prst="rect">
            <a:avLst/>
          </a:prstGeom>
          <a:noFill/>
        </p:spPr>
        <p:txBody>
          <a:bodyPr lIns="0" tIns="15224" rIns="0" bIns="0" anchor="t">
            <a:spAutoFit/>
          </a:bodyPr>
          <a:lstStyle/>
          <a:p>
            <a:pPr defTabSz="913486">
              <a:lnSpc>
                <a:spcPct val="114583"/>
              </a:lnSpc>
            </a:pPr>
            <a:r>
              <a:rPr sz="1399" b="1">
                <a:solidFill>
                  <a:srgbClr val="6D6E71"/>
                </a:solidFill>
                <a:latin typeface="Verdana"/>
              </a:rPr>
              <a:t>Value for money</a:t>
            </a:r>
          </a:p>
        </p:txBody>
      </p:sp>
      <p:sp>
        <p:nvSpPr>
          <p:cNvPr id="109" name="67% ↑ 2025: 54% L..." descr="56%↑&#10;2021: 51%&#10;LGA: 38%&#10;">
            <a:extLst>
              <a:ext uri="{FF2B5EF4-FFF2-40B4-BE49-F238E27FC236}">
                <a16:creationId xmlns:a16="http://schemas.microsoft.com/office/drawing/2014/main" id="{5686A5E8-9758-3D8D-C7FB-81D6CD468DEC}"/>
              </a:ext>
            </a:extLst>
          </p:cNvPr>
          <p:cNvSpPr/>
          <p:nvPr/>
        </p:nvSpPr>
        <p:spPr>
          <a:xfrm>
            <a:off x="6403655" y="2136857"/>
            <a:ext cx="2045744" cy="1175053"/>
          </a:xfrm>
          <a:prstGeom prst="rect">
            <a:avLst/>
          </a:prstGeom>
          <a:noFill/>
        </p:spPr>
        <p:txBody>
          <a:bodyPr lIns="0" tIns="15224" rIns="0" bIns="0" anchor="t">
            <a:normAutofit/>
          </a:bodyPr>
          <a:lstStyle/>
          <a:p>
            <a:pPr defTabSz="913486">
              <a:lnSpc>
                <a:spcPct val="83333"/>
              </a:lnSpc>
            </a:pPr>
            <a:r>
              <a:rPr lang="en-GB" sz="3596" b="1">
                <a:solidFill>
                  <a:srgbClr val="FF0090"/>
                </a:solidFill>
                <a:latin typeface="Verdana"/>
              </a:rPr>
              <a:t>56</a:t>
            </a:r>
            <a:r>
              <a:rPr sz="3596" b="1">
                <a:solidFill>
                  <a:srgbClr val="FF0090"/>
                </a:solidFill>
                <a:latin typeface="Verdana"/>
              </a:rPr>
              <a:t>%</a:t>
            </a:r>
            <a:r>
              <a:rPr sz="3596">
                <a:solidFill>
                  <a:srgbClr val="00B050"/>
                </a:solidFill>
                <a:latin typeface="Open Sans"/>
              </a:rPr>
              <a:t>↑</a:t>
            </a:r>
          </a:p>
          <a:p>
            <a:pPr defTabSz="913486">
              <a:lnSpc>
                <a:spcPct val="83333"/>
              </a:lnSpc>
            </a:pPr>
            <a:r>
              <a:rPr lang="en-GB" sz="1199" b="1">
                <a:solidFill>
                  <a:srgbClr val="6D6E71"/>
                </a:solidFill>
                <a:latin typeface="Verdana"/>
              </a:rPr>
              <a:t>2021</a:t>
            </a:r>
            <a:r>
              <a:rPr sz="1199" b="1">
                <a:solidFill>
                  <a:srgbClr val="6D6E71"/>
                </a:solidFill>
                <a:latin typeface="Verdana"/>
              </a:rPr>
              <a:t>:</a:t>
            </a:r>
            <a:r>
              <a:rPr sz="1199">
                <a:solidFill>
                  <a:srgbClr val="6D6E71"/>
                </a:solidFill>
                <a:latin typeface="Verdana"/>
              </a:rPr>
              <a:t> 5</a:t>
            </a:r>
            <a:r>
              <a:rPr lang="en-GB" sz="1199">
                <a:solidFill>
                  <a:srgbClr val="6D6E71"/>
                </a:solidFill>
                <a:latin typeface="Verdana"/>
              </a:rPr>
              <a:t>1</a:t>
            </a:r>
            <a:r>
              <a:rPr sz="1199">
                <a:solidFill>
                  <a:srgbClr val="6D6E71"/>
                </a:solidFill>
                <a:latin typeface="Verdana"/>
              </a:rPr>
              <a:t>%</a:t>
            </a:r>
            <a:r>
              <a:rPr lang="en-GB" sz="1199">
                <a:solidFill>
                  <a:srgbClr val="6D6E71"/>
                </a:solidFill>
                <a:latin typeface="Verdana"/>
              </a:rPr>
              <a:t>**</a:t>
            </a:r>
            <a:br>
              <a:rPr sz="1798">
                <a:solidFill>
                  <a:prstClr val="black"/>
                </a:solidFill>
                <a:latin typeface="Calibri"/>
              </a:rPr>
            </a:br>
            <a:r>
              <a:rPr sz="1199" b="1">
                <a:solidFill>
                  <a:srgbClr val="6D6E71"/>
                </a:solidFill>
                <a:latin typeface="Verdana"/>
              </a:rPr>
              <a:t>LGA: </a:t>
            </a:r>
            <a:r>
              <a:rPr sz="1199">
                <a:solidFill>
                  <a:srgbClr val="6D6E71"/>
                </a:solidFill>
                <a:latin typeface="Verdana"/>
              </a:rPr>
              <a:t>38%</a:t>
            </a:r>
          </a:p>
        </p:txBody>
      </p:sp>
      <p:sp>
        <p:nvSpPr>
          <p:cNvPr id="102" name="Council acts on c...">
            <a:extLst>
              <a:ext uri="{FF2B5EF4-FFF2-40B4-BE49-F238E27FC236}">
                <a16:creationId xmlns:a16="http://schemas.microsoft.com/office/drawing/2014/main" id="{6A53FB8D-FB0A-F076-FFF6-B39A30811935}"/>
              </a:ext>
            </a:extLst>
          </p:cNvPr>
          <p:cNvSpPr/>
          <p:nvPr/>
        </p:nvSpPr>
        <p:spPr>
          <a:xfrm>
            <a:off x="9324787" y="1522610"/>
            <a:ext cx="1589020" cy="504300"/>
          </a:xfrm>
          <a:prstGeom prst="rect">
            <a:avLst/>
          </a:prstGeom>
          <a:noFill/>
        </p:spPr>
        <p:txBody>
          <a:bodyPr lIns="0" tIns="15224" rIns="0" bIns="0" anchor="t">
            <a:spAutoFit/>
          </a:bodyPr>
          <a:lstStyle/>
          <a:p>
            <a:pPr defTabSz="913486">
              <a:lnSpc>
                <a:spcPct val="114583"/>
              </a:lnSpc>
            </a:pPr>
            <a:r>
              <a:rPr sz="1399" b="1" dirty="0">
                <a:solidFill>
                  <a:srgbClr val="6D6E71"/>
                </a:solidFill>
                <a:latin typeface="Verdana"/>
              </a:rPr>
              <a:t>Council acts </a:t>
            </a:r>
            <a:br>
              <a:rPr sz="1798" dirty="0">
                <a:solidFill>
                  <a:prstClr val="black"/>
                </a:solidFill>
                <a:latin typeface="Calibri"/>
              </a:rPr>
            </a:br>
            <a:r>
              <a:rPr sz="1399" b="1" dirty="0">
                <a:solidFill>
                  <a:srgbClr val="6D6E71"/>
                </a:solidFill>
                <a:latin typeface="Verdana"/>
              </a:rPr>
              <a:t>on concerns</a:t>
            </a:r>
          </a:p>
        </p:txBody>
      </p:sp>
      <p:sp>
        <p:nvSpPr>
          <p:cNvPr id="104" name="75% ↑ 2025: 65% L..." descr="71%&#10;2021: N/A&#10;LGA: 53%&#10;">
            <a:extLst>
              <a:ext uri="{FF2B5EF4-FFF2-40B4-BE49-F238E27FC236}">
                <a16:creationId xmlns:a16="http://schemas.microsoft.com/office/drawing/2014/main" id="{2991E74F-B2BD-89DD-17A0-A348CC7F82C4}"/>
              </a:ext>
            </a:extLst>
          </p:cNvPr>
          <p:cNvSpPr/>
          <p:nvPr/>
        </p:nvSpPr>
        <p:spPr>
          <a:xfrm>
            <a:off x="9324787" y="2136857"/>
            <a:ext cx="1633319" cy="1236437"/>
          </a:xfrm>
          <a:prstGeom prst="rect">
            <a:avLst/>
          </a:prstGeom>
          <a:noFill/>
        </p:spPr>
        <p:txBody>
          <a:bodyPr lIns="0" tIns="15224" rIns="0" bIns="0" anchor="t">
            <a:normAutofit/>
          </a:bodyPr>
          <a:lstStyle/>
          <a:p>
            <a:pPr defTabSz="913486">
              <a:lnSpc>
                <a:spcPct val="83333"/>
              </a:lnSpc>
            </a:pPr>
            <a:r>
              <a:rPr lang="en-GB" sz="3596" b="1">
                <a:solidFill>
                  <a:srgbClr val="FF0090"/>
                </a:solidFill>
                <a:latin typeface="Verdana"/>
              </a:rPr>
              <a:t>71</a:t>
            </a:r>
            <a:r>
              <a:rPr sz="3596" b="1">
                <a:solidFill>
                  <a:srgbClr val="FF0090"/>
                </a:solidFill>
                <a:latin typeface="Verdana"/>
              </a:rPr>
              <a:t>%</a:t>
            </a:r>
            <a:endParaRPr sz="3596">
              <a:solidFill>
                <a:srgbClr val="00B050"/>
              </a:solidFill>
              <a:latin typeface="Open Sans"/>
            </a:endParaRPr>
          </a:p>
          <a:p>
            <a:pPr defTabSz="913486">
              <a:lnSpc>
                <a:spcPct val="83333"/>
              </a:lnSpc>
            </a:pPr>
            <a:r>
              <a:rPr lang="en-GB" sz="1199" b="1">
                <a:solidFill>
                  <a:srgbClr val="6D6E71"/>
                </a:solidFill>
                <a:latin typeface="Verdana"/>
              </a:rPr>
              <a:t>2021</a:t>
            </a:r>
            <a:r>
              <a:rPr sz="1199" b="1">
                <a:solidFill>
                  <a:srgbClr val="6D6E71"/>
                </a:solidFill>
                <a:latin typeface="Verdana"/>
              </a:rPr>
              <a:t>:</a:t>
            </a:r>
            <a:r>
              <a:rPr sz="1199">
                <a:solidFill>
                  <a:srgbClr val="6D6E71"/>
                </a:solidFill>
                <a:latin typeface="Verdana"/>
              </a:rPr>
              <a:t> </a:t>
            </a:r>
            <a:r>
              <a:rPr lang="en-GB" sz="1199">
                <a:solidFill>
                  <a:srgbClr val="6D6E71"/>
                </a:solidFill>
                <a:latin typeface="Verdana"/>
              </a:rPr>
              <a:t>N/A</a:t>
            </a:r>
            <a:br>
              <a:rPr sz="1798">
                <a:solidFill>
                  <a:prstClr val="black"/>
                </a:solidFill>
                <a:latin typeface="Calibri"/>
              </a:rPr>
            </a:br>
            <a:r>
              <a:rPr sz="1199" b="1">
                <a:solidFill>
                  <a:srgbClr val="6D6E71"/>
                </a:solidFill>
                <a:latin typeface="Verdana"/>
              </a:rPr>
              <a:t>LGA: </a:t>
            </a:r>
            <a:r>
              <a:rPr lang="en-GB" sz="1199">
                <a:solidFill>
                  <a:srgbClr val="6D6E71"/>
                </a:solidFill>
                <a:latin typeface="Verdana"/>
              </a:rPr>
              <a:t>53</a:t>
            </a:r>
            <a:r>
              <a:rPr sz="1199">
                <a:solidFill>
                  <a:srgbClr val="6D6E71"/>
                </a:solidFill>
                <a:latin typeface="Verdana"/>
              </a:rPr>
              <a:t>%</a:t>
            </a:r>
          </a:p>
        </p:txBody>
      </p:sp>
      <p:sp>
        <p:nvSpPr>
          <p:cNvPr id="106" name="Council keeps res...">
            <a:extLst>
              <a:ext uri="{FF2B5EF4-FFF2-40B4-BE49-F238E27FC236}">
                <a16:creationId xmlns:a16="http://schemas.microsoft.com/office/drawing/2014/main" id="{CD8C05E2-0514-ED77-4F84-727AB497505B}"/>
              </a:ext>
            </a:extLst>
          </p:cNvPr>
          <p:cNvSpPr/>
          <p:nvPr/>
        </p:nvSpPr>
        <p:spPr>
          <a:xfrm>
            <a:off x="758970" y="3833463"/>
            <a:ext cx="1950593" cy="504300"/>
          </a:xfrm>
          <a:prstGeom prst="rect">
            <a:avLst/>
          </a:prstGeom>
          <a:noFill/>
        </p:spPr>
        <p:txBody>
          <a:bodyPr lIns="0" tIns="15224" rIns="0" bIns="0" anchor="t">
            <a:spAutoFit/>
          </a:bodyPr>
          <a:lstStyle/>
          <a:p>
            <a:pPr defTabSz="913486">
              <a:lnSpc>
                <a:spcPct val="114583"/>
              </a:lnSpc>
            </a:pPr>
            <a:r>
              <a:rPr sz="1399" b="1">
                <a:solidFill>
                  <a:srgbClr val="6D6E71"/>
                </a:solidFill>
                <a:latin typeface="Verdana"/>
              </a:rPr>
              <a:t>Council keeps residents informed</a:t>
            </a:r>
          </a:p>
        </p:txBody>
      </p:sp>
      <p:sp>
        <p:nvSpPr>
          <p:cNvPr id="108" name="79% ↑ 2025: 65% L..." descr="80%↑&#10;2021: 64%&#10;LGA: 49%&#10;">
            <a:extLst>
              <a:ext uri="{FF2B5EF4-FFF2-40B4-BE49-F238E27FC236}">
                <a16:creationId xmlns:a16="http://schemas.microsoft.com/office/drawing/2014/main" id="{511F6116-98ED-0162-0248-12A0B4D55BAC}"/>
              </a:ext>
            </a:extLst>
          </p:cNvPr>
          <p:cNvSpPr/>
          <p:nvPr/>
        </p:nvSpPr>
        <p:spPr>
          <a:xfrm>
            <a:off x="758970" y="4394853"/>
            <a:ext cx="2045744" cy="1036792"/>
          </a:xfrm>
          <a:prstGeom prst="rect">
            <a:avLst/>
          </a:prstGeom>
          <a:noFill/>
        </p:spPr>
        <p:txBody>
          <a:bodyPr lIns="0" tIns="15224" rIns="0" bIns="0" anchor="t">
            <a:normAutofit/>
          </a:bodyPr>
          <a:lstStyle/>
          <a:p>
            <a:pPr defTabSz="913486">
              <a:lnSpc>
                <a:spcPct val="83333"/>
              </a:lnSpc>
            </a:pPr>
            <a:r>
              <a:rPr lang="en-GB" sz="3596" b="1">
                <a:solidFill>
                  <a:srgbClr val="FF0090"/>
                </a:solidFill>
                <a:latin typeface="Verdana"/>
              </a:rPr>
              <a:t>80</a:t>
            </a:r>
            <a:r>
              <a:rPr sz="3596" b="1">
                <a:solidFill>
                  <a:srgbClr val="FF0090"/>
                </a:solidFill>
                <a:latin typeface="Verdana"/>
              </a:rPr>
              <a:t>%</a:t>
            </a:r>
            <a:r>
              <a:rPr sz="3596">
                <a:solidFill>
                  <a:srgbClr val="00B050"/>
                </a:solidFill>
                <a:latin typeface="Open Sans"/>
              </a:rPr>
              <a:t>↑</a:t>
            </a:r>
          </a:p>
          <a:p>
            <a:pPr defTabSz="913486">
              <a:lnSpc>
                <a:spcPct val="83333"/>
              </a:lnSpc>
            </a:pPr>
            <a:r>
              <a:rPr sz="1199" b="1">
                <a:solidFill>
                  <a:srgbClr val="6D6E71"/>
                </a:solidFill>
                <a:latin typeface="Verdana"/>
              </a:rPr>
              <a:t>202</a:t>
            </a:r>
            <a:r>
              <a:rPr lang="en-GB" sz="1199" b="1">
                <a:solidFill>
                  <a:srgbClr val="6D6E71"/>
                </a:solidFill>
                <a:latin typeface="Verdana"/>
              </a:rPr>
              <a:t>1</a:t>
            </a:r>
            <a:r>
              <a:rPr sz="1199" b="1">
                <a:solidFill>
                  <a:srgbClr val="6D6E71"/>
                </a:solidFill>
                <a:latin typeface="Verdana"/>
              </a:rPr>
              <a:t>: </a:t>
            </a:r>
            <a:r>
              <a:rPr lang="en-GB" sz="1199">
                <a:solidFill>
                  <a:srgbClr val="6D6E71"/>
                </a:solidFill>
                <a:latin typeface="Verdana"/>
              </a:rPr>
              <a:t>64</a:t>
            </a:r>
            <a:r>
              <a:rPr sz="1199">
                <a:solidFill>
                  <a:srgbClr val="6D6E71"/>
                </a:solidFill>
                <a:latin typeface="Verdana"/>
              </a:rPr>
              <a:t>%</a:t>
            </a:r>
            <a:r>
              <a:rPr lang="en-GB" sz="1199">
                <a:solidFill>
                  <a:srgbClr val="6D6E71"/>
                </a:solidFill>
                <a:latin typeface="Verdana"/>
              </a:rPr>
              <a:t>**</a:t>
            </a:r>
            <a:br>
              <a:rPr sz="1798">
                <a:solidFill>
                  <a:prstClr val="black"/>
                </a:solidFill>
                <a:latin typeface="Calibri"/>
              </a:rPr>
            </a:br>
            <a:r>
              <a:rPr sz="1199" b="1">
                <a:solidFill>
                  <a:srgbClr val="6D6E71"/>
                </a:solidFill>
                <a:latin typeface="Verdana"/>
              </a:rPr>
              <a:t>LGA:</a:t>
            </a:r>
            <a:r>
              <a:rPr sz="1199">
                <a:solidFill>
                  <a:srgbClr val="6D6E71"/>
                </a:solidFill>
                <a:latin typeface="Verdana"/>
              </a:rPr>
              <a:t> 49%</a:t>
            </a:r>
          </a:p>
        </p:txBody>
      </p:sp>
      <p:sp>
        <p:nvSpPr>
          <p:cNvPr id="110" name="Safety during the...">
            <a:extLst>
              <a:ext uri="{FF2B5EF4-FFF2-40B4-BE49-F238E27FC236}">
                <a16:creationId xmlns:a16="http://schemas.microsoft.com/office/drawing/2014/main" id="{78CF6132-44D2-2493-2D63-5EC1E74B23DD}"/>
              </a:ext>
            </a:extLst>
          </p:cNvPr>
          <p:cNvSpPr/>
          <p:nvPr/>
        </p:nvSpPr>
        <p:spPr>
          <a:xfrm>
            <a:off x="3622425" y="3833463"/>
            <a:ext cx="1797299" cy="504300"/>
          </a:xfrm>
          <a:prstGeom prst="rect">
            <a:avLst/>
          </a:prstGeom>
          <a:noFill/>
        </p:spPr>
        <p:txBody>
          <a:bodyPr wrap="square" lIns="0" tIns="15224" rIns="0" bIns="0" anchor="t">
            <a:spAutoFit/>
          </a:bodyPr>
          <a:lstStyle/>
          <a:p>
            <a:pPr defTabSz="913486">
              <a:lnSpc>
                <a:spcPct val="114583"/>
              </a:lnSpc>
            </a:pPr>
            <a:r>
              <a:rPr lang="en-GB" sz="1399" b="1">
                <a:solidFill>
                  <a:srgbClr val="6D6E71"/>
                </a:solidFill>
                <a:latin typeface="Verdana"/>
              </a:rPr>
              <a:t>Feelings of safety</a:t>
            </a:r>
            <a:r>
              <a:rPr sz="1399" b="1">
                <a:solidFill>
                  <a:srgbClr val="6D6E71"/>
                </a:solidFill>
                <a:latin typeface="Verdana"/>
              </a:rPr>
              <a:t> during the day</a:t>
            </a:r>
          </a:p>
        </p:txBody>
      </p:sp>
      <p:sp>
        <p:nvSpPr>
          <p:cNvPr id="111" name="96% ↑ 2025: 93% L..." descr="98%&#10;2021: N/A&#10;LGA*: 91%">
            <a:extLst>
              <a:ext uri="{FF2B5EF4-FFF2-40B4-BE49-F238E27FC236}">
                <a16:creationId xmlns:a16="http://schemas.microsoft.com/office/drawing/2014/main" id="{62C3C67E-CA10-CD49-791A-A1B6EC93A45D}"/>
              </a:ext>
            </a:extLst>
          </p:cNvPr>
          <p:cNvSpPr/>
          <p:nvPr/>
        </p:nvSpPr>
        <p:spPr>
          <a:xfrm>
            <a:off x="3627464" y="4394853"/>
            <a:ext cx="2045744" cy="929056"/>
          </a:xfrm>
          <a:prstGeom prst="rect">
            <a:avLst/>
          </a:prstGeom>
          <a:noFill/>
        </p:spPr>
        <p:txBody>
          <a:bodyPr lIns="0" tIns="15224" rIns="0" bIns="0" anchor="t">
            <a:normAutofit/>
          </a:bodyPr>
          <a:lstStyle/>
          <a:p>
            <a:pPr defTabSz="913486">
              <a:lnSpc>
                <a:spcPct val="83333"/>
              </a:lnSpc>
            </a:pPr>
            <a:r>
              <a:rPr sz="3596" b="1">
                <a:solidFill>
                  <a:srgbClr val="FF0090"/>
                </a:solidFill>
                <a:latin typeface="Verdana"/>
              </a:rPr>
              <a:t>9</a:t>
            </a:r>
            <a:r>
              <a:rPr lang="en-GB" sz="3596" b="1">
                <a:solidFill>
                  <a:srgbClr val="FF0090"/>
                </a:solidFill>
                <a:latin typeface="Verdana"/>
              </a:rPr>
              <a:t>8%</a:t>
            </a:r>
            <a:endParaRPr sz="3596">
              <a:solidFill>
                <a:srgbClr val="00B050"/>
              </a:solidFill>
              <a:latin typeface="Open Sans"/>
            </a:endParaRPr>
          </a:p>
          <a:p>
            <a:pPr defTabSz="913486">
              <a:lnSpc>
                <a:spcPct val="83333"/>
              </a:lnSpc>
            </a:pPr>
            <a:r>
              <a:rPr lang="en-GB" sz="1199" b="1">
                <a:solidFill>
                  <a:srgbClr val="6D6E71"/>
                </a:solidFill>
                <a:latin typeface="Verdana"/>
              </a:rPr>
              <a:t>2021</a:t>
            </a:r>
            <a:r>
              <a:rPr sz="1199" b="1">
                <a:solidFill>
                  <a:srgbClr val="6D6E71"/>
                </a:solidFill>
                <a:latin typeface="Verdana"/>
              </a:rPr>
              <a:t>:</a:t>
            </a:r>
            <a:r>
              <a:rPr sz="1199">
                <a:solidFill>
                  <a:srgbClr val="6D6E71"/>
                </a:solidFill>
                <a:latin typeface="Verdana"/>
              </a:rPr>
              <a:t> </a:t>
            </a:r>
            <a:r>
              <a:rPr lang="en-GB" sz="1199">
                <a:solidFill>
                  <a:srgbClr val="6D6E71"/>
                </a:solidFill>
                <a:latin typeface="Verdana"/>
              </a:rPr>
              <a:t>N/A</a:t>
            </a:r>
            <a:br>
              <a:rPr sz="1798">
                <a:solidFill>
                  <a:prstClr val="black"/>
                </a:solidFill>
                <a:latin typeface="Calibri"/>
              </a:rPr>
            </a:br>
            <a:r>
              <a:rPr sz="1199" b="1">
                <a:solidFill>
                  <a:srgbClr val="6D6E71"/>
                </a:solidFill>
                <a:latin typeface="Verdana"/>
              </a:rPr>
              <a:t>LGA</a:t>
            </a:r>
            <a:r>
              <a:rPr lang="en-GB" sz="1199" b="1">
                <a:solidFill>
                  <a:srgbClr val="6D6E71"/>
                </a:solidFill>
                <a:latin typeface="Verdana"/>
              </a:rPr>
              <a:t>*</a:t>
            </a:r>
            <a:r>
              <a:rPr sz="1199" b="1">
                <a:solidFill>
                  <a:srgbClr val="6D6E71"/>
                </a:solidFill>
                <a:latin typeface="Verdana"/>
              </a:rPr>
              <a:t>:</a:t>
            </a:r>
            <a:r>
              <a:rPr sz="1199">
                <a:solidFill>
                  <a:srgbClr val="6D6E71"/>
                </a:solidFill>
                <a:latin typeface="Verdana"/>
              </a:rPr>
              <a:t> 91%</a:t>
            </a:r>
            <a:br>
              <a:rPr sz="1798">
                <a:solidFill>
                  <a:prstClr val="black"/>
                </a:solidFill>
                <a:latin typeface="Calibri"/>
              </a:rPr>
            </a:br>
            <a:r>
              <a:rPr sz="1199">
                <a:solidFill>
                  <a:srgbClr val="6D6E71"/>
                </a:solidFill>
                <a:latin typeface="Verdana"/>
              </a:rPr>
              <a:t> </a:t>
            </a:r>
          </a:p>
        </p:txBody>
      </p:sp>
      <p:sp>
        <p:nvSpPr>
          <p:cNvPr id="112" name="Safety after dark" descr="6a93b4f8-1b3e-47bd-8fae-3c4a3bbf451e Safety after dark">
            <a:extLst>
              <a:ext uri="{FF2B5EF4-FFF2-40B4-BE49-F238E27FC236}">
                <a16:creationId xmlns:a16="http://schemas.microsoft.com/office/drawing/2014/main" id="{3ECB148B-1F6E-5FEA-FF48-3407B81ACC49}"/>
              </a:ext>
            </a:extLst>
          </p:cNvPr>
          <p:cNvSpPr/>
          <p:nvPr/>
        </p:nvSpPr>
        <p:spPr>
          <a:xfrm>
            <a:off x="6454051" y="3833463"/>
            <a:ext cx="1837461" cy="485951"/>
          </a:xfrm>
          <a:prstGeom prst="rect">
            <a:avLst/>
          </a:prstGeom>
          <a:noFill/>
        </p:spPr>
        <p:txBody>
          <a:bodyPr wrap="square" lIns="0" tIns="15224" rIns="0" bIns="0" anchor="t">
            <a:spAutoFit/>
          </a:bodyPr>
          <a:lstStyle/>
          <a:p>
            <a:pPr defTabSz="913486">
              <a:lnSpc>
                <a:spcPct val="114583"/>
              </a:lnSpc>
            </a:pPr>
            <a:r>
              <a:rPr lang="en-GB" sz="1399" b="1">
                <a:solidFill>
                  <a:srgbClr val="6D6E71"/>
                </a:solidFill>
              </a:rPr>
              <a:t>Feelings of safety after dark</a:t>
            </a:r>
          </a:p>
        </p:txBody>
      </p:sp>
      <p:sp>
        <p:nvSpPr>
          <p:cNvPr id="113" name="61% ↓ 2025: 66% L..." descr="59%&#10;2021: N/A&#10;LGA*: 71%">
            <a:extLst>
              <a:ext uri="{FF2B5EF4-FFF2-40B4-BE49-F238E27FC236}">
                <a16:creationId xmlns:a16="http://schemas.microsoft.com/office/drawing/2014/main" id="{82830775-6917-5439-AF28-00B71F94921A}"/>
              </a:ext>
            </a:extLst>
          </p:cNvPr>
          <p:cNvSpPr/>
          <p:nvPr/>
        </p:nvSpPr>
        <p:spPr>
          <a:xfrm>
            <a:off x="6454052" y="4394853"/>
            <a:ext cx="2045744" cy="900551"/>
          </a:xfrm>
          <a:prstGeom prst="rect">
            <a:avLst/>
          </a:prstGeom>
          <a:noFill/>
        </p:spPr>
        <p:txBody>
          <a:bodyPr lIns="0" tIns="15224" rIns="0" bIns="0" anchor="t">
            <a:normAutofit lnSpcReduction="10000"/>
          </a:bodyPr>
          <a:lstStyle/>
          <a:p>
            <a:pPr defTabSz="913486">
              <a:lnSpc>
                <a:spcPct val="83333"/>
              </a:lnSpc>
            </a:pPr>
            <a:r>
              <a:rPr lang="en-GB" sz="3596" b="1">
                <a:solidFill>
                  <a:srgbClr val="FF0090"/>
                </a:solidFill>
                <a:latin typeface="Verdana"/>
              </a:rPr>
              <a:t>59</a:t>
            </a:r>
            <a:r>
              <a:rPr sz="3596" b="1">
                <a:solidFill>
                  <a:srgbClr val="FF0090"/>
                </a:solidFill>
                <a:latin typeface="Verdana"/>
              </a:rPr>
              <a:t>%</a:t>
            </a:r>
            <a:endParaRPr sz="3596">
              <a:solidFill>
                <a:srgbClr val="B2182B"/>
              </a:solidFill>
              <a:latin typeface="Verdana"/>
            </a:endParaRPr>
          </a:p>
          <a:p>
            <a:pPr defTabSz="913486">
              <a:lnSpc>
                <a:spcPct val="83333"/>
              </a:lnSpc>
            </a:pPr>
            <a:r>
              <a:rPr lang="en-GB" sz="1199" b="1">
                <a:solidFill>
                  <a:srgbClr val="6D6E71"/>
                </a:solidFill>
                <a:latin typeface="Verdana"/>
              </a:rPr>
              <a:t>2021</a:t>
            </a:r>
            <a:r>
              <a:rPr sz="1199" b="1">
                <a:solidFill>
                  <a:srgbClr val="6D6E71"/>
                </a:solidFill>
                <a:latin typeface="Verdana"/>
              </a:rPr>
              <a:t>:</a:t>
            </a:r>
            <a:r>
              <a:rPr sz="1199">
                <a:solidFill>
                  <a:srgbClr val="6D6E71"/>
                </a:solidFill>
                <a:latin typeface="Verdana"/>
              </a:rPr>
              <a:t> </a:t>
            </a:r>
            <a:r>
              <a:rPr lang="en-GB" sz="1199">
                <a:solidFill>
                  <a:srgbClr val="6D6E71"/>
                </a:solidFill>
                <a:latin typeface="Verdana"/>
              </a:rPr>
              <a:t>N/A</a:t>
            </a:r>
            <a:endParaRPr sz="1199">
              <a:solidFill>
                <a:srgbClr val="6D6E71"/>
              </a:solidFill>
              <a:latin typeface="Verdana"/>
            </a:endParaRPr>
          </a:p>
          <a:p>
            <a:pPr defTabSz="913486">
              <a:lnSpc>
                <a:spcPct val="83333"/>
              </a:lnSpc>
            </a:pPr>
            <a:r>
              <a:rPr sz="1199" b="1">
                <a:solidFill>
                  <a:srgbClr val="6D6E71"/>
                </a:solidFill>
                <a:latin typeface="Verdana"/>
              </a:rPr>
              <a:t>LGA</a:t>
            </a:r>
            <a:r>
              <a:rPr lang="en-GB" sz="1199" b="1">
                <a:solidFill>
                  <a:srgbClr val="6D6E71"/>
                </a:solidFill>
                <a:latin typeface="Verdana"/>
              </a:rPr>
              <a:t>*</a:t>
            </a:r>
            <a:r>
              <a:rPr sz="1199" b="1">
                <a:solidFill>
                  <a:srgbClr val="6D6E71"/>
                </a:solidFill>
                <a:latin typeface="Verdana"/>
              </a:rPr>
              <a:t>: </a:t>
            </a:r>
            <a:r>
              <a:rPr sz="1199">
                <a:solidFill>
                  <a:srgbClr val="6D6E71"/>
                </a:solidFill>
                <a:latin typeface="Verdana"/>
              </a:rPr>
              <a:t>71%</a:t>
            </a:r>
            <a:br>
              <a:rPr sz="1798">
                <a:solidFill>
                  <a:prstClr val="black"/>
                </a:solidFill>
                <a:latin typeface="Calibri"/>
              </a:rPr>
            </a:br>
            <a:r>
              <a:rPr sz="1199">
                <a:solidFill>
                  <a:srgbClr val="6D6E71"/>
                </a:solidFill>
                <a:latin typeface="Verdana"/>
              </a:rPr>
              <a:t> </a:t>
            </a:r>
          </a:p>
        </p:txBody>
      </p:sp>
      <p:pic>
        <p:nvPicPr>
          <p:cNvPr id="114" name="Sun PINK">
            <a:extLst>
              <a:ext uri="{FF2B5EF4-FFF2-40B4-BE49-F238E27FC236}">
                <a16:creationId xmlns:a16="http://schemas.microsoft.com/office/drawing/2014/main" id="{CF610498-B80B-AEC7-CF81-8B52BB96995D}"/>
              </a:ext>
              <a:ext uri="{C183D7F6-B498-43B3-948B-1728B52AA6E4}">
                <adec:decorative xmlns:adec="http://schemas.microsoft.com/office/drawing/2017/decorative" val="1"/>
              </a:ext>
            </a:extLst>
          </p:cNvPr>
          <p:cNvPicPr>
            <a:picLocks noChangeAspect="1"/>
          </p:cNvPicPr>
          <p:nvPr/>
        </p:nvPicPr>
        <p:blipFill>
          <a:blip r:embed="rId2" cstate="print"/>
          <a:stretch>
            <a:fillRect/>
          </a:stretch>
        </p:blipFill>
        <p:spPr>
          <a:xfrm>
            <a:off x="5278658" y="4632776"/>
            <a:ext cx="772633" cy="772633"/>
          </a:xfrm>
          <a:prstGeom prst="rect">
            <a:avLst/>
          </a:prstGeom>
        </p:spPr>
      </p:pic>
      <p:pic>
        <p:nvPicPr>
          <p:cNvPr id="115" name="Urban_PINK">
            <a:extLst>
              <a:ext uri="{FF2B5EF4-FFF2-40B4-BE49-F238E27FC236}">
                <a16:creationId xmlns:a16="http://schemas.microsoft.com/office/drawing/2014/main" id="{04B4A505-E396-9461-4238-C00A04FA9307}"/>
              </a:ext>
              <a:ext uri="{C183D7F6-B498-43B3-948B-1728B52AA6E4}">
                <adec:decorative xmlns:adec="http://schemas.microsoft.com/office/drawing/2017/decorative" val="1"/>
              </a:ext>
            </a:extLst>
          </p:cNvPr>
          <p:cNvPicPr>
            <a:picLocks noChangeAspect="1"/>
          </p:cNvPicPr>
          <p:nvPr/>
        </p:nvPicPr>
        <p:blipFill>
          <a:blip r:embed="rId3" cstate="print"/>
          <a:stretch>
            <a:fillRect/>
          </a:stretch>
        </p:blipFill>
        <p:spPr>
          <a:xfrm>
            <a:off x="8114925" y="4632777"/>
            <a:ext cx="769743" cy="769743"/>
          </a:xfrm>
          <a:prstGeom prst="rect">
            <a:avLst/>
          </a:prstGeom>
        </p:spPr>
      </p:pic>
      <p:pic>
        <p:nvPicPr>
          <p:cNvPr id="116" name="Information-communication_PINK">
            <a:extLst>
              <a:ext uri="{FF2B5EF4-FFF2-40B4-BE49-F238E27FC236}">
                <a16:creationId xmlns:a16="http://schemas.microsoft.com/office/drawing/2014/main" id="{1C7F5E74-03E7-2742-0F54-578242F9E87D}"/>
              </a:ext>
              <a:ext uri="{C183D7F6-B498-43B3-948B-1728B52AA6E4}">
                <adec:decorative xmlns:adec="http://schemas.microsoft.com/office/drawing/2017/decorative" val="1"/>
              </a:ext>
            </a:extLst>
          </p:cNvPr>
          <p:cNvPicPr>
            <a:picLocks noChangeAspect="1"/>
          </p:cNvPicPr>
          <p:nvPr/>
        </p:nvPicPr>
        <p:blipFill>
          <a:blip r:embed="rId4" cstate="print"/>
          <a:stretch>
            <a:fillRect/>
          </a:stretch>
        </p:blipFill>
        <p:spPr>
          <a:xfrm>
            <a:off x="2418397" y="4636578"/>
            <a:ext cx="772633" cy="772633"/>
          </a:xfrm>
          <a:prstGeom prst="rect">
            <a:avLst/>
          </a:prstGeom>
        </p:spPr>
      </p:pic>
      <p:pic>
        <p:nvPicPr>
          <p:cNvPr id="117" name="Smile_PINK">
            <a:extLst>
              <a:ext uri="{FF2B5EF4-FFF2-40B4-BE49-F238E27FC236}">
                <a16:creationId xmlns:a16="http://schemas.microsoft.com/office/drawing/2014/main" id="{2B50868F-0575-5906-B26D-4991718C71AD}"/>
              </a:ext>
              <a:ext uri="{C183D7F6-B498-43B3-948B-1728B52AA6E4}">
                <adec:decorative xmlns:adec="http://schemas.microsoft.com/office/drawing/2017/decorative" val="1"/>
              </a:ext>
            </a:extLst>
          </p:cNvPr>
          <p:cNvPicPr>
            <a:picLocks noChangeAspect="1"/>
          </p:cNvPicPr>
          <p:nvPr/>
        </p:nvPicPr>
        <p:blipFill>
          <a:blip r:embed="rId5" cstate="print"/>
          <a:stretch>
            <a:fillRect/>
          </a:stretch>
        </p:blipFill>
        <p:spPr>
          <a:xfrm>
            <a:off x="2415878" y="2341852"/>
            <a:ext cx="760205" cy="760205"/>
          </a:xfrm>
          <a:prstGeom prst="rect">
            <a:avLst/>
          </a:prstGeom>
        </p:spPr>
      </p:pic>
      <p:pic>
        <p:nvPicPr>
          <p:cNvPr id="118" name="Money_PINK">
            <a:extLst>
              <a:ext uri="{FF2B5EF4-FFF2-40B4-BE49-F238E27FC236}">
                <a16:creationId xmlns:a16="http://schemas.microsoft.com/office/drawing/2014/main" id="{6961CF64-049B-B73D-AAC0-D599968CF057}"/>
              </a:ext>
              <a:ext uri="{C183D7F6-B498-43B3-948B-1728B52AA6E4}">
                <adec:decorative xmlns:adec="http://schemas.microsoft.com/office/drawing/2017/decorative" val="1"/>
              </a:ext>
            </a:extLst>
          </p:cNvPr>
          <p:cNvPicPr>
            <a:picLocks noChangeAspect="1"/>
          </p:cNvPicPr>
          <p:nvPr/>
        </p:nvPicPr>
        <p:blipFill>
          <a:blip r:embed="rId6" cstate="print"/>
          <a:stretch>
            <a:fillRect/>
          </a:stretch>
        </p:blipFill>
        <p:spPr>
          <a:xfrm>
            <a:off x="8059887" y="2329751"/>
            <a:ext cx="772306" cy="772306"/>
          </a:xfrm>
          <a:prstGeom prst="rect">
            <a:avLst/>
          </a:prstGeom>
        </p:spPr>
      </p:pic>
      <p:pic>
        <p:nvPicPr>
          <p:cNvPr id="119" name="Clipboard-regulatory_PINK">
            <a:extLst>
              <a:ext uri="{FF2B5EF4-FFF2-40B4-BE49-F238E27FC236}">
                <a16:creationId xmlns:a16="http://schemas.microsoft.com/office/drawing/2014/main" id="{61427855-4C43-2776-10A8-F2E595498E7C}"/>
              </a:ext>
              <a:ext uri="{C183D7F6-B498-43B3-948B-1728B52AA6E4}">
                <adec:decorative xmlns:adec="http://schemas.microsoft.com/office/drawing/2017/decorative" val="1"/>
              </a:ext>
            </a:extLst>
          </p:cNvPr>
          <p:cNvPicPr>
            <a:picLocks noChangeAspect="1"/>
          </p:cNvPicPr>
          <p:nvPr/>
        </p:nvPicPr>
        <p:blipFill>
          <a:blip r:embed="rId7" cstate="print"/>
          <a:stretch>
            <a:fillRect/>
          </a:stretch>
        </p:blipFill>
        <p:spPr>
          <a:xfrm>
            <a:off x="5189526" y="2329752"/>
            <a:ext cx="760205" cy="760205"/>
          </a:xfrm>
          <a:prstGeom prst="rect">
            <a:avLst/>
          </a:prstGeom>
        </p:spPr>
      </p:pic>
      <p:pic>
        <p:nvPicPr>
          <p:cNvPr id="120" name="Cogs_PINK">
            <a:extLst>
              <a:ext uri="{FF2B5EF4-FFF2-40B4-BE49-F238E27FC236}">
                <a16:creationId xmlns:a16="http://schemas.microsoft.com/office/drawing/2014/main" id="{7D6541B8-80D5-631D-BC0F-7775284A4459}"/>
              </a:ext>
              <a:ext uri="{C183D7F6-B498-43B3-948B-1728B52AA6E4}">
                <adec:decorative xmlns:adec="http://schemas.microsoft.com/office/drawing/2017/decorative" val="1"/>
              </a:ext>
            </a:extLst>
          </p:cNvPr>
          <p:cNvPicPr>
            <a:picLocks noChangeAspect="1"/>
          </p:cNvPicPr>
          <p:nvPr/>
        </p:nvPicPr>
        <p:blipFill>
          <a:blip r:embed="rId8" cstate="print"/>
          <a:stretch>
            <a:fillRect/>
          </a:stretch>
        </p:blipFill>
        <p:spPr>
          <a:xfrm>
            <a:off x="10985538" y="2334876"/>
            <a:ext cx="769986" cy="769986"/>
          </a:xfrm>
          <a:prstGeom prst="rect">
            <a:avLst/>
          </a:prstGeom>
        </p:spPr>
      </p:pic>
      <p:sp>
        <p:nvSpPr>
          <p:cNvPr id="121" name="(empty)">
            <a:extLst>
              <a:ext uri="{FF2B5EF4-FFF2-40B4-BE49-F238E27FC236}">
                <a16:creationId xmlns:a16="http://schemas.microsoft.com/office/drawing/2014/main" id="{6DA20D04-6939-AEFE-3997-45DD34C377A4}"/>
              </a:ext>
              <a:ext uri="{C183D7F6-B498-43B3-948B-1728B52AA6E4}">
                <adec:decorative xmlns:adec="http://schemas.microsoft.com/office/drawing/2017/decorative" val="1"/>
              </a:ext>
            </a:extLst>
          </p:cNvPr>
          <p:cNvSpPr/>
          <p:nvPr/>
        </p:nvSpPr>
        <p:spPr>
          <a:xfrm>
            <a:off x="9026252" y="3626674"/>
            <a:ext cx="2562284" cy="1983494"/>
          </a:xfrm>
          <a:prstGeom prst="rect">
            <a:avLst/>
          </a:prstGeom>
          <a:solidFill>
            <a:srgbClr val="FFFFFF"/>
          </a:solidFill>
          <a:ln w="9525">
            <a:solidFill>
              <a:srgbClr val="6D6E71"/>
            </a:solidFill>
            <a:prstDash val="solid"/>
          </a:ln>
        </p:spPr>
        <p:txBody>
          <a:bodyPr lIns="95151" tIns="95151" rIns="95151" bIns="95151" anchor="ctr">
            <a:noAutofit/>
          </a:bodyPr>
          <a:lstStyle/>
          <a:p>
            <a:pPr algn="ctr">
              <a:lnSpc>
                <a:spcPct val="114583"/>
              </a:lnSpc>
            </a:pPr>
            <a:r>
              <a:rPr sz="1399">
                <a:solidFill>
                  <a:srgbClr val="FFFFFF"/>
                </a:solidFill>
                <a:latin typeface="Verdana"/>
              </a:rPr>
              <a:t>﻿</a:t>
            </a:r>
          </a:p>
        </p:txBody>
      </p:sp>
      <p:sp>
        <p:nvSpPr>
          <p:cNvPr id="122" name="Action: the counc...">
            <a:extLst>
              <a:ext uri="{FF2B5EF4-FFF2-40B4-BE49-F238E27FC236}">
                <a16:creationId xmlns:a16="http://schemas.microsoft.com/office/drawing/2014/main" id="{E35B3D33-1996-29F4-F7F0-97CC10A928E3}"/>
              </a:ext>
            </a:extLst>
          </p:cNvPr>
          <p:cNvSpPr/>
          <p:nvPr/>
        </p:nvSpPr>
        <p:spPr>
          <a:xfrm>
            <a:off x="9256083" y="3802704"/>
            <a:ext cx="1981632" cy="1492700"/>
          </a:xfrm>
          <a:prstGeom prst="rect">
            <a:avLst/>
          </a:prstGeom>
          <a:noFill/>
        </p:spPr>
        <p:txBody>
          <a:bodyPr wrap="square" lIns="0" tIns="15224" rIns="0" bIns="0" anchor="t">
            <a:spAutoFit/>
          </a:bodyPr>
          <a:lstStyle/>
          <a:p>
            <a:r>
              <a:rPr lang="en-GB" sz="1200" b="1">
                <a:solidFill>
                  <a:schemeClr val="accent1"/>
                </a:solidFill>
                <a:latin typeface="Verdana"/>
              </a:rPr>
              <a:t>Brent Council’s key results have improved compared to both 2018 and 2021, and compare favourably relative to LGA and London borough benchmarking</a:t>
            </a:r>
            <a:endParaRPr sz="1200">
              <a:solidFill>
                <a:schemeClr val="accent1"/>
              </a:solidFill>
              <a:latin typeface="Verdana"/>
            </a:endParaRPr>
          </a:p>
        </p:txBody>
      </p:sp>
      <p:pic>
        <p:nvPicPr>
          <p:cNvPr id="123" name="Exclamation-mark_PINK">
            <a:extLst>
              <a:ext uri="{FF2B5EF4-FFF2-40B4-BE49-F238E27FC236}">
                <a16:creationId xmlns:a16="http://schemas.microsoft.com/office/drawing/2014/main" id="{9BC6B14C-119E-834F-6803-EA8C65EA4079}"/>
              </a:ext>
              <a:ext uri="{C183D7F6-B498-43B3-948B-1728B52AA6E4}">
                <adec:decorative xmlns:adec="http://schemas.microsoft.com/office/drawing/2017/decorative" val="1"/>
              </a:ext>
            </a:extLst>
          </p:cNvPr>
          <p:cNvPicPr>
            <a:picLocks noChangeAspect="1"/>
          </p:cNvPicPr>
          <p:nvPr/>
        </p:nvPicPr>
        <p:blipFill>
          <a:blip r:embed="rId9" cstate="print"/>
          <a:stretch>
            <a:fillRect/>
          </a:stretch>
        </p:blipFill>
        <p:spPr>
          <a:xfrm>
            <a:off x="10985538" y="4654382"/>
            <a:ext cx="777263" cy="777263"/>
          </a:xfrm>
          <a:prstGeom prst="rect">
            <a:avLst/>
          </a:prstGeom>
        </p:spPr>
      </p:pic>
      <p:sp>
        <p:nvSpPr>
          <p:cNvPr id="50" name="Footer Placeholder 49">
            <a:extLst>
              <a:ext uri="{FF2B5EF4-FFF2-40B4-BE49-F238E27FC236}">
                <a16:creationId xmlns:a16="http://schemas.microsoft.com/office/drawing/2014/main" id="{6B8299D5-CC79-659D-DD04-234D3BF9DF97}"/>
              </a:ext>
            </a:extLst>
          </p:cNvPr>
          <p:cNvSpPr>
            <a:spLocks noGrp="1"/>
          </p:cNvSpPr>
          <p:nvPr>
            <p:ph type="ftr" sz="quarter" idx="3"/>
          </p:nvPr>
        </p:nvSpPr>
        <p:spPr/>
        <p:txBody>
          <a:bodyPr/>
          <a:lstStyle/>
          <a:p>
            <a:pPr defTabSz="913486">
              <a:lnSpc>
                <a:spcPct val="114583"/>
              </a:lnSpc>
            </a:pPr>
            <a:r>
              <a:rPr lang="en-GB" sz="799">
                <a:solidFill>
                  <a:srgbClr val="6D6E71"/>
                </a:solidFill>
                <a:latin typeface="Verdana"/>
              </a:rPr>
              <a:t> Arrows display a significant change vs. 2021.*Data from round 38 rather than round 40.</a:t>
            </a:r>
          </a:p>
          <a:p>
            <a:pPr defTabSz="913486">
              <a:lnSpc>
                <a:spcPct val="114583"/>
              </a:lnSpc>
            </a:pPr>
            <a:r>
              <a:rPr lang="en-GB" sz="799">
                <a:solidFill>
                  <a:srgbClr val="6D6E71"/>
                </a:solidFill>
                <a:latin typeface="Verdana"/>
              </a:rPr>
              <a:t>**Question design changes may impact comparability.</a:t>
            </a:r>
          </a:p>
        </p:txBody>
      </p:sp>
    </p:spTree>
    <p:extLst>
      <p:ext uri="{BB962C8B-B14F-4D97-AF65-F5344CB8AC3E}">
        <p14:creationId xmlns:p14="http://schemas.microsoft.com/office/powerpoint/2010/main" val="11434656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84FDC-992F-D79A-1280-2138800B26AB}"/>
            </a:ext>
          </a:extLst>
        </p:cNvPr>
        <p:cNvGrpSpPr/>
        <p:nvPr/>
      </p:nvGrpSpPr>
      <p:grpSpPr>
        <a:xfrm>
          <a:off x="0" y="0"/>
          <a:ext cx="0" cy="0"/>
          <a:chOff x="0" y="0"/>
          <a:chExt cx="0" cy="0"/>
        </a:xfrm>
      </p:grpSpPr>
      <p:sp>
        <p:nvSpPr>
          <p:cNvPr id="17" name="Text Placeholder 16">
            <a:extLst>
              <a:ext uri="{FF2B5EF4-FFF2-40B4-BE49-F238E27FC236}">
                <a16:creationId xmlns:a16="http://schemas.microsoft.com/office/drawing/2014/main" id="{F029BA22-7876-24BF-C2E9-27E3B038AA7D}"/>
              </a:ext>
              <a:ext uri="{C183D7F6-B498-43B3-948B-1728B52AA6E4}">
                <adec:decorative xmlns:adec="http://schemas.microsoft.com/office/drawing/2017/decorative" val="1"/>
              </a:ext>
            </a:extLst>
          </p:cNvPr>
          <p:cNvSpPr>
            <a:spLocks noGrp="1"/>
          </p:cNvSpPr>
          <p:nvPr>
            <p:ph type="body" sz="quarter" idx="10"/>
          </p:nvPr>
        </p:nvSpPr>
        <p:spPr/>
        <p:txBody>
          <a:bodyPr/>
          <a:lstStyle/>
          <a:p>
            <a:r>
              <a:rPr lang="en-GB"/>
              <a:t>Executive summary (I)</a:t>
            </a:r>
          </a:p>
        </p:txBody>
      </p:sp>
      <p:sp>
        <p:nvSpPr>
          <p:cNvPr id="3" name="Title 2">
            <a:extLst>
              <a:ext uri="{FF2B5EF4-FFF2-40B4-BE49-F238E27FC236}">
                <a16:creationId xmlns:a16="http://schemas.microsoft.com/office/drawing/2014/main" id="{F4F68510-268F-DAEB-057E-1013BA62E7CC}"/>
              </a:ext>
            </a:extLst>
          </p:cNvPr>
          <p:cNvSpPr>
            <a:spLocks noGrp="1"/>
          </p:cNvSpPr>
          <p:nvPr>
            <p:ph type="title"/>
          </p:nvPr>
        </p:nvSpPr>
        <p:spPr>
          <a:xfrm>
            <a:off x="518796" y="-436393"/>
            <a:ext cx="9050284" cy="445918"/>
          </a:xfrm>
        </p:spPr>
        <p:txBody>
          <a:bodyPr vert="horz" wrap="square" lIns="0" tIns="0" rIns="0" bIns="0" anchor="b" anchorCtr="0">
            <a:spAutoFit/>
          </a:bodyPr>
          <a:lstStyle/>
          <a:p>
            <a:r>
              <a:rPr lang="en-GB" dirty="0"/>
              <a:t>Executive summary (I)</a:t>
            </a:r>
          </a:p>
        </p:txBody>
      </p:sp>
      <p:sp>
        <p:nvSpPr>
          <p:cNvPr id="5" name="Residents are inc...">
            <a:extLst>
              <a:ext uri="{FF2B5EF4-FFF2-40B4-BE49-F238E27FC236}">
                <a16:creationId xmlns:a16="http://schemas.microsoft.com/office/drawing/2014/main" id="{6DFCB1B0-FDD0-789A-BDBD-A8F174DFBCC0}"/>
              </a:ext>
            </a:extLst>
          </p:cNvPr>
          <p:cNvSpPr/>
          <p:nvPr/>
        </p:nvSpPr>
        <p:spPr>
          <a:xfrm>
            <a:off x="523331" y="633759"/>
            <a:ext cx="4780508" cy="3339360"/>
          </a:xfrm>
          <a:prstGeom prst="rect">
            <a:avLst/>
          </a:prstGeom>
          <a:noFill/>
        </p:spPr>
        <p:txBody>
          <a:bodyPr wrap="square" lIns="0" tIns="15224" rIns="0" bIns="0" anchor="t">
            <a:spAutoFit/>
          </a:bodyPr>
          <a:lstStyle/>
          <a:p>
            <a:r>
              <a:rPr lang="en-US" sz="3600" b="1">
                <a:solidFill>
                  <a:srgbClr val="6D6E71"/>
                </a:solidFill>
                <a:latin typeface="Verdana"/>
              </a:rPr>
              <a:t>Satisfaction with the local area </a:t>
            </a:r>
            <a:br>
              <a:rPr lang="en-US" sz="3600" b="1">
                <a:solidFill>
                  <a:srgbClr val="6D6E71"/>
                </a:solidFill>
                <a:latin typeface="Verdana"/>
              </a:rPr>
            </a:br>
            <a:r>
              <a:rPr lang="en-US" sz="3600">
                <a:solidFill>
                  <a:srgbClr val="6D6E71"/>
                </a:solidFill>
                <a:latin typeface="Verdana"/>
              </a:rPr>
              <a:t>is at its highest </a:t>
            </a:r>
            <a:br>
              <a:rPr lang="en-US" sz="3600">
                <a:solidFill>
                  <a:srgbClr val="6D6E71"/>
                </a:solidFill>
                <a:latin typeface="Verdana"/>
              </a:rPr>
            </a:br>
            <a:r>
              <a:rPr lang="en-US" sz="3600">
                <a:solidFill>
                  <a:srgbClr val="6D6E71"/>
                </a:solidFill>
                <a:latin typeface="Verdana"/>
              </a:rPr>
              <a:t>level to date and among the best </a:t>
            </a:r>
            <a:br>
              <a:rPr lang="en-US" sz="3600">
                <a:solidFill>
                  <a:srgbClr val="6D6E71"/>
                </a:solidFill>
                <a:latin typeface="Verdana"/>
              </a:rPr>
            </a:br>
            <a:r>
              <a:rPr lang="en-US" sz="3600">
                <a:solidFill>
                  <a:srgbClr val="6D6E71"/>
                </a:solidFill>
                <a:latin typeface="Verdana"/>
              </a:rPr>
              <a:t>in London.</a:t>
            </a:r>
            <a:endParaRPr sz="3600">
              <a:solidFill>
                <a:srgbClr val="6D6E71"/>
              </a:solidFill>
              <a:latin typeface="Verdana"/>
            </a:endParaRPr>
          </a:p>
        </p:txBody>
      </p:sp>
      <p:sp>
        <p:nvSpPr>
          <p:cNvPr id="34" name="Local area satisf...">
            <a:extLst>
              <a:ext uri="{FF2B5EF4-FFF2-40B4-BE49-F238E27FC236}">
                <a16:creationId xmlns:a16="http://schemas.microsoft.com/office/drawing/2014/main" id="{B589ECE1-8B2B-FEB0-86C7-A7531B2B0769}"/>
              </a:ext>
            </a:extLst>
          </p:cNvPr>
          <p:cNvSpPr/>
          <p:nvPr/>
        </p:nvSpPr>
        <p:spPr>
          <a:xfrm>
            <a:off x="5843588" y="690073"/>
            <a:ext cx="1570509" cy="679607"/>
          </a:xfrm>
          <a:prstGeom prst="rect">
            <a:avLst/>
          </a:prstGeom>
          <a:noFill/>
        </p:spPr>
        <p:txBody>
          <a:bodyPr wrap="square" lIns="0" tIns="63434" rIns="0" bIns="0" anchor="t">
            <a:spAutoFit/>
          </a:bodyPr>
          <a:lstStyle/>
          <a:p>
            <a:pPr>
              <a:spcBef>
                <a:spcPts val="380"/>
              </a:spcBef>
              <a:spcAft>
                <a:spcPts val="599"/>
              </a:spcAft>
            </a:pPr>
            <a:r>
              <a:rPr lang="en-US" sz="4000" b="1">
                <a:solidFill>
                  <a:schemeClr val="accent2"/>
                </a:solidFill>
                <a:latin typeface="Verdana"/>
              </a:rPr>
              <a:t>90%</a:t>
            </a:r>
            <a:endParaRPr lang="en-US" sz="4000">
              <a:solidFill>
                <a:schemeClr val="accent2"/>
              </a:solidFill>
              <a:latin typeface="Verdana"/>
              <a:ea typeface="Verdana"/>
            </a:endParaRPr>
          </a:p>
        </p:txBody>
      </p:sp>
      <p:sp>
        <p:nvSpPr>
          <p:cNvPr id="6" name="Local area satisf...">
            <a:extLst>
              <a:ext uri="{FF2B5EF4-FFF2-40B4-BE49-F238E27FC236}">
                <a16:creationId xmlns:a16="http://schemas.microsoft.com/office/drawing/2014/main" id="{EBDDFA47-E717-FEF7-2DAB-178967A0EFF5}"/>
              </a:ext>
            </a:extLst>
          </p:cNvPr>
          <p:cNvSpPr/>
          <p:nvPr/>
        </p:nvSpPr>
        <p:spPr>
          <a:xfrm>
            <a:off x="5843588" y="1394907"/>
            <a:ext cx="4752975" cy="925828"/>
          </a:xfrm>
          <a:prstGeom prst="rect">
            <a:avLst/>
          </a:prstGeom>
          <a:noFill/>
        </p:spPr>
        <p:txBody>
          <a:bodyPr lIns="0" tIns="63434" rIns="0" bIns="0" anchor="t">
            <a:spAutoFit/>
          </a:bodyPr>
          <a:lstStyle/>
          <a:p>
            <a:pPr>
              <a:spcBef>
                <a:spcPts val="380"/>
              </a:spcBef>
              <a:spcAft>
                <a:spcPts val="599"/>
              </a:spcAft>
            </a:pPr>
            <a:r>
              <a:rPr lang="en-US" sz="1400" b="1">
                <a:solidFill>
                  <a:schemeClr val="accent2"/>
                </a:solidFill>
                <a:latin typeface="Verdana"/>
              </a:rPr>
              <a:t>Nine in ten </a:t>
            </a:r>
            <a:r>
              <a:rPr lang="en-US" sz="1400" b="1">
                <a:solidFill>
                  <a:srgbClr val="6D6E71"/>
                </a:solidFill>
                <a:latin typeface="Verdana"/>
              </a:rPr>
              <a:t>residents are satisfied with Brent as a place to live</a:t>
            </a:r>
            <a:r>
              <a:rPr lang="en-US" sz="1400">
                <a:solidFill>
                  <a:srgbClr val="6D6E71"/>
                </a:solidFill>
                <a:latin typeface="Verdana"/>
              </a:rPr>
              <a:t>,</a:t>
            </a:r>
            <a:r>
              <a:rPr lang="en-US" sz="1400" b="1">
                <a:solidFill>
                  <a:srgbClr val="6D6E71"/>
                </a:solidFill>
                <a:latin typeface="Verdana"/>
              </a:rPr>
              <a:t> </a:t>
            </a:r>
            <a:r>
              <a:rPr lang="en-US" sz="1400">
                <a:solidFill>
                  <a:srgbClr val="6D6E71"/>
                </a:solidFill>
                <a:latin typeface="Verdana"/>
              </a:rPr>
              <a:t>up 9% points since 2021 and 18% points above the LGA benchmark, placing it among the top London boroughs.</a:t>
            </a:r>
            <a:endParaRPr lang="en-US" sz="1400">
              <a:solidFill>
                <a:srgbClr val="6D6E71"/>
              </a:solidFill>
              <a:latin typeface="Verdana"/>
              <a:ea typeface="Verdana"/>
            </a:endParaRPr>
          </a:p>
        </p:txBody>
      </p:sp>
      <p:grpSp>
        <p:nvGrpSpPr>
          <p:cNvPr id="33" name="Group 32">
            <a:extLst>
              <a:ext uri="{FF2B5EF4-FFF2-40B4-BE49-F238E27FC236}">
                <a16:creationId xmlns:a16="http://schemas.microsoft.com/office/drawing/2014/main" id="{54F59392-7B4B-DCBD-6CB3-863E68EAA6F0}"/>
              </a:ext>
              <a:ext uri="{C183D7F6-B498-43B3-948B-1728B52AA6E4}">
                <adec:decorative xmlns:adec="http://schemas.microsoft.com/office/drawing/2017/decorative" val="1"/>
              </a:ext>
            </a:extLst>
          </p:cNvPr>
          <p:cNvGrpSpPr/>
          <p:nvPr/>
        </p:nvGrpSpPr>
        <p:grpSpPr>
          <a:xfrm>
            <a:off x="7362172" y="800101"/>
            <a:ext cx="2703892" cy="501440"/>
            <a:chOff x="5832436" y="800100"/>
            <a:chExt cx="3513435" cy="651571"/>
          </a:xfrm>
          <a:solidFill>
            <a:schemeClr val="accent2"/>
          </a:solidFill>
        </p:grpSpPr>
        <p:pic>
          <p:nvPicPr>
            <p:cNvPr id="23" name="Graphic 22" descr="Man with solid fill">
              <a:extLst>
                <a:ext uri="{FF2B5EF4-FFF2-40B4-BE49-F238E27FC236}">
                  <a16:creationId xmlns:a16="http://schemas.microsoft.com/office/drawing/2014/main" id="{4C4A9A93-9E41-7FC3-E27F-DEF7DB9D0075}"/>
                </a:ext>
              </a:extLst>
            </p:cNvPr>
            <p:cNvPicPr>
              <a:picLocks noChangeAspect="1"/>
            </p:cNvPicPr>
            <p:nvPr/>
          </p:nvPicPr>
          <p:blipFill>
            <a:blip>
              <a:extLst>
                <a:ext uri="{96DAC541-7B7A-43D3-8B79-37D633B846F1}">
                  <asvg:svgBlip xmlns:asvg="http://schemas.microsoft.com/office/drawing/2016/SVG/main" r:embed="rId3"/>
                </a:ext>
              </a:extLst>
            </a:blip>
            <a:srcRect l="22396" r="24688"/>
            <a:stretch>
              <a:fillRect/>
            </a:stretch>
          </p:blipFill>
          <p:spPr>
            <a:xfrm>
              <a:off x="5832436" y="800100"/>
              <a:ext cx="344785" cy="651571"/>
            </a:xfrm>
            <a:prstGeom prst="rect">
              <a:avLst/>
            </a:prstGeom>
          </p:spPr>
        </p:pic>
        <p:pic>
          <p:nvPicPr>
            <p:cNvPr id="24" name="Graphic 23" descr="Man with solid fill">
              <a:extLst>
                <a:ext uri="{FF2B5EF4-FFF2-40B4-BE49-F238E27FC236}">
                  <a16:creationId xmlns:a16="http://schemas.microsoft.com/office/drawing/2014/main" id="{213AA6A1-117A-1833-E6C0-0D5475690607}"/>
                </a:ext>
              </a:extLst>
            </p:cNvPr>
            <p:cNvPicPr>
              <a:picLocks noChangeAspect="1"/>
            </p:cNvPicPr>
            <p:nvPr/>
          </p:nvPicPr>
          <p:blipFill>
            <a:blip>
              <a:extLst>
                <a:ext uri="{96DAC541-7B7A-43D3-8B79-37D633B846F1}">
                  <asvg:svgBlip xmlns:asvg="http://schemas.microsoft.com/office/drawing/2016/SVG/main" r:embed="rId3"/>
                </a:ext>
              </a:extLst>
            </a:blip>
            <a:srcRect l="22396" r="24688"/>
            <a:stretch>
              <a:fillRect/>
            </a:stretch>
          </p:blipFill>
          <p:spPr>
            <a:xfrm>
              <a:off x="6184508" y="800100"/>
              <a:ext cx="344785" cy="651571"/>
            </a:xfrm>
            <a:prstGeom prst="rect">
              <a:avLst/>
            </a:prstGeom>
          </p:spPr>
        </p:pic>
        <p:pic>
          <p:nvPicPr>
            <p:cNvPr id="25" name="Graphic 24" descr="Man with solid fill">
              <a:extLst>
                <a:ext uri="{FF2B5EF4-FFF2-40B4-BE49-F238E27FC236}">
                  <a16:creationId xmlns:a16="http://schemas.microsoft.com/office/drawing/2014/main" id="{D18BB8C9-8681-E57B-866F-1F14E1E918F8}"/>
                </a:ext>
              </a:extLst>
            </p:cNvPr>
            <p:cNvPicPr>
              <a:picLocks noChangeAspect="1"/>
            </p:cNvPicPr>
            <p:nvPr/>
          </p:nvPicPr>
          <p:blipFill>
            <a:blip>
              <a:extLst>
                <a:ext uri="{96DAC541-7B7A-43D3-8B79-37D633B846F1}">
                  <asvg:svgBlip xmlns:asvg="http://schemas.microsoft.com/office/drawing/2016/SVG/main" r:embed="rId3"/>
                </a:ext>
              </a:extLst>
            </a:blip>
            <a:srcRect l="22396" r="24688"/>
            <a:stretch>
              <a:fillRect/>
            </a:stretch>
          </p:blipFill>
          <p:spPr>
            <a:xfrm>
              <a:off x="6536580" y="800100"/>
              <a:ext cx="344785" cy="651571"/>
            </a:xfrm>
            <a:prstGeom prst="rect">
              <a:avLst/>
            </a:prstGeom>
          </p:spPr>
        </p:pic>
        <p:pic>
          <p:nvPicPr>
            <p:cNvPr id="26" name="Graphic 25" descr="Man with solid fill">
              <a:extLst>
                <a:ext uri="{FF2B5EF4-FFF2-40B4-BE49-F238E27FC236}">
                  <a16:creationId xmlns:a16="http://schemas.microsoft.com/office/drawing/2014/main" id="{498E294D-F791-E9CD-E8E6-F781206043D8}"/>
                </a:ext>
              </a:extLst>
            </p:cNvPr>
            <p:cNvPicPr>
              <a:picLocks noChangeAspect="1"/>
            </p:cNvPicPr>
            <p:nvPr/>
          </p:nvPicPr>
          <p:blipFill>
            <a:blip>
              <a:extLst>
                <a:ext uri="{96DAC541-7B7A-43D3-8B79-37D633B846F1}">
                  <asvg:svgBlip xmlns:asvg="http://schemas.microsoft.com/office/drawing/2016/SVG/main" r:embed="rId3"/>
                </a:ext>
              </a:extLst>
            </a:blip>
            <a:srcRect l="22396" r="24688"/>
            <a:stretch>
              <a:fillRect/>
            </a:stretch>
          </p:blipFill>
          <p:spPr>
            <a:xfrm>
              <a:off x="6888652" y="800100"/>
              <a:ext cx="344785" cy="651571"/>
            </a:xfrm>
            <a:prstGeom prst="rect">
              <a:avLst/>
            </a:prstGeom>
          </p:spPr>
        </p:pic>
        <p:pic>
          <p:nvPicPr>
            <p:cNvPr id="27" name="Graphic 26" descr="Man with solid fill">
              <a:extLst>
                <a:ext uri="{FF2B5EF4-FFF2-40B4-BE49-F238E27FC236}">
                  <a16:creationId xmlns:a16="http://schemas.microsoft.com/office/drawing/2014/main" id="{785981B8-DD32-AF5E-E5B1-6BA1A6424B18}"/>
                </a:ext>
              </a:extLst>
            </p:cNvPr>
            <p:cNvPicPr>
              <a:picLocks noChangeAspect="1"/>
            </p:cNvPicPr>
            <p:nvPr/>
          </p:nvPicPr>
          <p:blipFill>
            <a:blip>
              <a:extLst>
                <a:ext uri="{96DAC541-7B7A-43D3-8B79-37D633B846F1}">
                  <asvg:svgBlip xmlns:asvg="http://schemas.microsoft.com/office/drawing/2016/SVG/main" r:embed="rId3"/>
                </a:ext>
              </a:extLst>
            </a:blip>
            <a:srcRect l="22396" r="24688"/>
            <a:stretch>
              <a:fillRect/>
            </a:stretch>
          </p:blipFill>
          <p:spPr>
            <a:xfrm>
              <a:off x="7240724" y="800100"/>
              <a:ext cx="344785" cy="651571"/>
            </a:xfrm>
            <a:prstGeom prst="rect">
              <a:avLst/>
            </a:prstGeom>
          </p:spPr>
        </p:pic>
        <p:pic>
          <p:nvPicPr>
            <p:cNvPr id="28" name="Graphic 27" descr="Man with solid fill">
              <a:extLst>
                <a:ext uri="{FF2B5EF4-FFF2-40B4-BE49-F238E27FC236}">
                  <a16:creationId xmlns:a16="http://schemas.microsoft.com/office/drawing/2014/main" id="{F1C86AAD-3100-5DDD-3752-5FB49CC341DF}"/>
                </a:ext>
              </a:extLst>
            </p:cNvPr>
            <p:cNvPicPr>
              <a:picLocks noChangeAspect="1"/>
            </p:cNvPicPr>
            <p:nvPr/>
          </p:nvPicPr>
          <p:blipFill>
            <a:blip>
              <a:extLst>
                <a:ext uri="{96DAC541-7B7A-43D3-8B79-37D633B846F1}">
                  <asvg:svgBlip xmlns:asvg="http://schemas.microsoft.com/office/drawing/2016/SVG/main" r:embed="rId3"/>
                </a:ext>
              </a:extLst>
            </a:blip>
            <a:srcRect l="22396" r="24688"/>
            <a:stretch>
              <a:fillRect/>
            </a:stretch>
          </p:blipFill>
          <p:spPr>
            <a:xfrm>
              <a:off x="7592796" y="800100"/>
              <a:ext cx="344785" cy="651571"/>
            </a:xfrm>
            <a:prstGeom prst="rect">
              <a:avLst/>
            </a:prstGeom>
          </p:spPr>
        </p:pic>
        <p:pic>
          <p:nvPicPr>
            <p:cNvPr id="29" name="Graphic 28" descr="Man with solid fill">
              <a:extLst>
                <a:ext uri="{FF2B5EF4-FFF2-40B4-BE49-F238E27FC236}">
                  <a16:creationId xmlns:a16="http://schemas.microsoft.com/office/drawing/2014/main" id="{A600E393-EF69-B9EB-5284-7B02F2ED3309}"/>
                </a:ext>
              </a:extLst>
            </p:cNvPr>
            <p:cNvPicPr>
              <a:picLocks noChangeAspect="1"/>
            </p:cNvPicPr>
            <p:nvPr/>
          </p:nvPicPr>
          <p:blipFill>
            <a:blip>
              <a:extLst>
                <a:ext uri="{96DAC541-7B7A-43D3-8B79-37D633B846F1}">
                  <asvg:svgBlip xmlns:asvg="http://schemas.microsoft.com/office/drawing/2016/SVG/main" r:embed="rId3"/>
                </a:ext>
              </a:extLst>
            </a:blip>
            <a:srcRect l="22396" r="24688"/>
            <a:stretch>
              <a:fillRect/>
            </a:stretch>
          </p:blipFill>
          <p:spPr>
            <a:xfrm>
              <a:off x="7944868" y="800100"/>
              <a:ext cx="344785" cy="651571"/>
            </a:xfrm>
            <a:prstGeom prst="rect">
              <a:avLst/>
            </a:prstGeom>
          </p:spPr>
        </p:pic>
        <p:pic>
          <p:nvPicPr>
            <p:cNvPr id="30" name="Graphic 29" descr="Man with solid fill">
              <a:extLst>
                <a:ext uri="{FF2B5EF4-FFF2-40B4-BE49-F238E27FC236}">
                  <a16:creationId xmlns:a16="http://schemas.microsoft.com/office/drawing/2014/main" id="{5A152964-A934-2BBE-5B08-667D638539DE}"/>
                </a:ext>
              </a:extLst>
            </p:cNvPr>
            <p:cNvPicPr>
              <a:picLocks noChangeAspect="1"/>
            </p:cNvPicPr>
            <p:nvPr/>
          </p:nvPicPr>
          <p:blipFill>
            <a:blip>
              <a:extLst>
                <a:ext uri="{96DAC541-7B7A-43D3-8B79-37D633B846F1}">
                  <asvg:svgBlip xmlns:asvg="http://schemas.microsoft.com/office/drawing/2016/SVG/main" r:embed="rId3"/>
                </a:ext>
              </a:extLst>
            </a:blip>
            <a:srcRect l="22396" r="24688"/>
            <a:stretch>
              <a:fillRect/>
            </a:stretch>
          </p:blipFill>
          <p:spPr>
            <a:xfrm>
              <a:off x="8296940" y="800100"/>
              <a:ext cx="344785" cy="651571"/>
            </a:xfrm>
            <a:prstGeom prst="rect">
              <a:avLst/>
            </a:prstGeom>
          </p:spPr>
        </p:pic>
        <p:pic>
          <p:nvPicPr>
            <p:cNvPr id="31" name="Graphic 30" descr="Man with solid fill">
              <a:extLst>
                <a:ext uri="{FF2B5EF4-FFF2-40B4-BE49-F238E27FC236}">
                  <a16:creationId xmlns:a16="http://schemas.microsoft.com/office/drawing/2014/main" id="{919C7046-F178-649E-FF5F-8C74B2195122}"/>
                </a:ext>
              </a:extLst>
            </p:cNvPr>
            <p:cNvPicPr>
              <a:picLocks noChangeAspect="1"/>
            </p:cNvPicPr>
            <p:nvPr/>
          </p:nvPicPr>
          <p:blipFill>
            <a:blip>
              <a:extLst>
                <a:ext uri="{96DAC541-7B7A-43D3-8B79-37D633B846F1}">
                  <asvg:svgBlip xmlns:asvg="http://schemas.microsoft.com/office/drawing/2016/SVG/main" r:embed="rId3"/>
                </a:ext>
              </a:extLst>
            </a:blip>
            <a:srcRect l="22396" r="24688"/>
            <a:stretch>
              <a:fillRect/>
            </a:stretch>
          </p:blipFill>
          <p:spPr>
            <a:xfrm>
              <a:off x="8649012" y="800100"/>
              <a:ext cx="344785" cy="651571"/>
            </a:xfrm>
            <a:prstGeom prst="rect">
              <a:avLst/>
            </a:prstGeom>
          </p:spPr>
        </p:pic>
        <p:pic>
          <p:nvPicPr>
            <p:cNvPr id="32" name="Graphic 31" descr="Man with solid fill">
              <a:extLst>
                <a:ext uri="{FF2B5EF4-FFF2-40B4-BE49-F238E27FC236}">
                  <a16:creationId xmlns:a16="http://schemas.microsoft.com/office/drawing/2014/main" id="{F55E469B-E77D-EFB9-6922-9105463E58B4}"/>
                </a:ext>
              </a:extLst>
            </p:cNvPr>
            <p:cNvPicPr>
              <a:picLocks noChangeAspect="1"/>
            </p:cNvPicPr>
            <p:nvPr/>
          </p:nvPicPr>
          <p:blipFill>
            <a:blip>
              <a:extLst>
                <a:ext uri="{96DAC541-7B7A-43D3-8B79-37D633B846F1}">
                  <asvg:svgBlip xmlns:asvg="http://schemas.microsoft.com/office/drawing/2016/SVG/main" r:embed="rId4"/>
                </a:ext>
              </a:extLst>
            </a:blip>
            <a:srcRect l="22396" r="24688"/>
            <a:stretch>
              <a:fillRect/>
            </a:stretch>
          </p:blipFill>
          <p:spPr>
            <a:xfrm>
              <a:off x="9001086" y="800100"/>
              <a:ext cx="344785" cy="651571"/>
            </a:xfrm>
            <a:prstGeom prst="rect">
              <a:avLst/>
            </a:prstGeom>
          </p:spPr>
        </p:pic>
      </p:grpSp>
      <p:sp>
        <p:nvSpPr>
          <p:cNvPr id="37" name="Local area satisf...">
            <a:extLst>
              <a:ext uri="{FF2B5EF4-FFF2-40B4-BE49-F238E27FC236}">
                <a16:creationId xmlns:a16="http://schemas.microsoft.com/office/drawing/2014/main" id="{77D3708A-A447-E377-FCB7-4C673B8CAE8D}"/>
              </a:ext>
            </a:extLst>
          </p:cNvPr>
          <p:cNvSpPr/>
          <p:nvPr/>
        </p:nvSpPr>
        <p:spPr>
          <a:xfrm>
            <a:off x="5798526" y="2475604"/>
            <a:ext cx="2156199" cy="925828"/>
          </a:xfrm>
          <a:prstGeom prst="rect">
            <a:avLst/>
          </a:prstGeom>
          <a:noFill/>
        </p:spPr>
        <p:txBody>
          <a:bodyPr wrap="square" lIns="0" tIns="63434" rIns="0" bIns="0" anchor="t">
            <a:spAutoFit/>
          </a:bodyPr>
          <a:lstStyle/>
          <a:p>
            <a:pPr>
              <a:spcBef>
                <a:spcPts val="380"/>
              </a:spcBef>
              <a:spcAft>
                <a:spcPts val="599"/>
              </a:spcAft>
            </a:pPr>
            <a:r>
              <a:rPr lang="en-US" sz="2800" b="1">
                <a:solidFill>
                  <a:schemeClr val="accent2"/>
                </a:solidFill>
                <a:latin typeface="Verdana"/>
              </a:rPr>
              <a:t>Top drivers</a:t>
            </a:r>
            <a:endParaRPr lang="en-US" sz="2800">
              <a:solidFill>
                <a:schemeClr val="accent2"/>
              </a:solidFill>
              <a:latin typeface="Verdana"/>
              <a:ea typeface="Verdana"/>
            </a:endParaRPr>
          </a:p>
        </p:txBody>
      </p:sp>
      <p:sp>
        <p:nvSpPr>
          <p:cNvPr id="35" name="Local area satisf...">
            <a:extLst>
              <a:ext uri="{FF2B5EF4-FFF2-40B4-BE49-F238E27FC236}">
                <a16:creationId xmlns:a16="http://schemas.microsoft.com/office/drawing/2014/main" id="{1E75E2EE-5D9A-9A8A-FDEF-6ACA3CD87BBE}"/>
              </a:ext>
            </a:extLst>
          </p:cNvPr>
          <p:cNvSpPr/>
          <p:nvPr/>
        </p:nvSpPr>
        <p:spPr>
          <a:xfrm>
            <a:off x="5843589" y="3332747"/>
            <a:ext cx="2156199" cy="1572159"/>
          </a:xfrm>
          <a:prstGeom prst="rect">
            <a:avLst/>
          </a:prstGeom>
          <a:noFill/>
        </p:spPr>
        <p:txBody>
          <a:bodyPr wrap="square" lIns="0" tIns="63434" rIns="0" bIns="0" anchor="t">
            <a:spAutoFit/>
          </a:bodyPr>
          <a:lstStyle/>
          <a:p>
            <a:pPr>
              <a:spcBef>
                <a:spcPts val="380"/>
              </a:spcBef>
              <a:spcAft>
                <a:spcPts val="599"/>
              </a:spcAft>
            </a:pPr>
            <a:r>
              <a:rPr lang="en-US" sz="1400" b="1" dirty="0">
                <a:latin typeface="Verdana"/>
              </a:rPr>
              <a:t>Satisfaction</a:t>
            </a:r>
            <a:r>
              <a:rPr lang="en-US" sz="1400" b="1" dirty="0">
                <a:solidFill>
                  <a:srgbClr val="6D6E71"/>
                </a:solidFill>
                <a:latin typeface="Verdana"/>
              </a:rPr>
              <a:t> </a:t>
            </a:r>
            <a:r>
              <a:rPr lang="en-US" sz="1400" dirty="0">
                <a:solidFill>
                  <a:srgbClr val="6D6E71"/>
                </a:solidFill>
                <a:latin typeface="Verdana"/>
              </a:rPr>
              <a:t>is primarily driven</a:t>
            </a:r>
            <a:r>
              <a:rPr lang="en-US" sz="1400" b="1" dirty="0">
                <a:solidFill>
                  <a:srgbClr val="6D6E71"/>
                </a:solidFill>
                <a:latin typeface="Verdana"/>
              </a:rPr>
              <a:t> by pride in Brent (76%)</a:t>
            </a:r>
            <a:r>
              <a:rPr lang="en-US" sz="1400" dirty="0">
                <a:solidFill>
                  <a:srgbClr val="6D6E71"/>
                </a:solidFill>
                <a:latin typeface="Verdana"/>
              </a:rPr>
              <a:t> and a sense </a:t>
            </a:r>
            <a:r>
              <a:rPr lang="en-US" sz="1400" b="1" dirty="0">
                <a:solidFill>
                  <a:srgbClr val="6D6E71"/>
                </a:solidFill>
                <a:latin typeface="Verdana"/>
              </a:rPr>
              <a:t>that people in the local area are treated fairly </a:t>
            </a:r>
            <a:r>
              <a:rPr lang="en-US" sz="1400" dirty="0">
                <a:solidFill>
                  <a:srgbClr val="6D6E71"/>
                </a:solidFill>
                <a:latin typeface="Verdana"/>
              </a:rPr>
              <a:t>(77%). </a:t>
            </a:r>
            <a:endParaRPr lang="en-US" sz="1400" dirty="0">
              <a:solidFill>
                <a:srgbClr val="6D6E71"/>
              </a:solidFill>
              <a:latin typeface="Verdana"/>
              <a:ea typeface="Verdana"/>
            </a:endParaRPr>
          </a:p>
        </p:txBody>
      </p:sp>
      <p:sp>
        <p:nvSpPr>
          <p:cNvPr id="2" name="Local area satisf...">
            <a:extLst>
              <a:ext uri="{FF2B5EF4-FFF2-40B4-BE49-F238E27FC236}">
                <a16:creationId xmlns:a16="http://schemas.microsoft.com/office/drawing/2014/main" id="{82821A87-5901-D39A-D462-07DE0D54041A}"/>
              </a:ext>
            </a:extLst>
          </p:cNvPr>
          <p:cNvSpPr/>
          <p:nvPr/>
        </p:nvSpPr>
        <p:spPr>
          <a:xfrm>
            <a:off x="8303432" y="2475604"/>
            <a:ext cx="2156199" cy="925828"/>
          </a:xfrm>
          <a:prstGeom prst="rect">
            <a:avLst/>
          </a:prstGeom>
          <a:noFill/>
        </p:spPr>
        <p:txBody>
          <a:bodyPr wrap="square" lIns="0" tIns="63434" rIns="0" bIns="0" anchor="t">
            <a:spAutoFit/>
          </a:bodyPr>
          <a:lstStyle/>
          <a:p>
            <a:pPr>
              <a:spcBef>
                <a:spcPts val="380"/>
              </a:spcBef>
              <a:spcAft>
                <a:spcPts val="599"/>
              </a:spcAft>
            </a:pPr>
            <a:r>
              <a:rPr lang="en-US" sz="2800" b="1">
                <a:solidFill>
                  <a:schemeClr val="accent2"/>
                </a:solidFill>
                <a:latin typeface="Verdana"/>
              </a:rPr>
              <a:t>Areas to improve</a:t>
            </a:r>
            <a:endParaRPr lang="en-US" sz="2800">
              <a:solidFill>
                <a:schemeClr val="accent2"/>
              </a:solidFill>
              <a:latin typeface="Verdana"/>
              <a:ea typeface="Verdana"/>
            </a:endParaRPr>
          </a:p>
        </p:txBody>
      </p:sp>
      <p:sp>
        <p:nvSpPr>
          <p:cNvPr id="36" name="Local area satisf...">
            <a:extLst>
              <a:ext uri="{FF2B5EF4-FFF2-40B4-BE49-F238E27FC236}">
                <a16:creationId xmlns:a16="http://schemas.microsoft.com/office/drawing/2014/main" id="{C32AE39F-73DD-8ADC-AFD4-86EA97B26ED0}"/>
              </a:ext>
            </a:extLst>
          </p:cNvPr>
          <p:cNvSpPr/>
          <p:nvPr/>
        </p:nvSpPr>
        <p:spPr>
          <a:xfrm>
            <a:off x="8313042" y="3339848"/>
            <a:ext cx="2156199" cy="3080264"/>
          </a:xfrm>
          <a:prstGeom prst="rect">
            <a:avLst/>
          </a:prstGeom>
          <a:noFill/>
        </p:spPr>
        <p:txBody>
          <a:bodyPr wrap="square" lIns="0" tIns="63434" rIns="0" bIns="0" anchor="t">
            <a:spAutoFit/>
          </a:bodyPr>
          <a:lstStyle/>
          <a:p>
            <a:pPr>
              <a:spcBef>
                <a:spcPts val="380"/>
              </a:spcBef>
              <a:spcAft>
                <a:spcPts val="599"/>
              </a:spcAft>
            </a:pPr>
            <a:r>
              <a:rPr lang="en-US" sz="1400" dirty="0">
                <a:solidFill>
                  <a:srgbClr val="6D6E71"/>
                </a:solidFill>
                <a:latin typeface="Verdana"/>
              </a:rPr>
              <a:t>Statistical analysis reveals that problems most likely to make </a:t>
            </a:r>
            <a:r>
              <a:rPr lang="en-US" sz="1400" b="1" dirty="0">
                <a:solidFill>
                  <a:srgbClr val="6D6E71"/>
                </a:solidFill>
                <a:latin typeface="Verdana"/>
              </a:rPr>
              <a:t>residents less satisfied with their local area </a:t>
            </a:r>
            <a:r>
              <a:rPr lang="en-US" sz="1400" dirty="0">
                <a:solidFill>
                  <a:srgbClr val="6D6E71"/>
                </a:solidFill>
                <a:latin typeface="Verdana"/>
              </a:rPr>
              <a:t>are</a:t>
            </a:r>
            <a:r>
              <a:rPr lang="en-US" sz="1400" b="1" dirty="0">
                <a:solidFill>
                  <a:srgbClr val="6D6E71"/>
                </a:solidFill>
                <a:latin typeface="Verdana"/>
              </a:rPr>
              <a:t> rubbish or litter (65%) </a:t>
            </a:r>
            <a:r>
              <a:rPr lang="en-US" sz="1400" dirty="0">
                <a:solidFill>
                  <a:srgbClr val="6D6E71"/>
                </a:solidFill>
                <a:latin typeface="Verdana"/>
              </a:rPr>
              <a:t>or </a:t>
            </a:r>
            <a:r>
              <a:rPr lang="en-US" sz="1400" b="1" dirty="0">
                <a:solidFill>
                  <a:srgbClr val="6D6E71"/>
                </a:solidFill>
                <a:latin typeface="Verdana"/>
              </a:rPr>
              <a:t>people being drunk or rowdy (41%). </a:t>
            </a:r>
            <a:r>
              <a:rPr lang="en-US" sz="1400" dirty="0">
                <a:solidFill>
                  <a:srgbClr val="6D6E71"/>
                </a:solidFill>
                <a:latin typeface="Verdana"/>
              </a:rPr>
              <a:t>It should be noted that other issues that were not explicitly covered in the survey may also impact satisfaction.</a:t>
            </a:r>
            <a:endParaRPr lang="en-US" sz="1400" dirty="0">
              <a:solidFill>
                <a:srgbClr val="6D6E71"/>
              </a:solidFill>
              <a:latin typeface="Verdana"/>
              <a:ea typeface="Verdana"/>
            </a:endParaRPr>
          </a:p>
        </p:txBody>
      </p:sp>
      <p:pic>
        <p:nvPicPr>
          <p:cNvPr id="40" name="Graphic 39">
            <a:extLst>
              <a:ext uri="{FF2B5EF4-FFF2-40B4-BE49-F238E27FC236}">
                <a16:creationId xmlns:a16="http://schemas.microsoft.com/office/drawing/2014/main" id="{CC516BC6-15C1-B340-50D9-6428F6AFFEC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487505" y="3615761"/>
            <a:ext cx="1005359" cy="1005359"/>
          </a:xfrm>
          <a:prstGeom prst="rect">
            <a:avLst/>
          </a:prstGeom>
        </p:spPr>
      </p:pic>
    </p:spTree>
    <p:extLst>
      <p:ext uri="{BB962C8B-B14F-4D97-AF65-F5344CB8AC3E}">
        <p14:creationId xmlns:p14="http://schemas.microsoft.com/office/powerpoint/2010/main" val="26710768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6">
            <a:extLst>
              <a:ext uri="{FF2B5EF4-FFF2-40B4-BE49-F238E27FC236}">
                <a16:creationId xmlns:a16="http://schemas.microsoft.com/office/drawing/2014/main" id="{4E814A40-71F2-2AED-B49E-56F127A4A6F9}"/>
              </a:ext>
              <a:ext uri="{C183D7F6-B498-43B3-948B-1728B52AA6E4}">
                <adec:decorative xmlns:adec="http://schemas.microsoft.com/office/drawing/2017/decorative" val="1"/>
              </a:ext>
            </a:extLst>
          </p:cNvPr>
          <p:cNvSpPr>
            <a:spLocks noGrp="1"/>
          </p:cNvSpPr>
          <p:nvPr>
            <p:ph type="body" sz="quarter" idx="10"/>
          </p:nvPr>
        </p:nvSpPr>
        <p:spPr/>
        <p:txBody>
          <a:bodyPr/>
          <a:lstStyle/>
          <a:p>
            <a:r>
              <a:rPr lang="en-GB" dirty="0"/>
              <a:t>Executive summary (II)</a:t>
            </a:r>
          </a:p>
        </p:txBody>
      </p:sp>
      <p:sp>
        <p:nvSpPr>
          <p:cNvPr id="4" name="Title 3">
            <a:extLst>
              <a:ext uri="{FF2B5EF4-FFF2-40B4-BE49-F238E27FC236}">
                <a16:creationId xmlns:a16="http://schemas.microsoft.com/office/drawing/2014/main" id="{2E0ED10B-7BAB-26F0-62B0-6C5CF8BA1BFA}"/>
              </a:ext>
            </a:extLst>
          </p:cNvPr>
          <p:cNvSpPr>
            <a:spLocks noGrp="1"/>
          </p:cNvSpPr>
          <p:nvPr>
            <p:ph type="title"/>
          </p:nvPr>
        </p:nvSpPr>
        <p:spPr>
          <a:xfrm>
            <a:off x="518796" y="-445918"/>
            <a:ext cx="9050284" cy="445918"/>
          </a:xfrm>
        </p:spPr>
        <p:txBody>
          <a:bodyPr vert="horz" wrap="square" lIns="0" tIns="0" rIns="0" bIns="0" anchor="b" anchorCtr="0">
            <a:spAutoFit/>
          </a:bodyPr>
          <a:lstStyle/>
          <a:p>
            <a:r>
              <a:rPr lang="en-GB"/>
              <a:t>Executive summary (II)</a:t>
            </a:r>
          </a:p>
        </p:txBody>
      </p:sp>
      <p:sp>
        <p:nvSpPr>
          <p:cNvPr id="5" name="Residents are inc..."/>
          <p:cNvSpPr/>
          <p:nvPr/>
        </p:nvSpPr>
        <p:spPr>
          <a:xfrm>
            <a:off x="523331" y="624234"/>
            <a:ext cx="4780508" cy="3893357"/>
          </a:xfrm>
          <a:prstGeom prst="rect">
            <a:avLst/>
          </a:prstGeom>
          <a:noFill/>
        </p:spPr>
        <p:txBody>
          <a:bodyPr wrap="square" lIns="0" tIns="15224" rIns="0" bIns="0" anchor="t">
            <a:spAutoFit/>
          </a:bodyPr>
          <a:lstStyle/>
          <a:p>
            <a:r>
              <a:rPr lang="en-US" sz="3600" b="1" dirty="0">
                <a:solidFill>
                  <a:srgbClr val="6D6E71"/>
                </a:solidFill>
              </a:rPr>
              <a:t>Satisfaction </a:t>
            </a:r>
            <a:br>
              <a:rPr lang="en-US" sz="3600" b="1" dirty="0">
                <a:solidFill>
                  <a:srgbClr val="6D6E71"/>
                </a:solidFill>
              </a:rPr>
            </a:br>
            <a:r>
              <a:rPr lang="en-US" sz="3600" b="1" dirty="0">
                <a:solidFill>
                  <a:srgbClr val="6D6E71"/>
                </a:solidFill>
              </a:rPr>
              <a:t>with the way </a:t>
            </a:r>
            <a:br>
              <a:rPr lang="en-US" sz="3600" b="1" dirty="0">
                <a:solidFill>
                  <a:srgbClr val="6D6E71"/>
                </a:solidFill>
              </a:rPr>
            </a:br>
            <a:r>
              <a:rPr lang="en-US" sz="3600" b="1" dirty="0">
                <a:solidFill>
                  <a:srgbClr val="6D6E71"/>
                </a:solidFill>
              </a:rPr>
              <a:t>the council runs things </a:t>
            </a:r>
            <a:r>
              <a:rPr lang="en-US" sz="3600" dirty="0">
                <a:solidFill>
                  <a:srgbClr val="6D6E71"/>
                </a:solidFill>
              </a:rPr>
              <a:t>has risen again and far exceeds national benchmarks.</a:t>
            </a:r>
          </a:p>
        </p:txBody>
      </p:sp>
      <p:sp>
        <p:nvSpPr>
          <p:cNvPr id="22" name="Local area satisf...">
            <a:extLst>
              <a:ext uri="{FF2B5EF4-FFF2-40B4-BE49-F238E27FC236}">
                <a16:creationId xmlns:a16="http://schemas.microsoft.com/office/drawing/2014/main" id="{C96A555E-0092-9AFD-E71F-5AD5669EC767}"/>
              </a:ext>
            </a:extLst>
          </p:cNvPr>
          <p:cNvSpPr/>
          <p:nvPr/>
        </p:nvSpPr>
        <p:spPr>
          <a:xfrm>
            <a:off x="5843588" y="690073"/>
            <a:ext cx="1570509" cy="679607"/>
          </a:xfrm>
          <a:prstGeom prst="rect">
            <a:avLst/>
          </a:prstGeom>
          <a:noFill/>
        </p:spPr>
        <p:txBody>
          <a:bodyPr wrap="square" lIns="0" tIns="63434" rIns="0" bIns="0" anchor="t">
            <a:spAutoFit/>
          </a:bodyPr>
          <a:lstStyle/>
          <a:p>
            <a:pPr>
              <a:spcBef>
                <a:spcPts val="380"/>
              </a:spcBef>
              <a:spcAft>
                <a:spcPts val="599"/>
              </a:spcAft>
            </a:pPr>
            <a:r>
              <a:rPr lang="en-US" sz="4000" b="1">
                <a:solidFill>
                  <a:schemeClr val="accent2"/>
                </a:solidFill>
                <a:latin typeface="Verdana"/>
              </a:rPr>
              <a:t>77%</a:t>
            </a:r>
            <a:endParaRPr lang="en-US" sz="4000">
              <a:solidFill>
                <a:schemeClr val="accent2"/>
              </a:solidFill>
              <a:latin typeface="Verdana"/>
              <a:ea typeface="Verdana"/>
            </a:endParaRPr>
          </a:p>
        </p:txBody>
      </p:sp>
      <p:sp>
        <p:nvSpPr>
          <p:cNvPr id="7" name="Local area satisf...">
            <a:extLst>
              <a:ext uri="{FF2B5EF4-FFF2-40B4-BE49-F238E27FC236}">
                <a16:creationId xmlns:a16="http://schemas.microsoft.com/office/drawing/2014/main" id="{AE4C7F5F-036D-F4CB-8BD5-A5FA933EC1BD}"/>
              </a:ext>
            </a:extLst>
          </p:cNvPr>
          <p:cNvSpPr/>
          <p:nvPr/>
        </p:nvSpPr>
        <p:spPr>
          <a:xfrm>
            <a:off x="5843588" y="1394907"/>
            <a:ext cx="4854892" cy="1141271"/>
          </a:xfrm>
          <a:prstGeom prst="rect">
            <a:avLst/>
          </a:prstGeom>
          <a:noFill/>
        </p:spPr>
        <p:txBody>
          <a:bodyPr wrap="square" lIns="0" tIns="63434" rIns="0" bIns="0" anchor="t">
            <a:spAutoFit/>
          </a:bodyPr>
          <a:lstStyle/>
          <a:p>
            <a:pPr>
              <a:spcBef>
                <a:spcPts val="380"/>
              </a:spcBef>
              <a:spcAft>
                <a:spcPts val="599"/>
              </a:spcAft>
            </a:pPr>
            <a:r>
              <a:rPr lang="en-US" sz="1400" b="1">
                <a:solidFill>
                  <a:srgbClr val="6D6E71"/>
                </a:solidFill>
              </a:rPr>
              <a:t>of residents are satisfied with the way the council runs things</a:t>
            </a:r>
            <a:r>
              <a:rPr lang="en-US" sz="1400">
                <a:solidFill>
                  <a:srgbClr val="6D6E71"/>
                </a:solidFill>
              </a:rPr>
              <a:t>, up 5% points on 2021. </a:t>
            </a:r>
            <a:br>
              <a:rPr lang="en-US" sz="1400">
                <a:solidFill>
                  <a:srgbClr val="6D6E71"/>
                </a:solidFill>
              </a:rPr>
            </a:br>
            <a:r>
              <a:rPr lang="en-US" sz="1400">
                <a:solidFill>
                  <a:srgbClr val="6D6E71"/>
                </a:solidFill>
              </a:rPr>
              <a:t>Only 7% are dissatisfied, with the remainder neutral (15%). However, satisfaction is somewhat soft, with only 6% very satisfied with the council’s performance.</a:t>
            </a:r>
          </a:p>
        </p:txBody>
      </p:sp>
      <p:pic>
        <p:nvPicPr>
          <p:cNvPr id="9" name="Graphic 8">
            <a:extLst>
              <a:ext uri="{FF2B5EF4-FFF2-40B4-BE49-F238E27FC236}">
                <a16:creationId xmlns:a16="http://schemas.microsoft.com/office/drawing/2014/main" id="{59CFFF7E-E27C-DE71-0865-C5E4FB4733A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l="22396" r="24688"/>
          <a:stretch>
            <a:fillRect/>
          </a:stretch>
        </p:blipFill>
        <p:spPr>
          <a:xfrm>
            <a:off x="7362172" y="800101"/>
            <a:ext cx="265342" cy="501440"/>
          </a:xfrm>
          <a:prstGeom prst="rect">
            <a:avLst/>
          </a:prstGeom>
        </p:spPr>
      </p:pic>
      <p:pic>
        <p:nvPicPr>
          <p:cNvPr id="11" name="Graphic 10">
            <a:extLst>
              <a:ext uri="{FF2B5EF4-FFF2-40B4-BE49-F238E27FC236}">
                <a16:creationId xmlns:a16="http://schemas.microsoft.com/office/drawing/2014/main" id="{349145C2-18E4-D973-5C28-A11DAE47182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l="22396" r="24688"/>
          <a:stretch>
            <a:fillRect/>
          </a:stretch>
        </p:blipFill>
        <p:spPr>
          <a:xfrm>
            <a:off x="7633122" y="800101"/>
            <a:ext cx="265342" cy="501440"/>
          </a:xfrm>
          <a:prstGeom prst="rect">
            <a:avLst/>
          </a:prstGeom>
        </p:spPr>
      </p:pic>
      <p:pic>
        <p:nvPicPr>
          <p:cNvPr id="12" name="Graphic 11">
            <a:extLst>
              <a:ext uri="{FF2B5EF4-FFF2-40B4-BE49-F238E27FC236}">
                <a16:creationId xmlns:a16="http://schemas.microsoft.com/office/drawing/2014/main" id="{092E7CF0-30EF-7E20-CCCB-A4A465BE68F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l="22396" r="24688"/>
          <a:stretch>
            <a:fillRect/>
          </a:stretch>
        </p:blipFill>
        <p:spPr>
          <a:xfrm>
            <a:off x="7904072" y="800101"/>
            <a:ext cx="265342" cy="501440"/>
          </a:xfrm>
          <a:prstGeom prst="rect">
            <a:avLst/>
          </a:prstGeom>
        </p:spPr>
      </p:pic>
      <p:pic>
        <p:nvPicPr>
          <p:cNvPr id="13" name="Graphic 12">
            <a:extLst>
              <a:ext uri="{FF2B5EF4-FFF2-40B4-BE49-F238E27FC236}">
                <a16:creationId xmlns:a16="http://schemas.microsoft.com/office/drawing/2014/main" id="{DF13FFA7-BE0D-5593-9F95-27DA8C68867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l="22396" r="24688"/>
          <a:stretch>
            <a:fillRect/>
          </a:stretch>
        </p:blipFill>
        <p:spPr>
          <a:xfrm>
            <a:off x="8175022" y="800101"/>
            <a:ext cx="265342" cy="501440"/>
          </a:xfrm>
          <a:prstGeom prst="rect">
            <a:avLst/>
          </a:prstGeom>
        </p:spPr>
      </p:pic>
      <p:pic>
        <p:nvPicPr>
          <p:cNvPr id="14" name="Graphic 13">
            <a:extLst>
              <a:ext uri="{FF2B5EF4-FFF2-40B4-BE49-F238E27FC236}">
                <a16:creationId xmlns:a16="http://schemas.microsoft.com/office/drawing/2014/main" id="{2DD7E2D6-BB57-E965-D9D6-1272531AF83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l="22396" r="24688"/>
          <a:stretch>
            <a:fillRect/>
          </a:stretch>
        </p:blipFill>
        <p:spPr>
          <a:xfrm>
            <a:off x="8445971" y="800101"/>
            <a:ext cx="265342" cy="501440"/>
          </a:xfrm>
          <a:prstGeom prst="rect">
            <a:avLst/>
          </a:prstGeom>
        </p:spPr>
      </p:pic>
      <p:pic>
        <p:nvPicPr>
          <p:cNvPr id="15" name="Graphic 14">
            <a:extLst>
              <a:ext uri="{FF2B5EF4-FFF2-40B4-BE49-F238E27FC236}">
                <a16:creationId xmlns:a16="http://schemas.microsoft.com/office/drawing/2014/main" id="{342A17F9-5F6F-1E97-3E84-5EF302B7B95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l="22396" r="24688"/>
          <a:stretch>
            <a:fillRect/>
          </a:stretch>
        </p:blipFill>
        <p:spPr>
          <a:xfrm>
            <a:off x="8716921" y="800101"/>
            <a:ext cx="265342" cy="501440"/>
          </a:xfrm>
          <a:prstGeom prst="rect">
            <a:avLst/>
          </a:prstGeom>
        </p:spPr>
      </p:pic>
      <p:pic>
        <p:nvPicPr>
          <p:cNvPr id="16" name="Graphic 15">
            <a:extLst>
              <a:ext uri="{FF2B5EF4-FFF2-40B4-BE49-F238E27FC236}">
                <a16:creationId xmlns:a16="http://schemas.microsoft.com/office/drawing/2014/main" id="{B9734C17-976F-4EF5-12AD-4F05232058F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l="22396" r="24688"/>
          <a:stretch>
            <a:fillRect/>
          </a:stretch>
        </p:blipFill>
        <p:spPr>
          <a:xfrm>
            <a:off x="8987871" y="800101"/>
            <a:ext cx="265342" cy="501440"/>
          </a:xfrm>
          <a:prstGeom prst="rect">
            <a:avLst/>
          </a:prstGeom>
        </p:spPr>
      </p:pic>
      <p:pic>
        <p:nvPicPr>
          <p:cNvPr id="18" name="Graphic 17">
            <a:extLst>
              <a:ext uri="{FF2B5EF4-FFF2-40B4-BE49-F238E27FC236}">
                <a16:creationId xmlns:a16="http://schemas.microsoft.com/office/drawing/2014/main" id="{81505F34-1446-18E9-F1C0-7F663C8C900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l="22396" r="24688"/>
          <a:stretch>
            <a:fillRect/>
          </a:stretch>
        </p:blipFill>
        <p:spPr>
          <a:xfrm>
            <a:off x="9258821" y="800101"/>
            <a:ext cx="265342" cy="501440"/>
          </a:xfrm>
          <a:prstGeom prst="rect">
            <a:avLst/>
          </a:prstGeom>
        </p:spPr>
      </p:pic>
      <p:pic>
        <p:nvPicPr>
          <p:cNvPr id="19" name="Graphic 18">
            <a:extLst>
              <a:ext uri="{FF2B5EF4-FFF2-40B4-BE49-F238E27FC236}">
                <a16:creationId xmlns:a16="http://schemas.microsoft.com/office/drawing/2014/main" id="{995CCDDA-32ED-6B87-CC0E-6E3B228A0AB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l="22396" r="24688"/>
          <a:stretch>
            <a:fillRect/>
          </a:stretch>
        </p:blipFill>
        <p:spPr>
          <a:xfrm>
            <a:off x="9529771" y="800101"/>
            <a:ext cx="265342" cy="501440"/>
          </a:xfrm>
          <a:prstGeom prst="rect">
            <a:avLst/>
          </a:prstGeom>
        </p:spPr>
      </p:pic>
      <p:pic>
        <p:nvPicPr>
          <p:cNvPr id="20" name="Graphic 19">
            <a:extLst>
              <a:ext uri="{FF2B5EF4-FFF2-40B4-BE49-F238E27FC236}">
                <a16:creationId xmlns:a16="http://schemas.microsoft.com/office/drawing/2014/main" id="{0FA57E95-3DD3-4C94-B1B2-9F528038FA6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rcRect l="22396" r="24688"/>
          <a:stretch>
            <a:fillRect/>
          </a:stretch>
        </p:blipFill>
        <p:spPr>
          <a:xfrm>
            <a:off x="9800722" y="800101"/>
            <a:ext cx="265342" cy="501440"/>
          </a:xfrm>
          <a:prstGeom prst="rect">
            <a:avLst/>
          </a:prstGeom>
        </p:spPr>
      </p:pic>
      <p:sp>
        <p:nvSpPr>
          <p:cNvPr id="43" name="Local area satisf...">
            <a:extLst>
              <a:ext uri="{FF2B5EF4-FFF2-40B4-BE49-F238E27FC236}">
                <a16:creationId xmlns:a16="http://schemas.microsoft.com/office/drawing/2014/main" id="{0C1AFCF6-063D-745D-AB5E-E1BED8824C22}"/>
              </a:ext>
            </a:extLst>
          </p:cNvPr>
          <p:cNvSpPr/>
          <p:nvPr/>
        </p:nvSpPr>
        <p:spPr>
          <a:xfrm>
            <a:off x="5843588" y="2692493"/>
            <a:ext cx="1570509" cy="679607"/>
          </a:xfrm>
          <a:prstGeom prst="rect">
            <a:avLst/>
          </a:prstGeom>
          <a:noFill/>
        </p:spPr>
        <p:txBody>
          <a:bodyPr wrap="square" lIns="0" tIns="63434" rIns="0" bIns="0" anchor="t">
            <a:spAutoFit/>
          </a:bodyPr>
          <a:lstStyle/>
          <a:p>
            <a:pPr>
              <a:spcBef>
                <a:spcPts val="380"/>
              </a:spcBef>
              <a:spcAft>
                <a:spcPts val="599"/>
              </a:spcAft>
            </a:pPr>
            <a:r>
              <a:rPr lang="en-US" sz="4000" b="1">
                <a:solidFill>
                  <a:schemeClr val="accent2"/>
                </a:solidFill>
                <a:latin typeface="Verdana"/>
              </a:rPr>
              <a:t>+26</a:t>
            </a:r>
            <a:endParaRPr lang="en-US" sz="4000">
              <a:solidFill>
                <a:schemeClr val="accent2"/>
              </a:solidFill>
              <a:latin typeface="Verdana"/>
              <a:ea typeface="Verdana"/>
            </a:endParaRPr>
          </a:p>
        </p:txBody>
      </p:sp>
      <p:sp>
        <p:nvSpPr>
          <p:cNvPr id="39" name="Local area satisf...">
            <a:extLst>
              <a:ext uri="{FF2B5EF4-FFF2-40B4-BE49-F238E27FC236}">
                <a16:creationId xmlns:a16="http://schemas.microsoft.com/office/drawing/2014/main" id="{D19B8EC3-8D52-F8F8-AD0A-EEEF93EDB3C9}"/>
              </a:ext>
            </a:extLst>
          </p:cNvPr>
          <p:cNvSpPr/>
          <p:nvPr/>
        </p:nvSpPr>
        <p:spPr>
          <a:xfrm>
            <a:off x="5843589" y="3332747"/>
            <a:ext cx="2255833" cy="1356715"/>
          </a:xfrm>
          <a:prstGeom prst="rect">
            <a:avLst/>
          </a:prstGeom>
          <a:noFill/>
        </p:spPr>
        <p:txBody>
          <a:bodyPr wrap="square" lIns="0" tIns="63434" rIns="0" bIns="0" anchor="t">
            <a:spAutoFit/>
          </a:bodyPr>
          <a:lstStyle/>
          <a:p>
            <a:pPr>
              <a:spcBef>
                <a:spcPts val="380"/>
              </a:spcBef>
              <a:spcAft>
                <a:spcPts val="599"/>
              </a:spcAft>
            </a:pPr>
            <a:r>
              <a:rPr lang="en-US" sz="1400">
                <a:solidFill>
                  <a:srgbClr val="6D6E71"/>
                </a:solidFill>
              </a:rPr>
              <a:t>A score of 77% places Brent 26% points above the LGA benchmark and among the top performing London Boroughs for this metric.</a:t>
            </a:r>
          </a:p>
        </p:txBody>
      </p:sp>
      <p:sp>
        <p:nvSpPr>
          <p:cNvPr id="41" name="Local area satisf...">
            <a:extLst>
              <a:ext uri="{FF2B5EF4-FFF2-40B4-BE49-F238E27FC236}">
                <a16:creationId xmlns:a16="http://schemas.microsoft.com/office/drawing/2014/main" id="{1ACC89AC-7ED3-1789-F4D3-624BCB8E851E}"/>
              </a:ext>
            </a:extLst>
          </p:cNvPr>
          <p:cNvSpPr/>
          <p:nvPr/>
        </p:nvSpPr>
        <p:spPr>
          <a:xfrm>
            <a:off x="8440364" y="2892720"/>
            <a:ext cx="2258116" cy="1828639"/>
          </a:xfrm>
          <a:prstGeom prst="rect">
            <a:avLst/>
          </a:prstGeom>
          <a:noFill/>
        </p:spPr>
        <p:txBody>
          <a:bodyPr wrap="square" lIns="0" tIns="63434" rIns="0" bIns="0" anchor="t">
            <a:spAutoFit/>
          </a:bodyPr>
          <a:lstStyle/>
          <a:p>
            <a:pPr>
              <a:spcBef>
                <a:spcPts val="380"/>
              </a:spcBef>
              <a:spcAft>
                <a:spcPts val="599"/>
              </a:spcAft>
            </a:pPr>
            <a:r>
              <a:rPr lang="en-US" sz="1400" b="1" dirty="0">
                <a:solidFill>
                  <a:schemeClr val="accent2"/>
                </a:solidFill>
              </a:rPr>
              <a:t>Top three drivers of council satisfaction</a:t>
            </a:r>
          </a:p>
          <a:p>
            <a:pPr marL="144000" indent="-144000">
              <a:spcAft>
                <a:spcPts val="700"/>
              </a:spcAft>
              <a:buFont typeface="Arial" panose="020B0604020202020204" pitchFamily="34" charset="0"/>
              <a:buChar char="•"/>
            </a:pPr>
            <a:r>
              <a:rPr lang="en-US" sz="1400" dirty="0">
                <a:solidFill>
                  <a:srgbClr val="6D6E71"/>
                </a:solidFill>
              </a:rPr>
              <a:t>Keeping its promises </a:t>
            </a:r>
            <a:br>
              <a:rPr lang="en-US" sz="1400" dirty="0">
                <a:solidFill>
                  <a:srgbClr val="6D6E71"/>
                </a:solidFill>
              </a:rPr>
            </a:br>
            <a:r>
              <a:rPr lang="en-US" sz="1400" dirty="0">
                <a:solidFill>
                  <a:srgbClr val="6D6E71"/>
                </a:solidFill>
              </a:rPr>
              <a:t>to local people </a:t>
            </a:r>
          </a:p>
          <a:p>
            <a:pPr marL="144000" indent="-144000">
              <a:spcAft>
                <a:spcPts val="700"/>
              </a:spcAft>
              <a:buFont typeface="Arial" panose="020B0604020202020204" pitchFamily="34" charset="0"/>
              <a:buChar char="•"/>
            </a:pPr>
            <a:r>
              <a:rPr lang="en-US" sz="1400" dirty="0">
                <a:solidFill>
                  <a:srgbClr val="6D6E71"/>
                </a:solidFill>
              </a:rPr>
              <a:t>Being helpful </a:t>
            </a:r>
          </a:p>
          <a:p>
            <a:pPr marL="144000" indent="-144000">
              <a:spcAft>
                <a:spcPts val="700"/>
              </a:spcAft>
              <a:buFont typeface="Arial" panose="020B0604020202020204" pitchFamily="34" charset="0"/>
              <a:buChar char="•"/>
            </a:pPr>
            <a:r>
              <a:rPr lang="en-US" sz="1400" dirty="0">
                <a:solidFill>
                  <a:srgbClr val="6D6E71"/>
                </a:solidFill>
              </a:rPr>
              <a:t>Acting on the concerns of local residents</a:t>
            </a:r>
          </a:p>
        </p:txBody>
      </p:sp>
      <p:pic>
        <p:nvPicPr>
          <p:cNvPr id="47" name="Graphic 46">
            <a:extLst>
              <a:ext uri="{FF2B5EF4-FFF2-40B4-BE49-F238E27FC236}">
                <a16:creationId xmlns:a16="http://schemas.microsoft.com/office/drawing/2014/main" id="{C2855125-B49C-14DD-DFF2-646FB86DA38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l="22396" r="24688" b="66106"/>
          <a:stretch>
            <a:fillRect/>
          </a:stretch>
        </p:blipFill>
        <p:spPr>
          <a:xfrm>
            <a:off x="9259426" y="800101"/>
            <a:ext cx="265342" cy="169958"/>
          </a:xfrm>
          <a:prstGeom prst="rect">
            <a:avLst/>
          </a:prstGeom>
        </p:spPr>
      </p:pic>
      <p:sp>
        <p:nvSpPr>
          <p:cNvPr id="2" name="Arrow: Down 1">
            <a:extLst>
              <a:ext uri="{FF2B5EF4-FFF2-40B4-BE49-F238E27FC236}">
                <a16:creationId xmlns:a16="http://schemas.microsoft.com/office/drawing/2014/main" id="{1D89B97C-93C3-01B5-DE56-4B06F5AFD472}"/>
              </a:ext>
              <a:ext uri="{C183D7F6-B498-43B3-948B-1728B52AA6E4}">
                <adec:decorative xmlns:adec="http://schemas.microsoft.com/office/drawing/2017/decorative" val="1"/>
              </a:ext>
            </a:extLst>
          </p:cNvPr>
          <p:cNvSpPr/>
          <p:nvPr/>
        </p:nvSpPr>
        <p:spPr>
          <a:xfrm rot="10800000">
            <a:off x="7091222" y="2838915"/>
            <a:ext cx="403621" cy="436421"/>
          </a:xfrm>
          <a:prstGeom prst="downArrow">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80000" tIns="180000" rIns="180000" bIns="180000" numCol="1" spcCol="0" rtlCol="0" fromWordArt="0" anchor="t" anchorCtr="0" forceAA="0" compatLnSpc="1">
            <a:prstTxWarp prst="textNoShape">
              <a:avLst/>
            </a:prstTxWarp>
            <a:spAutoFit/>
          </a:bodyPr>
          <a:lstStyle/>
          <a:p>
            <a:pPr algn="l">
              <a:spcAft>
                <a:spcPts val="1000"/>
              </a:spcAft>
            </a:pPr>
            <a:endParaRPr lang="en-GB" sz="1400" b="1" err="1"/>
          </a:p>
        </p:txBody>
      </p:sp>
    </p:spTree>
    <p:extLst>
      <p:ext uri="{BB962C8B-B14F-4D97-AF65-F5344CB8AC3E}">
        <p14:creationId xmlns:p14="http://schemas.microsoft.com/office/powerpoint/2010/main" val="2879921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6">
            <a:extLst>
              <a:ext uri="{FF2B5EF4-FFF2-40B4-BE49-F238E27FC236}">
                <a16:creationId xmlns:a16="http://schemas.microsoft.com/office/drawing/2014/main" id="{4E814A40-71F2-2AED-B49E-56F127A4A6F9}"/>
              </a:ext>
              <a:ext uri="{C183D7F6-B498-43B3-948B-1728B52AA6E4}">
                <adec:decorative xmlns:adec="http://schemas.microsoft.com/office/drawing/2017/decorative" val="1"/>
              </a:ext>
            </a:extLst>
          </p:cNvPr>
          <p:cNvSpPr>
            <a:spLocks noGrp="1"/>
          </p:cNvSpPr>
          <p:nvPr>
            <p:ph type="body" sz="quarter" idx="10"/>
          </p:nvPr>
        </p:nvSpPr>
        <p:spPr>
          <a:xfrm rot="5400000">
            <a:off x="8758723" y="3245796"/>
            <a:ext cx="5515508" cy="265343"/>
          </a:xfrm>
        </p:spPr>
        <p:txBody>
          <a:bodyPr/>
          <a:lstStyle/>
          <a:p>
            <a:r>
              <a:rPr lang="en-GB"/>
              <a:t>Executive summary (III)</a:t>
            </a:r>
          </a:p>
        </p:txBody>
      </p:sp>
      <p:sp>
        <p:nvSpPr>
          <p:cNvPr id="2" name="Title 1">
            <a:extLst>
              <a:ext uri="{FF2B5EF4-FFF2-40B4-BE49-F238E27FC236}">
                <a16:creationId xmlns:a16="http://schemas.microsoft.com/office/drawing/2014/main" id="{FCC36901-EBF3-EDF9-7E25-9F0988C539C3}"/>
              </a:ext>
            </a:extLst>
          </p:cNvPr>
          <p:cNvSpPr>
            <a:spLocks noGrp="1"/>
          </p:cNvSpPr>
          <p:nvPr>
            <p:ph type="title"/>
          </p:nvPr>
        </p:nvSpPr>
        <p:spPr>
          <a:xfrm>
            <a:off x="518796" y="-445918"/>
            <a:ext cx="9050284" cy="445918"/>
          </a:xfrm>
        </p:spPr>
        <p:txBody>
          <a:bodyPr vert="horz" wrap="square" lIns="0" tIns="0" rIns="0" bIns="0" anchor="b" anchorCtr="0">
            <a:spAutoFit/>
          </a:bodyPr>
          <a:lstStyle/>
          <a:p>
            <a:r>
              <a:rPr lang="en-GB"/>
              <a:t>Executive summary (III)</a:t>
            </a:r>
          </a:p>
        </p:txBody>
      </p:sp>
      <p:sp>
        <p:nvSpPr>
          <p:cNvPr id="5" name="Residents are inc..."/>
          <p:cNvSpPr/>
          <p:nvPr/>
        </p:nvSpPr>
        <p:spPr>
          <a:xfrm>
            <a:off x="523331" y="624234"/>
            <a:ext cx="4780508" cy="3708691"/>
          </a:xfrm>
          <a:prstGeom prst="rect">
            <a:avLst/>
          </a:prstGeom>
          <a:noFill/>
        </p:spPr>
        <p:txBody>
          <a:bodyPr wrap="square" lIns="0" tIns="15224" rIns="0" bIns="0" anchor="t">
            <a:spAutoFit/>
          </a:bodyPr>
          <a:lstStyle/>
          <a:p>
            <a:r>
              <a:rPr lang="en-US" sz="3000" b="1">
                <a:solidFill>
                  <a:srgbClr val="6D6E71"/>
                </a:solidFill>
              </a:rPr>
              <a:t>Residents want investment to help them feel safe </a:t>
            </a:r>
            <a:r>
              <a:rPr lang="en-US" sz="3000">
                <a:solidFill>
                  <a:srgbClr val="6D6E71"/>
                </a:solidFill>
              </a:rPr>
              <a:t>in </a:t>
            </a:r>
            <a:br>
              <a:rPr lang="en-US" sz="3000">
                <a:solidFill>
                  <a:srgbClr val="6D6E71"/>
                </a:solidFill>
              </a:rPr>
            </a:br>
            <a:r>
              <a:rPr lang="en-US" sz="3000">
                <a:solidFill>
                  <a:srgbClr val="6D6E71"/>
                </a:solidFill>
              </a:rPr>
              <a:t>their local area, have good access to health services, and to keep the streets clean </a:t>
            </a:r>
            <a:br>
              <a:rPr lang="en-US" sz="3000">
                <a:solidFill>
                  <a:srgbClr val="6D6E71"/>
                </a:solidFill>
              </a:rPr>
            </a:br>
            <a:r>
              <a:rPr lang="en-US" sz="3000">
                <a:solidFill>
                  <a:srgbClr val="6D6E71"/>
                </a:solidFill>
              </a:rPr>
              <a:t>and tidy.</a:t>
            </a:r>
          </a:p>
        </p:txBody>
      </p:sp>
      <p:sp>
        <p:nvSpPr>
          <p:cNvPr id="22" name="Local area satisf...">
            <a:extLst>
              <a:ext uri="{FF2B5EF4-FFF2-40B4-BE49-F238E27FC236}">
                <a16:creationId xmlns:a16="http://schemas.microsoft.com/office/drawing/2014/main" id="{C96A555E-0092-9AFD-E71F-5AD5669EC767}"/>
              </a:ext>
            </a:extLst>
          </p:cNvPr>
          <p:cNvSpPr/>
          <p:nvPr/>
        </p:nvSpPr>
        <p:spPr>
          <a:xfrm>
            <a:off x="5843588" y="690073"/>
            <a:ext cx="1570509" cy="679607"/>
          </a:xfrm>
          <a:prstGeom prst="rect">
            <a:avLst/>
          </a:prstGeom>
          <a:noFill/>
        </p:spPr>
        <p:txBody>
          <a:bodyPr wrap="square" lIns="0" tIns="63434" rIns="0" bIns="0" anchor="t">
            <a:spAutoFit/>
          </a:bodyPr>
          <a:lstStyle/>
          <a:p>
            <a:pPr>
              <a:spcBef>
                <a:spcPts val="380"/>
              </a:spcBef>
              <a:spcAft>
                <a:spcPts val="599"/>
              </a:spcAft>
            </a:pPr>
            <a:r>
              <a:rPr lang="en-US" sz="4000" b="1">
                <a:solidFill>
                  <a:schemeClr val="accent2"/>
                </a:solidFill>
                <a:latin typeface="Verdana"/>
              </a:rPr>
              <a:t>38%</a:t>
            </a:r>
            <a:endParaRPr lang="en-US" sz="4000">
              <a:solidFill>
                <a:schemeClr val="accent2"/>
              </a:solidFill>
              <a:latin typeface="Verdana"/>
              <a:ea typeface="Verdana"/>
            </a:endParaRPr>
          </a:p>
        </p:txBody>
      </p:sp>
      <p:sp>
        <p:nvSpPr>
          <p:cNvPr id="7" name="Local area satisf...">
            <a:extLst>
              <a:ext uri="{FF2B5EF4-FFF2-40B4-BE49-F238E27FC236}">
                <a16:creationId xmlns:a16="http://schemas.microsoft.com/office/drawing/2014/main" id="{AE4C7F5F-036D-F4CB-8BD5-A5FA933EC1BD}"/>
              </a:ext>
            </a:extLst>
          </p:cNvPr>
          <p:cNvSpPr/>
          <p:nvPr/>
        </p:nvSpPr>
        <p:spPr>
          <a:xfrm>
            <a:off x="5843588" y="1394907"/>
            <a:ext cx="4752974" cy="1141271"/>
          </a:xfrm>
          <a:prstGeom prst="rect">
            <a:avLst/>
          </a:prstGeom>
          <a:noFill/>
        </p:spPr>
        <p:txBody>
          <a:bodyPr wrap="square" lIns="0" tIns="63434" rIns="0" bIns="0" anchor="t">
            <a:spAutoFit/>
          </a:bodyPr>
          <a:lstStyle/>
          <a:p>
            <a:pPr>
              <a:spcBef>
                <a:spcPts val="380"/>
              </a:spcBef>
              <a:spcAft>
                <a:spcPts val="599"/>
              </a:spcAft>
            </a:pPr>
            <a:r>
              <a:rPr lang="en-GB" sz="1400" b="1" dirty="0">
                <a:solidFill>
                  <a:srgbClr val="6D6E71"/>
                </a:solidFill>
              </a:rPr>
              <a:t>The </a:t>
            </a:r>
            <a:r>
              <a:rPr lang="en-GB" sz="1400" b="1" dirty="0">
                <a:solidFill>
                  <a:schemeClr val="accent2"/>
                </a:solidFill>
              </a:rPr>
              <a:t>most</a:t>
            </a:r>
            <a:r>
              <a:rPr lang="en-GB" sz="1400" b="1" dirty="0">
                <a:solidFill>
                  <a:srgbClr val="6D6E71"/>
                </a:solidFill>
              </a:rPr>
              <a:t> popular spending priority concerns improving community safety. </a:t>
            </a:r>
            <a:r>
              <a:rPr lang="en-GB" sz="1400" dirty="0">
                <a:solidFill>
                  <a:srgbClr val="6D6E71"/>
                </a:solidFill>
              </a:rPr>
              <a:t>This is reinforced </a:t>
            </a:r>
            <a:br>
              <a:rPr lang="en-GB" sz="1400" dirty="0">
                <a:solidFill>
                  <a:srgbClr val="6D6E71"/>
                </a:solidFill>
              </a:rPr>
            </a:br>
            <a:r>
              <a:rPr lang="en-GB" sz="1400" dirty="0">
                <a:solidFill>
                  <a:srgbClr val="6D6E71"/>
                </a:solidFill>
              </a:rPr>
              <a:t>by a rising percentage who feel that hate crime (+14% points) and drug dealing (+12% points ) are problems in their local area.</a:t>
            </a:r>
          </a:p>
        </p:txBody>
      </p:sp>
      <p:sp>
        <p:nvSpPr>
          <p:cNvPr id="43" name="Local area satisf...">
            <a:extLst>
              <a:ext uri="{FF2B5EF4-FFF2-40B4-BE49-F238E27FC236}">
                <a16:creationId xmlns:a16="http://schemas.microsoft.com/office/drawing/2014/main" id="{0C1AFCF6-063D-745D-AB5E-E1BED8824C22}"/>
              </a:ext>
            </a:extLst>
          </p:cNvPr>
          <p:cNvSpPr/>
          <p:nvPr/>
        </p:nvSpPr>
        <p:spPr>
          <a:xfrm>
            <a:off x="5843588" y="2692493"/>
            <a:ext cx="1570509" cy="679607"/>
          </a:xfrm>
          <a:prstGeom prst="rect">
            <a:avLst/>
          </a:prstGeom>
          <a:noFill/>
        </p:spPr>
        <p:txBody>
          <a:bodyPr wrap="square" lIns="0" tIns="63434" rIns="0" bIns="0" anchor="t">
            <a:spAutoFit/>
          </a:bodyPr>
          <a:lstStyle/>
          <a:p>
            <a:pPr>
              <a:spcBef>
                <a:spcPts val="380"/>
              </a:spcBef>
              <a:spcAft>
                <a:spcPts val="599"/>
              </a:spcAft>
            </a:pPr>
            <a:r>
              <a:rPr lang="en-US" sz="4000" b="1">
                <a:solidFill>
                  <a:schemeClr val="accent2"/>
                </a:solidFill>
                <a:latin typeface="Verdana"/>
              </a:rPr>
              <a:t>36%</a:t>
            </a:r>
            <a:endParaRPr lang="en-US" sz="4000">
              <a:solidFill>
                <a:schemeClr val="accent2"/>
              </a:solidFill>
              <a:latin typeface="Verdana"/>
              <a:ea typeface="Verdana"/>
            </a:endParaRPr>
          </a:p>
        </p:txBody>
      </p:sp>
      <p:sp>
        <p:nvSpPr>
          <p:cNvPr id="39" name="Local area satisf...">
            <a:extLst>
              <a:ext uri="{FF2B5EF4-FFF2-40B4-BE49-F238E27FC236}">
                <a16:creationId xmlns:a16="http://schemas.microsoft.com/office/drawing/2014/main" id="{D19B8EC3-8D52-F8F8-AD0A-EEEF93EDB3C9}"/>
              </a:ext>
            </a:extLst>
          </p:cNvPr>
          <p:cNvSpPr/>
          <p:nvPr/>
        </p:nvSpPr>
        <p:spPr>
          <a:xfrm>
            <a:off x="5843589" y="3332747"/>
            <a:ext cx="4752974" cy="925828"/>
          </a:xfrm>
          <a:prstGeom prst="rect">
            <a:avLst/>
          </a:prstGeom>
          <a:noFill/>
        </p:spPr>
        <p:txBody>
          <a:bodyPr wrap="square" lIns="0" tIns="63434" rIns="0" bIns="0" anchor="t">
            <a:spAutoFit/>
          </a:bodyPr>
          <a:lstStyle/>
          <a:p>
            <a:pPr>
              <a:spcBef>
                <a:spcPts val="380"/>
              </a:spcBef>
              <a:spcAft>
                <a:spcPts val="599"/>
              </a:spcAft>
            </a:pPr>
            <a:r>
              <a:rPr lang="en-GB" sz="1400" b="1" dirty="0">
                <a:solidFill>
                  <a:srgbClr val="6D6E71"/>
                </a:solidFill>
              </a:rPr>
              <a:t>Health services is the </a:t>
            </a:r>
            <a:r>
              <a:rPr lang="en-GB" sz="1400" b="1" dirty="0">
                <a:solidFill>
                  <a:schemeClr val="accent2"/>
                </a:solidFill>
              </a:rPr>
              <a:t>second</a:t>
            </a:r>
            <a:r>
              <a:rPr lang="en-GB" sz="1400" b="1" dirty="0">
                <a:solidFill>
                  <a:srgbClr val="6D6E71"/>
                </a:solidFill>
              </a:rPr>
              <a:t> biggest spending priority </a:t>
            </a:r>
            <a:r>
              <a:rPr lang="en-GB" sz="1400" dirty="0">
                <a:solidFill>
                  <a:srgbClr val="6D6E71"/>
                </a:solidFill>
              </a:rPr>
              <a:t>among residents, followed by creating </a:t>
            </a:r>
            <a:br>
              <a:rPr lang="en-GB" sz="1400" dirty="0">
                <a:solidFill>
                  <a:srgbClr val="6D6E71"/>
                </a:solidFill>
              </a:rPr>
            </a:br>
            <a:r>
              <a:rPr lang="en-GB" sz="1400" dirty="0">
                <a:solidFill>
                  <a:srgbClr val="6D6E71"/>
                </a:solidFill>
              </a:rPr>
              <a:t>a clean environment through rubbish collection/ recycling (23%) and street cleaning (23%). </a:t>
            </a:r>
          </a:p>
        </p:txBody>
      </p:sp>
      <p:pic>
        <p:nvPicPr>
          <p:cNvPr id="24" name="Graphic 23">
            <a:extLst>
              <a:ext uri="{FF2B5EF4-FFF2-40B4-BE49-F238E27FC236}">
                <a16:creationId xmlns:a16="http://schemas.microsoft.com/office/drawing/2014/main" id="{9C521C66-9081-B54F-FB9F-E7AF8F63473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324410" y="721476"/>
            <a:ext cx="679608" cy="679608"/>
          </a:xfrm>
          <a:prstGeom prst="rect">
            <a:avLst/>
          </a:prstGeom>
        </p:spPr>
      </p:pic>
      <p:pic>
        <p:nvPicPr>
          <p:cNvPr id="26" name="Graphic 25">
            <a:extLst>
              <a:ext uri="{FF2B5EF4-FFF2-40B4-BE49-F238E27FC236}">
                <a16:creationId xmlns:a16="http://schemas.microsoft.com/office/drawing/2014/main" id="{911F2E55-4927-F0B2-9E9D-740C2B71ECA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267575" y="2762500"/>
            <a:ext cx="609600" cy="609600"/>
          </a:xfrm>
          <a:prstGeom prst="rect">
            <a:avLst/>
          </a:prstGeom>
        </p:spPr>
      </p:pic>
    </p:spTree>
    <p:extLst>
      <p:ext uri="{BB962C8B-B14F-4D97-AF65-F5344CB8AC3E}">
        <p14:creationId xmlns:p14="http://schemas.microsoft.com/office/powerpoint/2010/main" val="8595068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6">
            <a:extLst>
              <a:ext uri="{FF2B5EF4-FFF2-40B4-BE49-F238E27FC236}">
                <a16:creationId xmlns:a16="http://schemas.microsoft.com/office/drawing/2014/main" id="{4E814A40-71F2-2AED-B49E-56F127A4A6F9}"/>
              </a:ext>
              <a:ext uri="{C183D7F6-B498-43B3-948B-1728B52AA6E4}">
                <adec:decorative xmlns:adec="http://schemas.microsoft.com/office/drawing/2017/decorative" val="1"/>
              </a:ext>
            </a:extLst>
          </p:cNvPr>
          <p:cNvSpPr>
            <a:spLocks noGrp="1"/>
          </p:cNvSpPr>
          <p:nvPr>
            <p:ph type="body" sz="quarter" idx="10"/>
          </p:nvPr>
        </p:nvSpPr>
        <p:spPr>
          <a:xfrm rot="5400000">
            <a:off x="8758723" y="3245796"/>
            <a:ext cx="5515508" cy="265343"/>
          </a:xfrm>
        </p:spPr>
        <p:txBody>
          <a:bodyPr/>
          <a:lstStyle/>
          <a:p>
            <a:r>
              <a:rPr lang="en-GB"/>
              <a:t>Executive summary (IV)</a:t>
            </a:r>
          </a:p>
        </p:txBody>
      </p:sp>
      <p:sp>
        <p:nvSpPr>
          <p:cNvPr id="2" name="Title 1">
            <a:extLst>
              <a:ext uri="{FF2B5EF4-FFF2-40B4-BE49-F238E27FC236}">
                <a16:creationId xmlns:a16="http://schemas.microsoft.com/office/drawing/2014/main" id="{56338862-23BD-6A3E-BEE7-6509BFF96CC2}"/>
              </a:ext>
            </a:extLst>
          </p:cNvPr>
          <p:cNvSpPr>
            <a:spLocks noGrp="1"/>
          </p:cNvSpPr>
          <p:nvPr>
            <p:ph type="title"/>
          </p:nvPr>
        </p:nvSpPr>
        <p:spPr>
          <a:xfrm>
            <a:off x="518796" y="-445918"/>
            <a:ext cx="9050284" cy="445918"/>
          </a:xfrm>
        </p:spPr>
        <p:txBody>
          <a:bodyPr vert="horz" wrap="square" lIns="0" tIns="0" rIns="0" bIns="0" anchor="b" anchorCtr="0">
            <a:spAutoFit/>
          </a:bodyPr>
          <a:lstStyle/>
          <a:p>
            <a:r>
              <a:rPr lang="en-GB"/>
              <a:t>Executive summary (IV)</a:t>
            </a:r>
          </a:p>
        </p:txBody>
      </p:sp>
      <p:sp>
        <p:nvSpPr>
          <p:cNvPr id="5" name="Residents are inc..."/>
          <p:cNvSpPr/>
          <p:nvPr/>
        </p:nvSpPr>
        <p:spPr>
          <a:xfrm>
            <a:off x="523330" y="1928131"/>
            <a:ext cx="4909281" cy="2785362"/>
          </a:xfrm>
          <a:prstGeom prst="rect">
            <a:avLst/>
          </a:prstGeom>
          <a:noFill/>
        </p:spPr>
        <p:txBody>
          <a:bodyPr wrap="square" lIns="0" tIns="15224" rIns="0" bIns="0" anchor="t">
            <a:spAutoFit/>
          </a:bodyPr>
          <a:lstStyle/>
          <a:p>
            <a:r>
              <a:rPr lang="en-US" sz="3000" b="1">
                <a:solidFill>
                  <a:schemeClr val="accent2"/>
                </a:solidFill>
              </a:rPr>
              <a:t>Four in five </a:t>
            </a:r>
            <a:br>
              <a:rPr lang="en-US" sz="3000" b="1">
                <a:solidFill>
                  <a:schemeClr val="accent2"/>
                </a:solidFill>
              </a:rPr>
            </a:br>
            <a:r>
              <a:rPr lang="en-US" sz="3000" b="1">
                <a:solidFill>
                  <a:srgbClr val="6D6E71"/>
                </a:solidFill>
              </a:rPr>
              <a:t>residents feel informed, </a:t>
            </a:r>
            <a:r>
              <a:rPr lang="en-US" sz="3000">
                <a:solidFill>
                  <a:srgbClr val="6D6E71"/>
                </a:solidFill>
              </a:rPr>
              <a:t>and Brent comfortably outperforms the LGA’s benchmark </a:t>
            </a:r>
            <a:br>
              <a:rPr lang="en-US" sz="3000">
                <a:solidFill>
                  <a:srgbClr val="6D6E71"/>
                </a:solidFill>
              </a:rPr>
            </a:br>
            <a:r>
              <a:rPr lang="en-US" sz="3000">
                <a:solidFill>
                  <a:srgbClr val="6D6E71"/>
                </a:solidFill>
              </a:rPr>
              <a:t>for this metric. </a:t>
            </a:r>
          </a:p>
        </p:txBody>
      </p:sp>
      <p:sp>
        <p:nvSpPr>
          <p:cNvPr id="22" name="Local area satisf...">
            <a:extLst>
              <a:ext uri="{FF2B5EF4-FFF2-40B4-BE49-F238E27FC236}">
                <a16:creationId xmlns:a16="http://schemas.microsoft.com/office/drawing/2014/main" id="{C96A555E-0092-9AFD-E71F-5AD5669EC767}"/>
              </a:ext>
            </a:extLst>
          </p:cNvPr>
          <p:cNvSpPr/>
          <p:nvPr/>
        </p:nvSpPr>
        <p:spPr>
          <a:xfrm>
            <a:off x="5843588" y="690073"/>
            <a:ext cx="1570509" cy="679607"/>
          </a:xfrm>
          <a:prstGeom prst="rect">
            <a:avLst/>
          </a:prstGeom>
          <a:noFill/>
        </p:spPr>
        <p:txBody>
          <a:bodyPr wrap="square" lIns="0" tIns="63434" rIns="0" bIns="0" anchor="t">
            <a:spAutoFit/>
          </a:bodyPr>
          <a:lstStyle/>
          <a:p>
            <a:pPr>
              <a:spcBef>
                <a:spcPts val="380"/>
              </a:spcBef>
              <a:spcAft>
                <a:spcPts val="599"/>
              </a:spcAft>
            </a:pPr>
            <a:r>
              <a:rPr lang="en-US" sz="4000" b="1">
                <a:solidFill>
                  <a:schemeClr val="accent2"/>
                </a:solidFill>
                <a:latin typeface="Verdana"/>
              </a:rPr>
              <a:t>54%</a:t>
            </a:r>
            <a:endParaRPr lang="en-US" sz="4000">
              <a:solidFill>
                <a:schemeClr val="accent2"/>
              </a:solidFill>
              <a:latin typeface="Verdana"/>
              <a:ea typeface="Verdana"/>
            </a:endParaRPr>
          </a:p>
        </p:txBody>
      </p:sp>
      <p:sp>
        <p:nvSpPr>
          <p:cNvPr id="7" name="Local area satisf...">
            <a:extLst>
              <a:ext uri="{FF2B5EF4-FFF2-40B4-BE49-F238E27FC236}">
                <a16:creationId xmlns:a16="http://schemas.microsoft.com/office/drawing/2014/main" id="{AE4C7F5F-036D-F4CB-8BD5-A5FA933EC1BD}"/>
              </a:ext>
            </a:extLst>
          </p:cNvPr>
          <p:cNvSpPr/>
          <p:nvPr/>
        </p:nvSpPr>
        <p:spPr>
          <a:xfrm>
            <a:off x="5843588" y="1394907"/>
            <a:ext cx="4752974" cy="1141271"/>
          </a:xfrm>
          <a:prstGeom prst="rect">
            <a:avLst/>
          </a:prstGeom>
          <a:noFill/>
        </p:spPr>
        <p:txBody>
          <a:bodyPr wrap="square" lIns="0" tIns="63434" rIns="0" bIns="0" anchor="t">
            <a:spAutoFit/>
          </a:bodyPr>
          <a:lstStyle/>
          <a:p>
            <a:pPr>
              <a:spcBef>
                <a:spcPts val="380"/>
              </a:spcBef>
              <a:spcAft>
                <a:spcPts val="599"/>
              </a:spcAft>
            </a:pPr>
            <a:r>
              <a:rPr lang="en-GB" sz="1400" b="1">
                <a:solidFill>
                  <a:schemeClr val="accent2"/>
                </a:solidFill>
              </a:rPr>
              <a:t>Residents tend to get their information </a:t>
            </a:r>
            <a:br>
              <a:rPr lang="en-GB" sz="1400" b="1">
                <a:solidFill>
                  <a:schemeClr val="accent2"/>
                </a:solidFill>
              </a:rPr>
            </a:br>
            <a:r>
              <a:rPr lang="en-GB" sz="1400" b="1">
                <a:solidFill>
                  <a:schemeClr val="accent2"/>
                </a:solidFill>
              </a:rPr>
              <a:t>from leaflets and noticeboards </a:t>
            </a:r>
            <a:r>
              <a:rPr lang="en-GB" sz="1400">
                <a:solidFill>
                  <a:srgbClr val="6D6E71"/>
                </a:solidFill>
              </a:rPr>
              <a:t>or from family, friends or neighbours (46%), but council sources such as “Your Brent Magazine” and the council’s website also feature prominently (both 38%).</a:t>
            </a:r>
          </a:p>
        </p:txBody>
      </p:sp>
      <p:sp>
        <p:nvSpPr>
          <p:cNvPr id="39" name="Local area satisf...">
            <a:extLst>
              <a:ext uri="{FF2B5EF4-FFF2-40B4-BE49-F238E27FC236}">
                <a16:creationId xmlns:a16="http://schemas.microsoft.com/office/drawing/2014/main" id="{D19B8EC3-8D52-F8F8-AD0A-EEEF93EDB3C9}"/>
              </a:ext>
            </a:extLst>
          </p:cNvPr>
          <p:cNvSpPr/>
          <p:nvPr/>
        </p:nvSpPr>
        <p:spPr>
          <a:xfrm>
            <a:off x="5843589" y="3332747"/>
            <a:ext cx="4752974" cy="1141271"/>
          </a:xfrm>
          <a:prstGeom prst="rect">
            <a:avLst/>
          </a:prstGeom>
          <a:noFill/>
        </p:spPr>
        <p:txBody>
          <a:bodyPr wrap="square" lIns="0" tIns="63434" rIns="0" bIns="0" anchor="t">
            <a:spAutoFit/>
          </a:bodyPr>
          <a:lstStyle/>
          <a:p>
            <a:pPr>
              <a:spcBef>
                <a:spcPts val="380"/>
              </a:spcBef>
              <a:spcAft>
                <a:spcPts val="599"/>
              </a:spcAft>
            </a:pPr>
            <a:r>
              <a:rPr lang="en-GB" sz="1400" dirty="0">
                <a:solidFill>
                  <a:srgbClr val="6D6E71"/>
                </a:solidFill>
              </a:rPr>
              <a:t>The </a:t>
            </a:r>
            <a:r>
              <a:rPr lang="en-GB" sz="1400" b="1" dirty="0">
                <a:solidFill>
                  <a:srgbClr val="6D6E71"/>
                </a:solidFill>
              </a:rPr>
              <a:t>youngest</a:t>
            </a:r>
            <a:r>
              <a:rPr lang="en-GB" sz="1400" dirty="0">
                <a:solidFill>
                  <a:srgbClr val="6D6E71"/>
                </a:solidFill>
              </a:rPr>
              <a:t> </a:t>
            </a:r>
            <a:r>
              <a:rPr lang="en-GB" sz="1400" b="1" dirty="0">
                <a:solidFill>
                  <a:srgbClr val="6D6E71"/>
                </a:solidFill>
              </a:rPr>
              <a:t>(16-24: </a:t>
            </a:r>
            <a:r>
              <a:rPr lang="en-GB" sz="1400" b="1" dirty="0">
                <a:solidFill>
                  <a:schemeClr val="accent2"/>
                </a:solidFill>
              </a:rPr>
              <a:t>73%</a:t>
            </a:r>
            <a:r>
              <a:rPr lang="en-GB" sz="1400" b="1" dirty="0">
                <a:solidFill>
                  <a:srgbClr val="6D6E71"/>
                </a:solidFill>
              </a:rPr>
              <a:t>) </a:t>
            </a:r>
            <a:r>
              <a:rPr lang="en-GB" sz="1400" dirty="0">
                <a:solidFill>
                  <a:srgbClr val="6D6E71"/>
                </a:solidFill>
              </a:rPr>
              <a:t>and </a:t>
            </a:r>
            <a:r>
              <a:rPr lang="en-GB" sz="1400" b="1" dirty="0">
                <a:solidFill>
                  <a:srgbClr val="6D6E71"/>
                </a:solidFill>
              </a:rPr>
              <a:t>oldest</a:t>
            </a:r>
            <a:r>
              <a:rPr lang="en-GB" sz="1400" dirty="0">
                <a:solidFill>
                  <a:srgbClr val="6D6E71"/>
                </a:solidFill>
              </a:rPr>
              <a:t> </a:t>
            </a:r>
            <a:br>
              <a:rPr lang="en-GB" sz="1400" dirty="0">
                <a:solidFill>
                  <a:srgbClr val="6D6E71"/>
                </a:solidFill>
              </a:rPr>
            </a:br>
            <a:r>
              <a:rPr lang="en-GB" sz="1400" b="1" dirty="0">
                <a:solidFill>
                  <a:srgbClr val="6D6E71"/>
                </a:solidFill>
              </a:rPr>
              <a:t>(65+: </a:t>
            </a:r>
            <a:r>
              <a:rPr lang="en-GB" sz="1400" b="1" dirty="0">
                <a:solidFill>
                  <a:schemeClr val="accent2"/>
                </a:solidFill>
              </a:rPr>
              <a:t>74%</a:t>
            </a:r>
            <a:r>
              <a:rPr lang="en-GB" sz="1400" b="1" dirty="0">
                <a:solidFill>
                  <a:srgbClr val="6D6E71"/>
                </a:solidFill>
              </a:rPr>
              <a:t>) </a:t>
            </a:r>
            <a:r>
              <a:rPr lang="en-GB" sz="1400" dirty="0">
                <a:solidFill>
                  <a:srgbClr val="6D6E71"/>
                </a:solidFill>
              </a:rPr>
              <a:t>age groups are </a:t>
            </a:r>
            <a:r>
              <a:rPr lang="en-GB" sz="1400" b="1" dirty="0">
                <a:solidFill>
                  <a:srgbClr val="6D6E71"/>
                </a:solidFill>
              </a:rPr>
              <a:t>both less likely </a:t>
            </a:r>
            <a:br>
              <a:rPr lang="en-GB" sz="1400" b="1" dirty="0">
                <a:solidFill>
                  <a:srgbClr val="6D6E71"/>
                </a:solidFill>
              </a:rPr>
            </a:br>
            <a:r>
              <a:rPr lang="en-GB" sz="1400" b="1" dirty="0">
                <a:solidFill>
                  <a:srgbClr val="6D6E71"/>
                </a:solidFill>
              </a:rPr>
              <a:t>to feel informed than average (80%), </a:t>
            </a:r>
            <a:br>
              <a:rPr lang="en-GB" sz="1400" b="1" dirty="0">
                <a:solidFill>
                  <a:srgbClr val="6D6E71"/>
                </a:solidFill>
              </a:rPr>
            </a:br>
            <a:r>
              <a:rPr lang="en-GB" sz="1400" dirty="0">
                <a:solidFill>
                  <a:srgbClr val="6D6E71"/>
                </a:solidFill>
              </a:rPr>
              <a:t>indicating that targeted communications may </a:t>
            </a:r>
            <a:br>
              <a:rPr lang="en-GB" sz="1400" dirty="0">
                <a:solidFill>
                  <a:srgbClr val="6D6E71"/>
                </a:solidFill>
              </a:rPr>
            </a:br>
            <a:r>
              <a:rPr lang="en-GB" sz="1400" dirty="0">
                <a:solidFill>
                  <a:srgbClr val="6D6E71"/>
                </a:solidFill>
              </a:rPr>
              <a:t>be needed to improve reach. </a:t>
            </a:r>
            <a:endParaRPr lang="en-GB" sz="1400" dirty="0">
              <a:solidFill>
                <a:srgbClr val="6D6E71"/>
              </a:solidFill>
              <a:ea typeface="Verdana"/>
            </a:endParaRPr>
          </a:p>
        </p:txBody>
      </p:sp>
      <p:pic>
        <p:nvPicPr>
          <p:cNvPr id="9" name="Graphic 8">
            <a:extLst>
              <a:ext uri="{FF2B5EF4-FFF2-40B4-BE49-F238E27FC236}">
                <a16:creationId xmlns:a16="http://schemas.microsoft.com/office/drawing/2014/main" id="{B4F2C337-F3AB-689E-B20D-A946ACC6E8F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747222">
            <a:off x="7315677" y="705385"/>
            <a:ext cx="607607" cy="607607"/>
          </a:xfrm>
          <a:prstGeom prst="rect">
            <a:avLst/>
          </a:prstGeom>
        </p:spPr>
      </p:pic>
      <p:grpSp>
        <p:nvGrpSpPr>
          <p:cNvPr id="16" name="Group 15">
            <a:extLst>
              <a:ext uri="{FF2B5EF4-FFF2-40B4-BE49-F238E27FC236}">
                <a16:creationId xmlns:a16="http://schemas.microsoft.com/office/drawing/2014/main" id="{6B4919E6-601E-BDE4-8BD7-EAB4BB1A1F6D}"/>
              </a:ext>
              <a:ext uri="{C183D7F6-B498-43B3-948B-1728B52AA6E4}">
                <adec:decorative xmlns:adec="http://schemas.microsoft.com/office/drawing/2017/decorative" val="1"/>
              </a:ext>
            </a:extLst>
          </p:cNvPr>
          <p:cNvGrpSpPr/>
          <p:nvPr/>
        </p:nvGrpSpPr>
        <p:grpSpPr>
          <a:xfrm>
            <a:off x="502491" y="782299"/>
            <a:ext cx="2644121" cy="982750"/>
            <a:chOff x="502491" y="782299"/>
            <a:chExt cx="1349141" cy="501440"/>
          </a:xfrm>
        </p:grpSpPr>
        <p:pic>
          <p:nvPicPr>
            <p:cNvPr id="11" name="Graphic 10" descr="Man with solid fill">
              <a:extLst>
                <a:ext uri="{FF2B5EF4-FFF2-40B4-BE49-F238E27FC236}">
                  <a16:creationId xmlns:a16="http://schemas.microsoft.com/office/drawing/2014/main" id="{68DEFAE9-051E-541E-6C79-37FFD0BBCCC0}"/>
                </a:ext>
              </a:extLst>
            </p:cNvPr>
            <p:cNvPicPr>
              <a:picLocks noChangeAspect="1"/>
            </p:cNvPicPr>
            <p:nvPr/>
          </p:nvPicPr>
          <p:blipFill>
            <a:blip>
              <a:extLst>
                <a:ext uri="{96DAC541-7B7A-43D3-8B79-37D633B846F1}">
                  <asvg:svgBlip xmlns:asvg="http://schemas.microsoft.com/office/drawing/2016/SVG/main" r:embed="rId4"/>
                </a:ext>
              </a:extLst>
            </a:blip>
            <a:srcRect l="22396" r="24688"/>
            <a:stretch>
              <a:fillRect/>
            </a:stretch>
          </p:blipFill>
          <p:spPr>
            <a:xfrm>
              <a:off x="502491" y="782299"/>
              <a:ext cx="265342" cy="501440"/>
            </a:xfrm>
            <a:prstGeom prst="rect">
              <a:avLst/>
            </a:prstGeom>
          </p:spPr>
        </p:pic>
        <p:pic>
          <p:nvPicPr>
            <p:cNvPr id="12" name="Graphic 11" descr="Man with solid fill">
              <a:extLst>
                <a:ext uri="{FF2B5EF4-FFF2-40B4-BE49-F238E27FC236}">
                  <a16:creationId xmlns:a16="http://schemas.microsoft.com/office/drawing/2014/main" id="{A44231EC-A4A8-6C1E-7263-49FCF0E0CBCD}"/>
                </a:ext>
              </a:extLst>
            </p:cNvPr>
            <p:cNvPicPr>
              <a:picLocks noChangeAspect="1"/>
            </p:cNvPicPr>
            <p:nvPr/>
          </p:nvPicPr>
          <p:blipFill>
            <a:blip>
              <a:extLst>
                <a:ext uri="{96DAC541-7B7A-43D3-8B79-37D633B846F1}">
                  <asvg:svgBlip xmlns:asvg="http://schemas.microsoft.com/office/drawing/2016/SVG/main" r:embed="rId4"/>
                </a:ext>
              </a:extLst>
            </a:blip>
            <a:srcRect l="22396" r="24688"/>
            <a:stretch>
              <a:fillRect/>
            </a:stretch>
          </p:blipFill>
          <p:spPr>
            <a:xfrm>
              <a:off x="773441" y="782299"/>
              <a:ext cx="265342" cy="501440"/>
            </a:xfrm>
            <a:prstGeom prst="rect">
              <a:avLst/>
            </a:prstGeom>
          </p:spPr>
        </p:pic>
        <p:pic>
          <p:nvPicPr>
            <p:cNvPr id="13" name="Graphic 12" descr="Man with solid fill">
              <a:extLst>
                <a:ext uri="{FF2B5EF4-FFF2-40B4-BE49-F238E27FC236}">
                  <a16:creationId xmlns:a16="http://schemas.microsoft.com/office/drawing/2014/main" id="{D94FF613-9756-CC8B-9C4C-304E16756BA3}"/>
                </a:ext>
              </a:extLst>
            </p:cNvPr>
            <p:cNvPicPr>
              <a:picLocks noChangeAspect="1"/>
            </p:cNvPicPr>
            <p:nvPr/>
          </p:nvPicPr>
          <p:blipFill>
            <a:blip>
              <a:extLst>
                <a:ext uri="{96DAC541-7B7A-43D3-8B79-37D633B846F1}">
                  <asvg:svgBlip xmlns:asvg="http://schemas.microsoft.com/office/drawing/2016/SVG/main" r:embed="rId4"/>
                </a:ext>
              </a:extLst>
            </a:blip>
            <a:srcRect l="22396" r="24688"/>
            <a:stretch>
              <a:fillRect/>
            </a:stretch>
          </p:blipFill>
          <p:spPr>
            <a:xfrm>
              <a:off x="1044391" y="782299"/>
              <a:ext cx="265342" cy="501440"/>
            </a:xfrm>
            <a:prstGeom prst="rect">
              <a:avLst/>
            </a:prstGeom>
          </p:spPr>
        </p:pic>
        <p:pic>
          <p:nvPicPr>
            <p:cNvPr id="14" name="Graphic 13" descr="Man with solid fill">
              <a:extLst>
                <a:ext uri="{FF2B5EF4-FFF2-40B4-BE49-F238E27FC236}">
                  <a16:creationId xmlns:a16="http://schemas.microsoft.com/office/drawing/2014/main" id="{95A3669F-3C8C-8262-EA6C-8B2EFB1D7FA9}"/>
                </a:ext>
              </a:extLst>
            </p:cNvPr>
            <p:cNvPicPr>
              <a:picLocks noChangeAspect="1"/>
            </p:cNvPicPr>
            <p:nvPr/>
          </p:nvPicPr>
          <p:blipFill>
            <a:blip>
              <a:extLst>
                <a:ext uri="{96DAC541-7B7A-43D3-8B79-37D633B846F1}">
                  <asvg:svgBlip xmlns:asvg="http://schemas.microsoft.com/office/drawing/2016/SVG/main" r:embed="rId4"/>
                </a:ext>
              </a:extLst>
            </a:blip>
            <a:srcRect l="22396" r="24688"/>
            <a:stretch>
              <a:fillRect/>
            </a:stretch>
          </p:blipFill>
          <p:spPr>
            <a:xfrm>
              <a:off x="1315341" y="782299"/>
              <a:ext cx="265342" cy="501440"/>
            </a:xfrm>
            <a:prstGeom prst="rect">
              <a:avLst/>
            </a:prstGeom>
          </p:spPr>
        </p:pic>
        <p:pic>
          <p:nvPicPr>
            <p:cNvPr id="15" name="Graphic 14" descr="Man with solid fill">
              <a:extLst>
                <a:ext uri="{FF2B5EF4-FFF2-40B4-BE49-F238E27FC236}">
                  <a16:creationId xmlns:a16="http://schemas.microsoft.com/office/drawing/2014/main" id="{290E1BF9-C49D-A5BA-A446-ED8B0F507CFF}"/>
                </a:ext>
              </a:extLst>
            </p:cNvPr>
            <p:cNvPicPr>
              <a:picLocks noChangeAspect="1"/>
            </p:cNvPicPr>
            <p:nvPr/>
          </p:nvPicPr>
          <p:blipFill>
            <a:blip>
              <a:extLst>
                <a:ext uri="{96DAC541-7B7A-43D3-8B79-37D633B846F1}">
                  <asvg:svgBlip xmlns:asvg="http://schemas.microsoft.com/office/drawing/2016/SVG/main" r:embed="rId5"/>
                </a:ext>
              </a:extLst>
            </a:blip>
            <a:srcRect l="22396" r="24688"/>
            <a:stretch>
              <a:fillRect/>
            </a:stretch>
          </p:blipFill>
          <p:spPr>
            <a:xfrm>
              <a:off x="1586290" y="782299"/>
              <a:ext cx="265342" cy="501440"/>
            </a:xfrm>
            <a:prstGeom prst="rect">
              <a:avLst/>
            </a:prstGeom>
          </p:spPr>
        </p:pic>
      </p:grpSp>
      <p:pic>
        <p:nvPicPr>
          <p:cNvPr id="6" name="Graphic 5">
            <a:extLst>
              <a:ext uri="{FF2B5EF4-FFF2-40B4-BE49-F238E27FC236}">
                <a16:creationId xmlns:a16="http://schemas.microsoft.com/office/drawing/2014/main" id="{E3330695-589C-72CC-F69D-52E30AB667E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763341" y="2536178"/>
            <a:ext cx="914400" cy="914400"/>
          </a:xfrm>
          <a:prstGeom prst="rect">
            <a:avLst/>
          </a:prstGeom>
        </p:spPr>
      </p:pic>
    </p:spTree>
    <p:extLst>
      <p:ext uri="{BB962C8B-B14F-4D97-AF65-F5344CB8AC3E}">
        <p14:creationId xmlns:p14="http://schemas.microsoft.com/office/powerpoint/2010/main" val="26170630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8E27634-909C-8928-37E1-5766FB353FC6}"/>
              </a:ext>
              <a:ext uri="{C183D7F6-B498-43B3-948B-1728B52AA6E4}">
                <adec:decorative xmlns:adec="http://schemas.microsoft.com/office/drawing/2017/decorative" val="1"/>
              </a:ext>
            </a:extLst>
          </p:cNvPr>
          <p:cNvSpPr>
            <a:spLocks noGrp="1"/>
          </p:cNvSpPr>
          <p:nvPr>
            <p:ph type="title"/>
          </p:nvPr>
        </p:nvSpPr>
        <p:spPr>
          <a:xfrm>
            <a:off x="518796" y="-445918"/>
            <a:ext cx="9050284" cy="445918"/>
          </a:xfrm>
        </p:spPr>
        <p:txBody>
          <a:bodyPr vert="horz" wrap="square" lIns="0" tIns="0" rIns="0" bIns="0" anchor="b" anchorCtr="0">
            <a:spAutoFit/>
          </a:bodyPr>
          <a:lstStyle/>
          <a:p>
            <a:r>
              <a:rPr lang="en-GB" dirty="0"/>
              <a:t>Executive summary (V)</a:t>
            </a:r>
          </a:p>
        </p:txBody>
      </p:sp>
      <p:pic>
        <p:nvPicPr>
          <p:cNvPr id="2" name="Graphic 1" descr="Man with solid fill">
            <a:extLst>
              <a:ext uri="{FF2B5EF4-FFF2-40B4-BE49-F238E27FC236}">
                <a16:creationId xmlns:a16="http://schemas.microsoft.com/office/drawing/2014/main" id="{C0937585-0EC8-0F72-108D-D4B597FA2127}"/>
              </a:ext>
            </a:extLst>
          </p:cNvPr>
          <p:cNvPicPr>
            <a:picLocks noChangeAspect="1"/>
          </p:cNvPicPr>
          <p:nvPr/>
        </p:nvPicPr>
        <p:blipFill>
          <a:blip>
            <a:extLst>
              <a:ext uri="{96DAC541-7B7A-43D3-8B79-37D633B846F1}">
                <asvg:svgBlip xmlns:asvg="http://schemas.microsoft.com/office/drawing/2016/SVG/main" r:embed="rId3"/>
              </a:ext>
            </a:extLst>
          </a:blip>
          <a:srcRect l="22396" r="24688"/>
          <a:stretch>
            <a:fillRect/>
          </a:stretch>
        </p:blipFill>
        <p:spPr>
          <a:xfrm>
            <a:off x="489062" y="782077"/>
            <a:ext cx="420466" cy="794592"/>
          </a:xfrm>
          <a:prstGeom prst="rect">
            <a:avLst/>
          </a:prstGeom>
        </p:spPr>
      </p:pic>
      <p:sp>
        <p:nvSpPr>
          <p:cNvPr id="18" name="Residents are inc...">
            <a:extLst>
              <a:ext uri="{FF2B5EF4-FFF2-40B4-BE49-F238E27FC236}">
                <a16:creationId xmlns:a16="http://schemas.microsoft.com/office/drawing/2014/main" id="{088076B3-2B58-F3DF-30EB-64B046CA06A2}"/>
              </a:ext>
            </a:extLst>
          </p:cNvPr>
          <p:cNvSpPr/>
          <p:nvPr/>
        </p:nvSpPr>
        <p:spPr>
          <a:xfrm>
            <a:off x="523331" y="1750620"/>
            <a:ext cx="4780508" cy="2970028"/>
          </a:xfrm>
          <a:prstGeom prst="rect">
            <a:avLst/>
          </a:prstGeom>
          <a:noFill/>
        </p:spPr>
        <p:txBody>
          <a:bodyPr wrap="square" lIns="0" tIns="15224" rIns="0" bIns="0" anchor="t">
            <a:spAutoFit/>
          </a:bodyPr>
          <a:lstStyle/>
          <a:p>
            <a:r>
              <a:rPr lang="en-GB" sz="3200" b="1" dirty="0">
                <a:solidFill>
                  <a:schemeClr val="accent2"/>
                </a:solidFill>
              </a:rPr>
              <a:t>Around one in seven residents (15%) </a:t>
            </a:r>
            <a:r>
              <a:rPr lang="en-GB" sz="3200" b="1" dirty="0">
                <a:solidFill>
                  <a:srgbClr val="6D6E71"/>
                </a:solidFill>
              </a:rPr>
              <a:t>are finding it difficult </a:t>
            </a:r>
            <a:br>
              <a:rPr lang="en-GB" sz="3200" b="1" dirty="0">
                <a:solidFill>
                  <a:srgbClr val="6D6E71"/>
                </a:solidFill>
              </a:rPr>
            </a:br>
            <a:r>
              <a:rPr lang="en-GB" sz="3200" b="1" dirty="0">
                <a:solidFill>
                  <a:srgbClr val="6D6E71"/>
                </a:solidFill>
              </a:rPr>
              <a:t>or very difficult to cope with the cost of living.</a:t>
            </a:r>
          </a:p>
        </p:txBody>
      </p:sp>
      <p:pic>
        <p:nvPicPr>
          <p:cNvPr id="3" name="Graphic 2">
            <a:extLst>
              <a:ext uri="{FF2B5EF4-FFF2-40B4-BE49-F238E27FC236}">
                <a16:creationId xmlns:a16="http://schemas.microsoft.com/office/drawing/2014/main" id="{2D508FF6-43C6-8910-196A-1EB25F40756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l="22396" r="24688"/>
          <a:stretch>
            <a:fillRect/>
          </a:stretch>
        </p:blipFill>
        <p:spPr>
          <a:xfrm>
            <a:off x="918415" y="782077"/>
            <a:ext cx="420466" cy="794592"/>
          </a:xfrm>
          <a:prstGeom prst="rect">
            <a:avLst/>
          </a:prstGeom>
        </p:spPr>
      </p:pic>
      <p:pic>
        <p:nvPicPr>
          <p:cNvPr id="5" name="Graphic 4">
            <a:extLst>
              <a:ext uri="{FF2B5EF4-FFF2-40B4-BE49-F238E27FC236}">
                <a16:creationId xmlns:a16="http://schemas.microsoft.com/office/drawing/2014/main" id="{5D47CCA8-CFAD-15F4-8E0B-FCA73012017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l="22396" r="24688"/>
          <a:stretch>
            <a:fillRect/>
          </a:stretch>
        </p:blipFill>
        <p:spPr>
          <a:xfrm>
            <a:off x="1347768" y="782077"/>
            <a:ext cx="420466" cy="794592"/>
          </a:xfrm>
          <a:prstGeom prst="rect">
            <a:avLst/>
          </a:prstGeom>
        </p:spPr>
      </p:pic>
      <p:pic>
        <p:nvPicPr>
          <p:cNvPr id="6" name="Graphic 5">
            <a:extLst>
              <a:ext uri="{FF2B5EF4-FFF2-40B4-BE49-F238E27FC236}">
                <a16:creationId xmlns:a16="http://schemas.microsoft.com/office/drawing/2014/main" id="{5A55C6A0-CA5A-D53D-9762-1333094A850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l="22396" r="24688"/>
          <a:stretch>
            <a:fillRect/>
          </a:stretch>
        </p:blipFill>
        <p:spPr>
          <a:xfrm>
            <a:off x="1777121" y="782077"/>
            <a:ext cx="420466" cy="794592"/>
          </a:xfrm>
          <a:prstGeom prst="rect">
            <a:avLst/>
          </a:prstGeom>
        </p:spPr>
      </p:pic>
      <p:pic>
        <p:nvPicPr>
          <p:cNvPr id="8" name="Graphic 7">
            <a:extLst>
              <a:ext uri="{FF2B5EF4-FFF2-40B4-BE49-F238E27FC236}">
                <a16:creationId xmlns:a16="http://schemas.microsoft.com/office/drawing/2014/main" id="{28FE3626-D481-7903-06A3-792557A33F4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l="22396" r="24688"/>
          <a:stretch>
            <a:fillRect/>
          </a:stretch>
        </p:blipFill>
        <p:spPr>
          <a:xfrm>
            <a:off x="2206472" y="782077"/>
            <a:ext cx="420466" cy="794592"/>
          </a:xfrm>
          <a:prstGeom prst="rect">
            <a:avLst/>
          </a:prstGeom>
        </p:spPr>
      </p:pic>
      <p:pic>
        <p:nvPicPr>
          <p:cNvPr id="9" name="Graphic 8">
            <a:extLst>
              <a:ext uri="{FF2B5EF4-FFF2-40B4-BE49-F238E27FC236}">
                <a16:creationId xmlns:a16="http://schemas.microsoft.com/office/drawing/2014/main" id="{57E6BD87-FCE8-98C9-8B22-F0A4BDEA8BA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l="22396" r="24688"/>
          <a:stretch>
            <a:fillRect/>
          </a:stretch>
        </p:blipFill>
        <p:spPr>
          <a:xfrm>
            <a:off x="2635825" y="782077"/>
            <a:ext cx="420466" cy="794592"/>
          </a:xfrm>
          <a:prstGeom prst="rect">
            <a:avLst/>
          </a:prstGeom>
        </p:spPr>
      </p:pic>
      <p:pic>
        <p:nvPicPr>
          <p:cNvPr id="11" name="Graphic 10">
            <a:extLst>
              <a:ext uri="{FF2B5EF4-FFF2-40B4-BE49-F238E27FC236}">
                <a16:creationId xmlns:a16="http://schemas.microsoft.com/office/drawing/2014/main" id="{CBEBC7D5-8C21-8C8C-D8B8-2DBECE3BD62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l="22396" r="24688"/>
          <a:stretch>
            <a:fillRect/>
          </a:stretch>
        </p:blipFill>
        <p:spPr>
          <a:xfrm>
            <a:off x="3065178" y="782077"/>
            <a:ext cx="420466" cy="794592"/>
          </a:xfrm>
          <a:prstGeom prst="rect">
            <a:avLst/>
          </a:prstGeom>
        </p:spPr>
      </p:pic>
      <p:sp>
        <p:nvSpPr>
          <p:cNvPr id="34" name="Local area satisf...">
            <a:extLst>
              <a:ext uri="{FF2B5EF4-FFF2-40B4-BE49-F238E27FC236}">
                <a16:creationId xmlns:a16="http://schemas.microsoft.com/office/drawing/2014/main" id="{9657D581-13E2-10C1-25A1-5B8D0B73789E}"/>
              </a:ext>
            </a:extLst>
          </p:cNvPr>
          <p:cNvSpPr/>
          <p:nvPr/>
        </p:nvSpPr>
        <p:spPr>
          <a:xfrm>
            <a:off x="5843588" y="690073"/>
            <a:ext cx="1570509" cy="679607"/>
          </a:xfrm>
          <a:prstGeom prst="rect">
            <a:avLst/>
          </a:prstGeom>
          <a:noFill/>
        </p:spPr>
        <p:txBody>
          <a:bodyPr wrap="square" lIns="0" tIns="63434" rIns="0" bIns="0" anchor="t">
            <a:spAutoFit/>
          </a:bodyPr>
          <a:lstStyle/>
          <a:p>
            <a:pPr>
              <a:spcBef>
                <a:spcPts val="380"/>
              </a:spcBef>
              <a:spcAft>
                <a:spcPts val="599"/>
              </a:spcAft>
            </a:pPr>
            <a:r>
              <a:rPr lang="en-US" sz="4000" b="1">
                <a:solidFill>
                  <a:schemeClr val="accent2"/>
                </a:solidFill>
                <a:latin typeface="Verdana"/>
              </a:rPr>
              <a:t>38%</a:t>
            </a:r>
            <a:endParaRPr lang="en-US" sz="4000">
              <a:solidFill>
                <a:schemeClr val="accent2"/>
              </a:solidFill>
              <a:latin typeface="Verdana"/>
              <a:ea typeface="Verdana"/>
            </a:endParaRPr>
          </a:p>
        </p:txBody>
      </p:sp>
      <p:sp>
        <p:nvSpPr>
          <p:cNvPr id="7" name="Local area satisf...">
            <a:extLst>
              <a:ext uri="{FF2B5EF4-FFF2-40B4-BE49-F238E27FC236}">
                <a16:creationId xmlns:a16="http://schemas.microsoft.com/office/drawing/2014/main" id="{AE4C7F5F-036D-F4CB-8BD5-A5FA933EC1BD}"/>
              </a:ext>
            </a:extLst>
          </p:cNvPr>
          <p:cNvSpPr/>
          <p:nvPr/>
        </p:nvSpPr>
        <p:spPr>
          <a:xfrm>
            <a:off x="5843588" y="1394907"/>
            <a:ext cx="4752974" cy="1659362"/>
          </a:xfrm>
          <a:prstGeom prst="rect">
            <a:avLst/>
          </a:prstGeom>
          <a:noFill/>
        </p:spPr>
        <p:txBody>
          <a:bodyPr wrap="square" lIns="0" tIns="63434" rIns="0" bIns="0" anchor="t">
            <a:spAutoFit/>
          </a:bodyPr>
          <a:lstStyle/>
          <a:p>
            <a:pPr>
              <a:spcBef>
                <a:spcPts val="380"/>
              </a:spcBef>
              <a:spcAft>
                <a:spcPts val="599"/>
              </a:spcAft>
            </a:pPr>
            <a:r>
              <a:rPr lang="en-GB" sz="1600">
                <a:solidFill>
                  <a:srgbClr val="6D6E71"/>
                </a:solidFill>
              </a:rPr>
              <a:t>Furthermore, </a:t>
            </a:r>
            <a:r>
              <a:rPr lang="en-GB" sz="1600" b="1">
                <a:solidFill>
                  <a:srgbClr val="6D6E71"/>
                </a:solidFill>
              </a:rPr>
              <a:t>nearly </a:t>
            </a:r>
            <a:r>
              <a:rPr lang="en-GB" sz="1600" b="1">
                <a:solidFill>
                  <a:schemeClr val="accent2"/>
                </a:solidFill>
              </a:rPr>
              <a:t>two in five </a:t>
            </a:r>
            <a:r>
              <a:rPr lang="en-GB" sz="1600" b="1">
                <a:solidFill>
                  <a:srgbClr val="6D6E71"/>
                </a:solidFill>
              </a:rPr>
              <a:t>residents </a:t>
            </a:r>
            <a:r>
              <a:rPr lang="en-GB" sz="1600">
                <a:solidFill>
                  <a:srgbClr val="6D6E71"/>
                </a:solidFill>
              </a:rPr>
              <a:t>report experiencing some form of financial difficulty in the past 12 months. </a:t>
            </a:r>
          </a:p>
          <a:p>
            <a:pPr>
              <a:spcBef>
                <a:spcPts val="380"/>
              </a:spcBef>
              <a:spcAft>
                <a:spcPts val="599"/>
              </a:spcAft>
            </a:pPr>
            <a:endParaRPr lang="en-GB" sz="700">
              <a:solidFill>
                <a:srgbClr val="6D6E71"/>
              </a:solidFill>
            </a:endParaRPr>
          </a:p>
          <a:p>
            <a:pPr>
              <a:spcBef>
                <a:spcPts val="380"/>
              </a:spcBef>
              <a:spcAft>
                <a:spcPts val="599"/>
              </a:spcAft>
            </a:pPr>
            <a:r>
              <a:rPr lang="en-GB" sz="1600" b="1" u="sng">
                <a:solidFill>
                  <a:srgbClr val="6D6E71"/>
                </a:solidFill>
              </a:rPr>
              <a:t>Residents most commonly </a:t>
            </a:r>
            <a:br>
              <a:rPr lang="en-GB" sz="1600" b="1" u="sng">
                <a:solidFill>
                  <a:srgbClr val="6D6E71"/>
                </a:solidFill>
              </a:rPr>
            </a:br>
            <a:r>
              <a:rPr lang="en-GB" sz="1600" b="1" u="sng">
                <a:solidFill>
                  <a:srgbClr val="6D6E71"/>
                </a:solidFill>
              </a:rPr>
              <a:t>report struggling with bills such as:</a:t>
            </a:r>
          </a:p>
        </p:txBody>
      </p:sp>
      <p:pic>
        <p:nvPicPr>
          <p:cNvPr id="38" name="Graphic 37">
            <a:extLst>
              <a:ext uri="{FF2B5EF4-FFF2-40B4-BE49-F238E27FC236}">
                <a16:creationId xmlns:a16="http://schemas.microsoft.com/office/drawing/2014/main" id="{7A07AA6A-8F8F-FA0F-73D0-F7A952FFDDD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l="22396" r="24688"/>
          <a:stretch>
            <a:fillRect/>
          </a:stretch>
        </p:blipFill>
        <p:spPr>
          <a:xfrm>
            <a:off x="7362172" y="800101"/>
            <a:ext cx="265342" cy="501440"/>
          </a:xfrm>
          <a:prstGeom prst="rect">
            <a:avLst/>
          </a:prstGeom>
        </p:spPr>
      </p:pic>
      <p:grpSp>
        <p:nvGrpSpPr>
          <p:cNvPr id="56" name="Group 55">
            <a:extLst>
              <a:ext uri="{FF2B5EF4-FFF2-40B4-BE49-F238E27FC236}">
                <a16:creationId xmlns:a16="http://schemas.microsoft.com/office/drawing/2014/main" id="{499AB9C4-0656-6986-4BC3-60A4BF6E631F}"/>
              </a:ext>
              <a:ext uri="{C183D7F6-B498-43B3-948B-1728B52AA6E4}">
                <adec:decorative xmlns:adec="http://schemas.microsoft.com/office/drawing/2017/decorative" val="1"/>
              </a:ext>
            </a:extLst>
          </p:cNvPr>
          <p:cNvGrpSpPr/>
          <p:nvPr/>
        </p:nvGrpSpPr>
        <p:grpSpPr>
          <a:xfrm>
            <a:off x="5843588" y="3278386"/>
            <a:ext cx="680157" cy="680157"/>
            <a:chOff x="5843588" y="3000592"/>
            <a:chExt cx="680157" cy="680157"/>
          </a:xfrm>
          <a:effectLst/>
        </p:grpSpPr>
        <p:sp>
          <p:nvSpPr>
            <p:cNvPr id="52" name="Oval 51">
              <a:extLst>
                <a:ext uri="{FF2B5EF4-FFF2-40B4-BE49-F238E27FC236}">
                  <a16:creationId xmlns:a16="http://schemas.microsoft.com/office/drawing/2014/main" id="{E433A924-51AE-A09B-BF8B-CB3D2BC1ECFE}"/>
                </a:ext>
              </a:extLst>
            </p:cNvPr>
            <p:cNvSpPr/>
            <p:nvPr/>
          </p:nvSpPr>
          <p:spPr>
            <a:xfrm>
              <a:off x="5843588" y="3000592"/>
              <a:ext cx="680157" cy="680157"/>
            </a:xfrm>
            <a:prstGeom prst="ellipse">
              <a:avLst/>
            </a:prstGeom>
            <a:solidFill>
              <a:schemeClr val="accent2"/>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t" anchorCtr="0" forceAA="0" compatLnSpc="1">
              <a:prstTxWarp prst="textNoShape">
                <a:avLst/>
              </a:prstTxWarp>
              <a:spAutoFit/>
            </a:bodyPr>
            <a:lstStyle/>
            <a:p>
              <a:pPr algn="l">
                <a:spcAft>
                  <a:spcPts val="1000"/>
                </a:spcAft>
              </a:pPr>
              <a:endParaRPr lang="en-GB" sz="1400" b="1" err="1"/>
            </a:p>
          </p:txBody>
        </p:sp>
        <p:pic>
          <p:nvPicPr>
            <p:cNvPr id="49" name="Graphic 48" descr="Lightbulb with solid fill">
              <a:extLst>
                <a:ext uri="{FF2B5EF4-FFF2-40B4-BE49-F238E27FC236}">
                  <a16:creationId xmlns:a16="http://schemas.microsoft.com/office/drawing/2014/main" id="{D10E260E-C9CB-4F7A-CB0A-32414DC9DE6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932674" y="3093150"/>
              <a:ext cx="495994" cy="495994"/>
            </a:xfrm>
            <a:prstGeom prst="rect">
              <a:avLst/>
            </a:prstGeom>
          </p:spPr>
        </p:pic>
      </p:grpSp>
      <p:sp>
        <p:nvSpPr>
          <p:cNvPr id="57" name="Local area satisf...">
            <a:extLst>
              <a:ext uri="{FF2B5EF4-FFF2-40B4-BE49-F238E27FC236}">
                <a16:creationId xmlns:a16="http://schemas.microsoft.com/office/drawing/2014/main" id="{7919E56A-66BE-F170-FED9-0FF9AE5DD8DF}"/>
              </a:ext>
            </a:extLst>
          </p:cNvPr>
          <p:cNvSpPr/>
          <p:nvPr/>
        </p:nvSpPr>
        <p:spPr>
          <a:xfrm>
            <a:off x="5795638" y="4019818"/>
            <a:ext cx="1092525" cy="371830"/>
          </a:xfrm>
          <a:prstGeom prst="rect">
            <a:avLst/>
          </a:prstGeom>
          <a:noFill/>
        </p:spPr>
        <p:txBody>
          <a:bodyPr wrap="square" lIns="0" tIns="63434" rIns="0" bIns="0" anchor="t">
            <a:spAutoFit/>
          </a:bodyPr>
          <a:lstStyle/>
          <a:p>
            <a:pPr>
              <a:spcBef>
                <a:spcPts val="380"/>
              </a:spcBef>
              <a:spcAft>
                <a:spcPts val="599"/>
              </a:spcAft>
            </a:pPr>
            <a:r>
              <a:rPr lang="en-US" sz="2000" b="1">
                <a:solidFill>
                  <a:schemeClr val="accent2"/>
                </a:solidFill>
                <a:latin typeface="Verdana"/>
              </a:rPr>
              <a:t>16%</a:t>
            </a:r>
            <a:endParaRPr lang="en-US" sz="2000">
              <a:solidFill>
                <a:schemeClr val="accent2"/>
              </a:solidFill>
              <a:latin typeface="Verdana"/>
              <a:ea typeface="Verdana"/>
            </a:endParaRPr>
          </a:p>
        </p:txBody>
      </p:sp>
      <p:sp>
        <p:nvSpPr>
          <p:cNvPr id="47" name="Local area satisf...">
            <a:extLst>
              <a:ext uri="{FF2B5EF4-FFF2-40B4-BE49-F238E27FC236}">
                <a16:creationId xmlns:a16="http://schemas.microsoft.com/office/drawing/2014/main" id="{0270819E-2E2D-0040-6322-487E4E31EEC0}"/>
              </a:ext>
            </a:extLst>
          </p:cNvPr>
          <p:cNvSpPr/>
          <p:nvPr/>
        </p:nvSpPr>
        <p:spPr>
          <a:xfrm>
            <a:off x="5843588" y="4352181"/>
            <a:ext cx="1260475" cy="556496"/>
          </a:xfrm>
          <a:prstGeom prst="rect">
            <a:avLst/>
          </a:prstGeom>
          <a:noFill/>
        </p:spPr>
        <p:txBody>
          <a:bodyPr wrap="square" lIns="0" tIns="63434" rIns="0" bIns="0" anchor="t">
            <a:spAutoFit/>
          </a:bodyPr>
          <a:lstStyle/>
          <a:p>
            <a:pPr>
              <a:spcBef>
                <a:spcPts val="380"/>
              </a:spcBef>
              <a:spcAft>
                <a:spcPts val="599"/>
              </a:spcAft>
            </a:pPr>
            <a:r>
              <a:rPr lang="en-GB" sz="1600">
                <a:solidFill>
                  <a:srgbClr val="6D6E71"/>
                </a:solidFill>
              </a:rPr>
              <a:t>Fuel &amp; energy </a:t>
            </a:r>
          </a:p>
        </p:txBody>
      </p:sp>
      <p:sp>
        <p:nvSpPr>
          <p:cNvPr id="59" name="Local area satisf...">
            <a:extLst>
              <a:ext uri="{FF2B5EF4-FFF2-40B4-BE49-F238E27FC236}">
                <a16:creationId xmlns:a16="http://schemas.microsoft.com/office/drawing/2014/main" id="{C09694BC-D7B0-36C8-2A00-B11B86D481A4}"/>
              </a:ext>
            </a:extLst>
          </p:cNvPr>
          <p:cNvSpPr/>
          <p:nvPr/>
        </p:nvSpPr>
        <p:spPr>
          <a:xfrm>
            <a:off x="6999403" y="4019818"/>
            <a:ext cx="1092525" cy="371830"/>
          </a:xfrm>
          <a:prstGeom prst="rect">
            <a:avLst/>
          </a:prstGeom>
          <a:noFill/>
        </p:spPr>
        <p:txBody>
          <a:bodyPr wrap="square" lIns="0" tIns="63434" rIns="0" bIns="0" anchor="t">
            <a:spAutoFit/>
          </a:bodyPr>
          <a:lstStyle/>
          <a:p>
            <a:pPr>
              <a:spcBef>
                <a:spcPts val="380"/>
              </a:spcBef>
              <a:spcAft>
                <a:spcPts val="599"/>
              </a:spcAft>
            </a:pPr>
            <a:r>
              <a:rPr lang="en-US" sz="2000" b="1">
                <a:solidFill>
                  <a:schemeClr val="accent2"/>
                </a:solidFill>
                <a:latin typeface="Verdana"/>
              </a:rPr>
              <a:t>13%</a:t>
            </a:r>
            <a:endParaRPr lang="en-US" sz="2000">
              <a:solidFill>
                <a:schemeClr val="accent2"/>
              </a:solidFill>
              <a:latin typeface="Verdana"/>
              <a:ea typeface="Verdana"/>
            </a:endParaRPr>
          </a:p>
        </p:txBody>
      </p:sp>
      <p:sp>
        <p:nvSpPr>
          <p:cNvPr id="58" name="Local area satisf...">
            <a:extLst>
              <a:ext uri="{FF2B5EF4-FFF2-40B4-BE49-F238E27FC236}">
                <a16:creationId xmlns:a16="http://schemas.microsoft.com/office/drawing/2014/main" id="{C9F5D814-4CDF-B025-D799-21ADD73A0181}"/>
              </a:ext>
            </a:extLst>
          </p:cNvPr>
          <p:cNvSpPr/>
          <p:nvPr/>
        </p:nvSpPr>
        <p:spPr>
          <a:xfrm>
            <a:off x="7047353" y="4352181"/>
            <a:ext cx="1260475" cy="556496"/>
          </a:xfrm>
          <a:prstGeom prst="rect">
            <a:avLst/>
          </a:prstGeom>
          <a:noFill/>
        </p:spPr>
        <p:txBody>
          <a:bodyPr wrap="square" lIns="0" tIns="63434" rIns="0" bIns="0" anchor="t">
            <a:spAutoFit/>
          </a:bodyPr>
          <a:lstStyle/>
          <a:p>
            <a:pPr>
              <a:spcBef>
                <a:spcPts val="380"/>
              </a:spcBef>
              <a:spcAft>
                <a:spcPts val="599"/>
              </a:spcAft>
            </a:pPr>
            <a:r>
              <a:rPr lang="en-GB" sz="1600">
                <a:solidFill>
                  <a:srgbClr val="6D6E71"/>
                </a:solidFill>
              </a:rPr>
              <a:t>Rent/</a:t>
            </a:r>
            <a:br>
              <a:rPr lang="en-GB" sz="1600">
                <a:solidFill>
                  <a:srgbClr val="6D6E71"/>
                </a:solidFill>
              </a:rPr>
            </a:br>
            <a:r>
              <a:rPr lang="en-GB" sz="1600">
                <a:solidFill>
                  <a:srgbClr val="6D6E71"/>
                </a:solidFill>
              </a:rPr>
              <a:t>mortgage</a:t>
            </a:r>
          </a:p>
        </p:txBody>
      </p:sp>
      <p:grpSp>
        <p:nvGrpSpPr>
          <p:cNvPr id="69" name="Group 68">
            <a:extLst>
              <a:ext uri="{FF2B5EF4-FFF2-40B4-BE49-F238E27FC236}">
                <a16:creationId xmlns:a16="http://schemas.microsoft.com/office/drawing/2014/main" id="{9FB862C1-CDBE-5515-FEB7-B2F9EE541003}"/>
              </a:ext>
              <a:ext uri="{C183D7F6-B498-43B3-948B-1728B52AA6E4}">
                <adec:decorative xmlns:adec="http://schemas.microsoft.com/office/drawing/2017/decorative" val="1"/>
              </a:ext>
            </a:extLst>
          </p:cNvPr>
          <p:cNvGrpSpPr/>
          <p:nvPr/>
        </p:nvGrpSpPr>
        <p:grpSpPr>
          <a:xfrm>
            <a:off x="6985620" y="3278386"/>
            <a:ext cx="680157" cy="680157"/>
            <a:chOff x="6985620" y="3278386"/>
            <a:chExt cx="680157" cy="680157"/>
          </a:xfrm>
        </p:grpSpPr>
        <p:sp>
          <p:nvSpPr>
            <p:cNvPr id="53" name="Oval 52">
              <a:extLst>
                <a:ext uri="{FF2B5EF4-FFF2-40B4-BE49-F238E27FC236}">
                  <a16:creationId xmlns:a16="http://schemas.microsoft.com/office/drawing/2014/main" id="{F55B8424-55A0-79AA-1BFE-920F8F09DE72}"/>
                </a:ext>
              </a:extLst>
            </p:cNvPr>
            <p:cNvSpPr/>
            <p:nvPr/>
          </p:nvSpPr>
          <p:spPr>
            <a:xfrm>
              <a:off x="6985620" y="3278386"/>
              <a:ext cx="680157" cy="680157"/>
            </a:xfrm>
            <a:prstGeom prst="ellipse">
              <a:avLst/>
            </a:prstGeom>
            <a:solidFill>
              <a:schemeClr val="accent2"/>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t" anchorCtr="0" forceAA="0" compatLnSpc="1">
              <a:prstTxWarp prst="textNoShape">
                <a:avLst/>
              </a:prstTxWarp>
              <a:spAutoFit/>
            </a:bodyPr>
            <a:lstStyle/>
            <a:p>
              <a:pPr algn="l">
                <a:spcAft>
                  <a:spcPts val="1000"/>
                </a:spcAft>
              </a:pPr>
              <a:endParaRPr lang="en-GB" sz="1400" b="1" err="1"/>
            </a:p>
          </p:txBody>
        </p:sp>
        <p:pic>
          <p:nvPicPr>
            <p:cNvPr id="68" name="Graphic 67" descr="Home with solid fill">
              <a:extLst>
                <a:ext uri="{FF2B5EF4-FFF2-40B4-BE49-F238E27FC236}">
                  <a16:creationId xmlns:a16="http://schemas.microsoft.com/office/drawing/2014/main" id="{DCAFB0BD-E9C8-1350-1001-CB33D48FFF9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086258" y="3343829"/>
              <a:ext cx="462118" cy="462118"/>
            </a:xfrm>
            <a:prstGeom prst="rect">
              <a:avLst/>
            </a:prstGeom>
          </p:spPr>
        </p:pic>
      </p:grpSp>
      <p:pic>
        <p:nvPicPr>
          <p:cNvPr id="40" name="Graphic 39">
            <a:extLst>
              <a:ext uri="{FF2B5EF4-FFF2-40B4-BE49-F238E27FC236}">
                <a16:creationId xmlns:a16="http://schemas.microsoft.com/office/drawing/2014/main" id="{357ECA88-22C6-F235-CC52-5CB4206311C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l="22396" r="24688"/>
          <a:stretch>
            <a:fillRect/>
          </a:stretch>
        </p:blipFill>
        <p:spPr>
          <a:xfrm>
            <a:off x="7633122" y="800101"/>
            <a:ext cx="265342" cy="501440"/>
          </a:xfrm>
          <a:prstGeom prst="rect">
            <a:avLst/>
          </a:prstGeom>
        </p:spPr>
      </p:pic>
      <p:pic>
        <p:nvPicPr>
          <p:cNvPr id="41" name="Graphic 40">
            <a:extLst>
              <a:ext uri="{FF2B5EF4-FFF2-40B4-BE49-F238E27FC236}">
                <a16:creationId xmlns:a16="http://schemas.microsoft.com/office/drawing/2014/main" id="{23B8713F-108B-81B3-C3DB-8A9028F1392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l="22396" r="24688"/>
          <a:stretch>
            <a:fillRect/>
          </a:stretch>
        </p:blipFill>
        <p:spPr>
          <a:xfrm>
            <a:off x="7904072" y="800101"/>
            <a:ext cx="265342" cy="501440"/>
          </a:xfrm>
          <a:prstGeom prst="rect">
            <a:avLst/>
          </a:prstGeom>
        </p:spPr>
      </p:pic>
      <p:pic>
        <p:nvPicPr>
          <p:cNvPr id="45" name="Graphic 44">
            <a:extLst>
              <a:ext uri="{FF2B5EF4-FFF2-40B4-BE49-F238E27FC236}">
                <a16:creationId xmlns:a16="http://schemas.microsoft.com/office/drawing/2014/main" id="{03BD5CEB-FAB7-B621-EE8A-2B8DE1F5438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l="22396" r="24688"/>
          <a:stretch>
            <a:fillRect/>
          </a:stretch>
        </p:blipFill>
        <p:spPr>
          <a:xfrm>
            <a:off x="8175022" y="800101"/>
            <a:ext cx="265342" cy="501440"/>
          </a:xfrm>
          <a:prstGeom prst="rect">
            <a:avLst/>
          </a:prstGeom>
        </p:spPr>
      </p:pic>
      <p:grpSp>
        <p:nvGrpSpPr>
          <p:cNvPr id="70" name="Group 69">
            <a:extLst>
              <a:ext uri="{FF2B5EF4-FFF2-40B4-BE49-F238E27FC236}">
                <a16:creationId xmlns:a16="http://schemas.microsoft.com/office/drawing/2014/main" id="{43F59B8E-9726-F18E-4BDB-3AC180D533B6}"/>
              </a:ext>
              <a:ext uri="{C183D7F6-B498-43B3-948B-1728B52AA6E4}">
                <adec:decorative xmlns:adec="http://schemas.microsoft.com/office/drawing/2017/decorative" val="1"/>
              </a:ext>
            </a:extLst>
          </p:cNvPr>
          <p:cNvGrpSpPr/>
          <p:nvPr/>
        </p:nvGrpSpPr>
        <p:grpSpPr>
          <a:xfrm>
            <a:off x="8260440" y="3278386"/>
            <a:ext cx="680157" cy="680157"/>
            <a:chOff x="8318315" y="3278386"/>
            <a:chExt cx="680157" cy="680157"/>
          </a:xfrm>
        </p:grpSpPr>
        <p:sp>
          <p:nvSpPr>
            <p:cNvPr id="54" name="Oval 53">
              <a:extLst>
                <a:ext uri="{FF2B5EF4-FFF2-40B4-BE49-F238E27FC236}">
                  <a16:creationId xmlns:a16="http://schemas.microsoft.com/office/drawing/2014/main" id="{D3DB61B8-86F8-BBD5-162E-82E2AC466207}"/>
                </a:ext>
              </a:extLst>
            </p:cNvPr>
            <p:cNvSpPr/>
            <p:nvPr/>
          </p:nvSpPr>
          <p:spPr>
            <a:xfrm>
              <a:off x="8318315" y="3278386"/>
              <a:ext cx="680157" cy="680157"/>
            </a:xfrm>
            <a:prstGeom prst="ellipse">
              <a:avLst/>
            </a:prstGeom>
            <a:solidFill>
              <a:schemeClr val="accent2"/>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t" anchorCtr="0" forceAA="0" compatLnSpc="1">
              <a:prstTxWarp prst="textNoShape">
                <a:avLst/>
              </a:prstTxWarp>
              <a:spAutoFit/>
            </a:bodyPr>
            <a:lstStyle/>
            <a:p>
              <a:pPr algn="l">
                <a:spcAft>
                  <a:spcPts val="1000"/>
                </a:spcAft>
              </a:pPr>
              <a:endParaRPr lang="en-GB" sz="1400" b="1" err="1"/>
            </a:p>
          </p:txBody>
        </p:sp>
        <p:pic>
          <p:nvPicPr>
            <p:cNvPr id="66" name="Graphic 65" descr="Water with solid fill">
              <a:extLst>
                <a:ext uri="{FF2B5EF4-FFF2-40B4-BE49-F238E27FC236}">
                  <a16:creationId xmlns:a16="http://schemas.microsoft.com/office/drawing/2014/main" id="{A80FA1E5-9528-CE87-6ADE-0D18CC60EFC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427334" y="3370944"/>
              <a:ext cx="462118" cy="462118"/>
            </a:xfrm>
            <a:prstGeom prst="rect">
              <a:avLst/>
            </a:prstGeom>
          </p:spPr>
        </p:pic>
      </p:grpSp>
      <p:pic>
        <p:nvPicPr>
          <p:cNvPr id="46" name="Graphic 45">
            <a:extLst>
              <a:ext uri="{FF2B5EF4-FFF2-40B4-BE49-F238E27FC236}">
                <a16:creationId xmlns:a16="http://schemas.microsoft.com/office/drawing/2014/main" id="{B8A26A6C-885B-9CBF-09C2-39030130435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l="22396" r="24688"/>
          <a:stretch>
            <a:fillRect/>
          </a:stretch>
        </p:blipFill>
        <p:spPr>
          <a:xfrm>
            <a:off x="8445971" y="800101"/>
            <a:ext cx="265342" cy="501440"/>
          </a:xfrm>
          <a:prstGeom prst="rect">
            <a:avLst/>
          </a:prstGeom>
        </p:spPr>
      </p:pic>
      <p:sp>
        <p:nvSpPr>
          <p:cNvPr id="61" name="Local area satisf...">
            <a:extLst>
              <a:ext uri="{FF2B5EF4-FFF2-40B4-BE49-F238E27FC236}">
                <a16:creationId xmlns:a16="http://schemas.microsoft.com/office/drawing/2014/main" id="{44F97C8F-8F59-71AF-82C6-9C6877EC32AA}"/>
              </a:ext>
            </a:extLst>
          </p:cNvPr>
          <p:cNvSpPr/>
          <p:nvPr/>
        </p:nvSpPr>
        <p:spPr>
          <a:xfrm>
            <a:off x="8330491" y="4019818"/>
            <a:ext cx="1092525" cy="371830"/>
          </a:xfrm>
          <a:prstGeom prst="rect">
            <a:avLst/>
          </a:prstGeom>
          <a:noFill/>
        </p:spPr>
        <p:txBody>
          <a:bodyPr wrap="square" lIns="0" tIns="63434" rIns="0" bIns="0" anchor="t">
            <a:spAutoFit/>
          </a:bodyPr>
          <a:lstStyle/>
          <a:p>
            <a:pPr>
              <a:spcBef>
                <a:spcPts val="380"/>
              </a:spcBef>
              <a:spcAft>
                <a:spcPts val="599"/>
              </a:spcAft>
            </a:pPr>
            <a:r>
              <a:rPr lang="en-US" sz="2000" b="1">
                <a:solidFill>
                  <a:schemeClr val="accent2"/>
                </a:solidFill>
                <a:latin typeface="Verdana"/>
              </a:rPr>
              <a:t>10%</a:t>
            </a:r>
            <a:endParaRPr lang="en-US" sz="2000">
              <a:solidFill>
                <a:schemeClr val="accent2"/>
              </a:solidFill>
              <a:latin typeface="Verdana"/>
              <a:ea typeface="Verdana"/>
            </a:endParaRPr>
          </a:p>
        </p:txBody>
      </p:sp>
      <p:sp>
        <p:nvSpPr>
          <p:cNvPr id="60" name="Local area satisf...">
            <a:extLst>
              <a:ext uri="{FF2B5EF4-FFF2-40B4-BE49-F238E27FC236}">
                <a16:creationId xmlns:a16="http://schemas.microsoft.com/office/drawing/2014/main" id="{86A4C2BE-68B4-1163-32E2-B64E3A7A5BDC}"/>
              </a:ext>
            </a:extLst>
          </p:cNvPr>
          <p:cNvSpPr/>
          <p:nvPr/>
        </p:nvSpPr>
        <p:spPr>
          <a:xfrm>
            <a:off x="8378441" y="4352181"/>
            <a:ext cx="1260475" cy="556496"/>
          </a:xfrm>
          <a:prstGeom prst="rect">
            <a:avLst/>
          </a:prstGeom>
          <a:noFill/>
        </p:spPr>
        <p:txBody>
          <a:bodyPr wrap="square" lIns="0" tIns="63434" rIns="0" bIns="0" anchor="t">
            <a:spAutoFit/>
          </a:bodyPr>
          <a:lstStyle/>
          <a:p>
            <a:pPr>
              <a:spcBef>
                <a:spcPts val="380"/>
              </a:spcBef>
              <a:spcAft>
                <a:spcPts val="599"/>
              </a:spcAft>
            </a:pPr>
            <a:r>
              <a:rPr lang="en-GB" sz="1600">
                <a:solidFill>
                  <a:srgbClr val="6D6E71"/>
                </a:solidFill>
              </a:rPr>
              <a:t>Water</a:t>
            </a:r>
            <a:br>
              <a:rPr lang="en-GB" sz="1600">
                <a:solidFill>
                  <a:srgbClr val="6D6E71"/>
                </a:solidFill>
              </a:rPr>
            </a:br>
            <a:r>
              <a:rPr lang="en-GB" sz="1600">
                <a:solidFill>
                  <a:srgbClr val="6D6E71"/>
                </a:solidFill>
              </a:rPr>
              <a:t>bill</a:t>
            </a:r>
          </a:p>
        </p:txBody>
      </p:sp>
      <p:sp>
        <p:nvSpPr>
          <p:cNvPr id="17" name="Text Placeholder 16">
            <a:extLst>
              <a:ext uri="{FF2B5EF4-FFF2-40B4-BE49-F238E27FC236}">
                <a16:creationId xmlns:a16="http://schemas.microsoft.com/office/drawing/2014/main" id="{4E814A40-71F2-2AED-B49E-56F127A4A6F9}"/>
              </a:ext>
              <a:ext uri="{C183D7F6-B498-43B3-948B-1728B52AA6E4}">
                <adec:decorative xmlns:adec="http://schemas.microsoft.com/office/drawing/2017/decorative" val="1"/>
              </a:ext>
            </a:extLst>
          </p:cNvPr>
          <p:cNvSpPr>
            <a:spLocks noGrp="1"/>
          </p:cNvSpPr>
          <p:nvPr>
            <p:ph type="body" sz="quarter" idx="10"/>
          </p:nvPr>
        </p:nvSpPr>
        <p:spPr>
          <a:xfrm rot="5400000">
            <a:off x="8758723" y="3245796"/>
            <a:ext cx="5515508" cy="265343"/>
          </a:xfrm>
        </p:spPr>
        <p:txBody>
          <a:bodyPr/>
          <a:lstStyle/>
          <a:p>
            <a:r>
              <a:rPr lang="en-GB"/>
              <a:t>Executive summary (VII)</a:t>
            </a:r>
          </a:p>
        </p:txBody>
      </p:sp>
      <p:sp>
        <p:nvSpPr>
          <p:cNvPr id="64" name="Local area satisf...">
            <a:extLst>
              <a:ext uri="{FF2B5EF4-FFF2-40B4-BE49-F238E27FC236}">
                <a16:creationId xmlns:a16="http://schemas.microsoft.com/office/drawing/2014/main" id="{BAD0168F-B0DE-23B1-2CCD-ACA83235A7EC}"/>
              </a:ext>
            </a:extLst>
          </p:cNvPr>
          <p:cNvSpPr/>
          <p:nvPr/>
        </p:nvSpPr>
        <p:spPr>
          <a:xfrm>
            <a:off x="9638429" y="4019818"/>
            <a:ext cx="1092525" cy="371830"/>
          </a:xfrm>
          <a:prstGeom prst="rect">
            <a:avLst/>
          </a:prstGeom>
          <a:noFill/>
        </p:spPr>
        <p:txBody>
          <a:bodyPr wrap="square" lIns="0" tIns="63434" rIns="0" bIns="0" anchor="t">
            <a:spAutoFit/>
          </a:bodyPr>
          <a:lstStyle/>
          <a:p>
            <a:pPr>
              <a:spcBef>
                <a:spcPts val="380"/>
              </a:spcBef>
              <a:spcAft>
                <a:spcPts val="599"/>
              </a:spcAft>
            </a:pPr>
            <a:r>
              <a:rPr lang="en-US" sz="2000" b="1">
                <a:solidFill>
                  <a:schemeClr val="accent2"/>
                </a:solidFill>
                <a:latin typeface="Verdana"/>
              </a:rPr>
              <a:t>9%</a:t>
            </a:r>
            <a:endParaRPr lang="en-US" sz="2000">
              <a:solidFill>
                <a:schemeClr val="accent2"/>
              </a:solidFill>
              <a:latin typeface="Verdana"/>
              <a:ea typeface="Verdana"/>
            </a:endParaRPr>
          </a:p>
        </p:txBody>
      </p:sp>
      <p:sp>
        <p:nvSpPr>
          <p:cNvPr id="63" name="Local area satisf...">
            <a:extLst>
              <a:ext uri="{FF2B5EF4-FFF2-40B4-BE49-F238E27FC236}">
                <a16:creationId xmlns:a16="http://schemas.microsoft.com/office/drawing/2014/main" id="{917FFD39-902C-9EF4-2177-1F3023F23850}"/>
              </a:ext>
            </a:extLst>
          </p:cNvPr>
          <p:cNvSpPr/>
          <p:nvPr/>
        </p:nvSpPr>
        <p:spPr>
          <a:xfrm>
            <a:off x="9640079" y="4352181"/>
            <a:ext cx="1044575" cy="556496"/>
          </a:xfrm>
          <a:prstGeom prst="rect">
            <a:avLst/>
          </a:prstGeom>
          <a:noFill/>
        </p:spPr>
        <p:txBody>
          <a:bodyPr wrap="square" lIns="0" tIns="63434" rIns="0" bIns="0" anchor="t">
            <a:spAutoFit/>
          </a:bodyPr>
          <a:lstStyle/>
          <a:p>
            <a:pPr>
              <a:spcBef>
                <a:spcPts val="380"/>
              </a:spcBef>
              <a:spcAft>
                <a:spcPts val="599"/>
              </a:spcAft>
            </a:pPr>
            <a:r>
              <a:rPr lang="en-GB" sz="1600">
                <a:solidFill>
                  <a:srgbClr val="6D6E71"/>
                </a:solidFill>
              </a:rPr>
              <a:t>Council </a:t>
            </a:r>
            <a:br>
              <a:rPr lang="en-GB" sz="1600">
                <a:solidFill>
                  <a:srgbClr val="6D6E71"/>
                </a:solidFill>
              </a:rPr>
            </a:br>
            <a:r>
              <a:rPr lang="en-GB" sz="1600">
                <a:solidFill>
                  <a:srgbClr val="6D6E71"/>
                </a:solidFill>
              </a:rPr>
              <a:t>tax</a:t>
            </a:r>
          </a:p>
        </p:txBody>
      </p:sp>
      <p:grpSp>
        <p:nvGrpSpPr>
          <p:cNvPr id="73" name="Group 72">
            <a:extLst>
              <a:ext uri="{FF2B5EF4-FFF2-40B4-BE49-F238E27FC236}">
                <a16:creationId xmlns:a16="http://schemas.microsoft.com/office/drawing/2014/main" id="{BA6BA7E5-EF48-C910-7B46-EDF20ABF8E32}"/>
              </a:ext>
              <a:ext uri="{C183D7F6-B498-43B3-948B-1728B52AA6E4}">
                <adec:decorative xmlns:adec="http://schemas.microsoft.com/office/drawing/2017/decorative" val="1"/>
              </a:ext>
            </a:extLst>
          </p:cNvPr>
          <p:cNvGrpSpPr/>
          <p:nvPr/>
        </p:nvGrpSpPr>
        <p:grpSpPr>
          <a:xfrm>
            <a:off x="9579953" y="3278386"/>
            <a:ext cx="680157" cy="680157"/>
            <a:chOff x="9579953" y="3278386"/>
            <a:chExt cx="680157" cy="680157"/>
          </a:xfrm>
        </p:grpSpPr>
        <p:sp>
          <p:nvSpPr>
            <p:cNvPr id="62" name="Oval 61">
              <a:extLst>
                <a:ext uri="{FF2B5EF4-FFF2-40B4-BE49-F238E27FC236}">
                  <a16:creationId xmlns:a16="http://schemas.microsoft.com/office/drawing/2014/main" id="{A1A9D65C-BC37-E083-B178-AFFE91A66DEB}"/>
                </a:ext>
              </a:extLst>
            </p:cNvPr>
            <p:cNvSpPr/>
            <p:nvPr/>
          </p:nvSpPr>
          <p:spPr>
            <a:xfrm>
              <a:off x="9579953" y="3278386"/>
              <a:ext cx="680157" cy="680157"/>
            </a:xfrm>
            <a:prstGeom prst="ellipse">
              <a:avLst/>
            </a:prstGeom>
            <a:solidFill>
              <a:schemeClr val="accent2"/>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t" anchorCtr="0" forceAA="0" compatLnSpc="1">
              <a:prstTxWarp prst="textNoShape">
                <a:avLst/>
              </a:prstTxWarp>
              <a:spAutoFit/>
            </a:bodyPr>
            <a:lstStyle/>
            <a:p>
              <a:pPr algn="l">
                <a:spcAft>
                  <a:spcPts val="1000"/>
                </a:spcAft>
              </a:pPr>
              <a:endParaRPr lang="en-GB" sz="1400" b="1" err="1"/>
            </a:p>
          </p:txBody>
        </p:sp>
        <p:pic>
          <p:nvPicPr>
            <p:cNvPr id="72" name="Graphic 71" descr="Bank with solid fill">
              <a:extLst>
                <a:ext uri="{FF2B5EF4-FFF2-40B4-BE49-F238E27FC236}">
                  <a16:creationId xmlns:a16="http://schemas.microsoft.com/office/drawing/2014/main" id="{02BB7495-9ED0-86F4-432A-C63BE751700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680263" y="3321417"/>
              <a:ext cx="495994" cy="495994"/>
            </a:xfrm>
            <a:prstGeom prst="rect">
              <a:avLst/>
            </a:prstGeom>
          </p:spPr>
        </p:pic>
      </p:grpSp>
    </p:spTree>
    <p:extLst>
      <p:ext uri="{BB962C8B-B14F-4D97-AF65-F5344CB8AC3E}">
        <p14:creationId xmlns:p14="http://schemas.microsoft.com/office/powerpoint/2010/main" val="2081348737"/>
      </p:ext>
    </p:extLst>
  </p:cSld>
  <p:clrMapOvr>
    <a:masterClrMapping/>
  </p:clrMapOvr>
</p:sld>
</file>

<file path=ppt/theme/theme1.xml><?xml version="1.0" encoding="utf-8"?>
<a:theme xmlns:a="http://schemas.openxmlformats.org/drawingml/2006/main" name="Main presentation">
  <a:themeElements>
    <a:clrScheme name="DJS colours">
      <a:dk1>
        <a:srgbClr val="6D6E71"/>
      </a:dk1>
      <a:lt1>
        <a:srgbClr val="FFFFFF"/>
      </a:lt1>
      <a:dk2>
        <a:srgbClr val="6D6E71"/>
      </a:dk2>
      <a:lt2>
        <a:srgbClr val="F2F2F2"/>
      </a:lt2>
      <a:accent1>
        <a:srgbClr val="6D6E71"/>
      </a:accent1>
      <a:accent2>
        <a:srgbClr val="FF0090"/>
      </a:accent2>
      <a:accent3>
        <a:srgbClr val="1268B3"/>
      </a:accent3>
      <a:accent4>
        <a:srgbClr val="00AEEF"/>
      </a:accent4>
      <a:accent5>
        <a:srgbClr val="7E67AD"/>
      </a:accent5>
      <a:accent6>
        <a:srgbClr val="932871"/>
      </a:accent6>
      <a:hlink>
        <a:srgbClr val="6D6E71"/>
      </a:hlink>
      <a:folHlink>
        <a:srgbClr val="6D6E71"/>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
          <a:noFill/>
        </a:ln>
      </a:spPr>
      <a:bodyPr rot="0" spcFirstLastPara="0" vertOverflow="overflow" horzOverflow="overflow" vert="horz" wrap="square" lIns="180000" tIns="180000" rIns="180000" bIns="180000" numCol="1" spcCol="0" rtlCol="0" fromWordArt="0" anchor="t" anchorCtr="0" forceAA="0" compatLnSpc="1">
        <a:prstTxWarp prst="textNoShape">
          <a:avLst/>
        </a:prstTxWarp>
        <a:spAutoFit/>
      </a:bodyPr>
      <a:lstStyle>
        <a:defPPr algn="l">
          <a:spcAft>
            <a:spcPts val="1000"/>
          </a:spcAft>
          <a:defRPr sz="1400" b="1"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bodyPr wrap="square" lIns="0" tIns="0" rIns="0" bIns="0" rtlCol="0">
        <a:spAutoFit/>
      </a:bodyPr>
      <a:lstStyle>
        <a:defPPr algn="l">
          <a:lnSpc>
            <a:spcPct val="100000"/>
          </a:lnSpc>
          <a:spcAft>
            <a:spcPts val="1000"/>
          </a:spcAft>
          <a:defRPr sz="1400" b="0" noProof="0" dirty="0" err="1" smtClean="0">
            <a:solidFill>
              <a:schemeClr val="accent1"/>
            </a:solidFill>
            <a:latin typeface="Verdana" panose="020B0604030504040204" pitchFamily="34" charset="0"/>
            <a:ea typeface="Verdana" panose="020B0604030504040204" pitchFamily="34" charset="0"/>
            <a:cs typeface="Verdana" panose="020B0604030504040204" pitchFamily="34" charset="0"/>
          </a:defRPr>
        </a:defPPr>
      </a:lstStyle>
    </a:txDef>
  </a:objectDefaults>
  <a:extraClrSchemeLst/>
  <a:extLst>
    <a:ext uri="{05A4C25C-085E-4340-85A3-A5531E510DB2}">
      <thm15:themeFamily xmlns:thm15="http://schemas.microsoft.com/office/thememl/2012/main" name="client prefix jobnumber_client_research template_2022.pptx" id="{F02F6A34-DA77-CD45-A8D1-2D17ED276A1D}" vid="{2E8982FA-AEC5-F840-BBCA-B4EB9FF2D64F}"/>
    </a:ext>
  </a:extLst>
</a:theme>
</file>

<file path=ppt/theme/theme2.xml><?xml version="1.0" encoding="utf-8"?>
<a:theme xmlns:a="http://schemas.openxmlformats.org/drawingml/2006/main" name="Side-bar: blue">
  <a:themeElements>
    <a:clrScheme name="DJS colours">
      <a:dk1>
        <a:srgbClr val="6D6E71"/>
      </a:dk1>
      <a:lt1>
        <a:srgbClr val="FFFFFF"/>
      </a:lt1>
      <a:dk2>
        <a:srgbClr val="6D6E71"/>
      </a:dk2>
      <a:lt2>
        <a:srgbClr val="F2F2F2"/>
      </a:lt2>
      <a:accent1>
        <a:srgbClr val="6D6E71"/>
      </a:accent1>
      <a:accent2>
        <a:srgbClr val="FF0090"/>
      </a:accent2>
      <a:accent3>
        <a:srgbClr val="1268B3"/>
      </a:accent3>
      <a:accent4>
        <a:srgbClr val="00AEEF"/>
      </a:accent4>
      <a:accent5>
        <a:srgbClr val="7E67AD"/>
      </a:accent5>
      <a:accent6>
        <a:srgbClr val="932871"/>
      </a:accent6>
      <a:hlink>
        <a:srgbClr val="6D6E71"/>
      </a:hlink>
      <a:folHlink>
        <a:srgbClr val="6D6E71"/>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
          <a:noFill/>
        </a:ln>
      </a:spPr>
      <a:bodyPr rot="0" spcFirstLastPara="0" vertOverflow="overflow" horzOverflow="overflow" vert="horz" wrap="square" lIns="180000" tIns="180000" rIns="180000" bIns="180000" numCol="1" spcCol="0" rtlCol="0" fromWordArt="0" anchor="t" anchorCtr="0" forceAA="0" compatLnSpc="1">
        <a:prstTxWarp prst="textNoShape">
          <a:avLst/>
        </a:prstTxWarp>
        <a:spAutoFit/>
      </a:bodyPr>
      <a:lstStyle>
        <a:defPPr algn="l">
          <a:spcAft>
            <a:spcPts val="1000"/>
          </a:spcAft>
          <a:defRPr sz="1400" b="1"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bodyPr wrap="square" lIns="0" tIns="0" rIns="0" bIns="0" rtlCol="0">
        <a:spAutoFit/>
      </a:bodyPr>
      <a:lstStyle>
        <a:defPPr algn="l">
          <a:lnSpc>
            <a:spcPct val="100000"/>
          </a:lnSpc>
          <a:spcAft>
            <a:spcPts val="1000"/>
          </a:spcAft>
          <a:defRPr sz="1400" b="0" noProof="0" dirty="0" err="1" smtClean="0">
            <a:solidFill>
              <a:schemeClr val="accent1"/>
            </a:solidFill>
            <a:latin typeface="Verdana" panose="020B0604030504040204" pitchFamily="34" charset="0"/>
            <a:ea typeface="Verdana" panose="020B0604030504040204" pitchFamily="34" charset="0"/>
            <a:cs typeface="Verdana" panose="020B0604030504040204" pitchFamily="34" charset="0"/>
          </a:defRPr>
        </a:defPPr>
      </a:lstStyle>
    </a:txDef>
  </a:objectDefaults>
  <a:extraClrSchemeLst/>
  <a:extLst>
    <a:ext uri="{05A4C25C-085E-4340-85A3-A5531E510DB2}">
      <thm15:themeFamily xmlns:thm15="http://schemas.microsoft.com/office/thememl/2012/main" name="client prefix jobnumber_client_research template_2022.pptx" id="{F02F6A34-DA77-CD45-A8D1-2D17ED276A1D}" vid="{BB0D92D7-4D05-EA4C-A380-8C12AE3F066A}"/>
    </a:ext>
  </a:extLst>
</a:theme>
</file>

<file path=ppt/theme/theme3.xml><?xml version="1.0" encoding="utf-8"?>
<a:theme xmlns:a="http://schemas.openxmlformats.org/drawingml/2006/main" name="Plain">
  <a:themeElements>
    <a:clrScheme name="Custom 1">
      <a:dk1>
        <a:srgbClr val="6D6E71"/>
      </a:dk1>
      <a:lt1>
        <a:srgbClr val="FFFFFF"/>
      </a:lt1>
      <a:dk2>
        <a:srgbClr val="6D6E71"/>
      </a:dk2>
      <a:lt2>
        <a:srgbClr val="F2F2F2"/>
      </a:lt2>
      <a:accent1>
        <a:srgbClr val="6D6E71"/>
      </a:accent1>
      <a:accent2>
        <a:srgbClr val="FF0090"/>
      </a:accent2>
      <a:accent3>
        <a:srgbClr val="1268B3"/>
      </a:accent3>
      <a:accent4>
        <a:srgbClr val="00AEEF"/>
      </a:accent4>
      <a:accent5>
        <a:srgbClr val="7E67AD"/>
      </a:accent5>
      <a:accent6>
        <a:srgbClr val="932871"/>
      </a:accent6>
      <a:hlink>
        <a:srgbClr val="6D6E71"/>
      </a:hlink>
      <a:folHlink>
        <a:srgbClr val="6D6E71"/>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
          <a:noFill/>
        </a:ln>
      </a:spPr>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defPPr algn="ctr">
          <a:spcAft>
            <a:spcPts val="1000"/>
          </a:spcAft>
          <a:defRPr sz="1400" b="1"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bodyPr wrap="square" lIns="0" tIns="0" rIns="0" bIns="0" rtlCol="0">
        <a:spAutoFit/>
      </a:bodyPr>
      <a:lstStyle>
        <a:defPPr algn="l">
          <a:lnSpc>
            <a:spcPct val="100000"/>
          </a:lnSpc>
          <a:spcAft>
            <a:spcPts val="1000"/>
          </a:spcAft>
          <a:defRPr sz="1400" b="0" noProof="0" dirty="0" err="1" smtClean="0">
            <a:solidFill>
              <a:schemeClr val="accent1"/>
            </a:solidFill>
            <a:latin typeface="Verdana" panose="020B0604030504040204" pitchFamily="34" charset="0"/>
            <a:ea typeface="Verdana" panose="020B0604030504040204" pitchFamily="34" charset="0"/>
            <a:cs typeface="Verdana" panose="020B0604030504040204" pitchFamily="34" charset="0"/>
          </a:defRPr>
        </a:defPPr>
      </a:lstStyle>
    </a:txDef>
  </a:objectDefaults>
  <a:extraClrSchemeLst/>
  <a:extLst>
    <a:ext uri="{05A4C25C-085E-4340-85A3-A5531E510DB2}">
      <thm15:themeFamily xmlns:thm15="http://schemas.microsoft.com/office/thememl/2012/main" name="client prefix jobnumber_client_research template_2022.pptx" id="{F02F6A34-DA77-CD45-A8D1-2D17ED276A1D}" vid="{C6E6F0F5-100B-9741-BEAC-58B729BA3D58}"/>
    </a:ext>
  </a:extLst>
</a:theme>
</file>

<file path=ppt/theme/theme4.xml><?xml version="1.0" encoding="utf-8"?>
<a:theme xmlns:a="http://schemas.openxmlformats.org/drawingml/2006/main" name="Back cover">
  <a:themeElements>
    <a:clrScheme name="DJS colours">
      <a:dk1>
        <a:srgbClr val="6D6E71"/>
      </a:dk1>
      <a:lt1>
        <a:srgbClr val="FFFFFF"/>
      </a:lt1>
      <a:dk2>
        <a:srgbClr val="6D6E71"/>
      </a:dk2>
      <a:lt2>
        <a:srgbClr val="F2F2F2"/>
      </a:lt2>
      <a:accent1>
        <a:srgbClr val="6D6E71"/>
      </a:accent1>
      <a:accent2>
        <a:srgbClr val="FF0090"/>
      </a:accent2>
      <a:accent3>
        <a:srgbClr val="1268B3"/>
      </a:accent3>
      <a:accent4>
        <a:srgbClr val="00AEEF"/>
      </a:accent4>
      <a:accent5>
        <a:srgbClr val="7E67AD"/>
      </a:accent5>
      <a:accent6>
        <a:srgbClr val="932871"/>
      </a:accent6>
      <a:hlink>
        <a:srgbClr val="6D6E71"/>
      </a:hlink>
      <a:folHlink>
        <a:srgbClr val="6D6E71"/>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
          <a:noFill/>
        </a:ln>
      </a:spPr>
      <a:bodyPr rot="0" spcFirstLastPara="0" vertOverflow="overflow" horzOverflow="overflow" vert="horz" wrap="square" lIns="180000" tIns="180000" rIns="180000" bIns="180000" numCol="1" spcCol="0" rtlCol="0" fromWordArt="0" anchor="t" anchorCtr="0" forceAA="0" compatLnSpc="1">
        <a:prstTxWarp prst="textNoShape">
          <a:avLst/>
        </a:prstTxWarp>
        <a:spAutoFit/>
      </a:bodyPr>
      <a:lstStyle>
        <a:defPPr algn="l">
          <a:spcAft>
            <a:spcPts val="1000"/>
          </a:spcAft>
          <a:defRPr sz="1400" b="1" dirty="0" err="1"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lient prefix jobnumber_client_research template_2022.pptx" id="{F02F6A34-DA77-CD45-A8D1-2D17ED276A1D}" vid="{80BB59AF-4016-BC4B-ABFA-6B04048DA5CF}"/>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45379F5C408E4D9BBF4CFC37B2391B" ma:contentTypeVersion="11" ma:contentTypeDescription="Create a new document." ma:contentTypeScope="" ma:versionID="342bd2e5b7f17e8117b8705192706d9a">
  <xsd:schema xmlns:xsd="http://www.w3.org/2001/XMLSchema" xmlns:xs="http://www.w3.org/2001/XMLSchema" xmlns:p="http://schemas.microsoft.com/office/2006/metadata/properties" xmlns:ns2="0a5bc873-b68f-4a68-a065-823cbb711d86" xmlns:ns3="a818f972-8984-4a22-a6a3-0c8c0ab892ab" targetNamespace="http://schemas.microsoft.com/office/2006/metadata/properties" ma:root="true" ma:fieldsID="4cbef312b8acf557d1f620c990a042fa" ns2:_="" ns3:_="">
    <xsd:import namespace="0a5bc873-b68f-4a68-a065-823cbb711d86"/>
    <xsd:import namespace="a818f972-8984-4a22-a6a3-0c8c0ab892a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5bc873-b68f-4a68-a065-823cbb711d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3f4cb5b-1e6f-48ac-8412-c927db84bba2"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a818f972-8984-4a22-a6a3-0c8c0ab892a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4ed3425-0a9c-43b9-ba05-0cdbaa381de6}" ma:internalName="TaxCatchAll" ma:showField="CatchAllData" ma:web="a818f972-8984-4a22-a6a3-0c8c0ab892a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a818f972-8984-4a22-a6a3-0c8c0ab892ab" xsi:nil="true"/>
    <lcf76f155ced4ddcb4097134ff3c332f xmlns="0a5bc873-b68f-4a68-a065-823cbb711d86">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C9F9EB0-1010-4201-8092-64845523200D}">
  <ds:schemaRefs>
    <ds:schemaRef ds:uri="0a5bc873-b68f-4a68-a065-823cbb711d86"/>
    <ds:schemaRef ds:uri="a818f972-8984-4a22-a6a3-0c8c0ab892a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84AB606-9379-4E8F-9DD1-603CB90FD787}">
  <ds:schemaRefs>
    <ds:schemaRef ds:uri="http://purl.org/dc/dcmitype/"/>
    <ds:schemaRef ds:uri="http://purl.org/dc/terms/"/>
    <ds:schemaRef ds:uri="a818f972-8984-4a22-a6a3-0c8c0ab892ab"/>
    <ds:schemaRef ds:uri="http://purl.org/dc/elements/1.1/"/>
    <ds:schemaRef ds:uri="http://www.w3.org/XML/1998/namespace"/>
    <ds:schemaRef ds:uri="http://schemas.microsoft.com/office/infopath/2007/PartnerControls"/>
    <ds:schemaRef ds:uri="http://schemas.microsoft.com/office/2006/documentManagement/types"/>
    <ds:schemaRef ds:uri="http://schemas.openxmlformats.org/package/2006/metadata/core-properties"/>
    <ds:schemaRef ds:uri="0a5bc873-b68f-4a68-a065-823cbb711d86"/>
    <ds:schemaRef ds:uri="http://schemas.microsoft.com/office/2006/metadata/properties"/>
  </ds:schemaRefs>
</ds:datastoreItem>
</file>

<file path=customXml/itemProps3.xml><?xml version="1.0" encoding="utf-8"?>
<ds:datastoreItem xmlns:ds="http://schemas.openxmlformats.org/officeDocument/2006/customXml" ds:itemID="{E6741FA4-717D-42DC-BE72-6D794242181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client prefix jobnumber_client_research template_2022</Template>
  <TotalTime>149</TotalTime>
  <Words>1003</Words>
  <Application>Microsoft Office PowerPoint</Application>
  <PresentationFormat>Widescreen</PresentationFormat>
  <Paragraphs>117</Paragraphs>
  <Slides>8</Slides>
  <Notes>6</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8</vt:i4>
      </vt:variant>
    </vt:vector>
  </HeadingPairs>
  <TitlesOfParts>
    <vt:vector size="16" baseType="lpstr">
      <vt:lpstr>Arial</vt:lpstr>
      <vt:lpstr>Calibri</vt:lpstr>
      <vt:lpstr>Open Sans</vt:lpstr>
      <vt:lpstr>Verdana</vt:lpstr>
      <vt:lpstr>Main presentation</vt:lpstr>
      <vt:lpstr>Side-bar: blue</vt:lpstr>
      <vt:lpstr>Plain</vt:lpstr>
      <vt:lpstr>Back cover</vt:lpstr>
      <vt:lpstr>Brent Council Resident Attitudes Survey 2026 Key findings summary</vt:lpstr>
      <vt:lpstr>Resident Attitudes Survey 2026: key findings</vt:lpstr>
      <vt:lpstr>Key results</vt:lpstr>
      <vt:lpstr>Executive summary (I)</vt:lpstr>
      <vt:lpstr>Executive summary (II)</vt:lpstr>
      <vt:lpstr>Executive summary (III)</vt:lpstr>
      <vt:lpstr>Executive summary (IV)</vt:lpstr>
      <vt:lpstr>Executive summary (V)</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Gabriela Szymanska</dc:creator>
  <cp:lastModifiedBy>Spence, Lorna</cp:lastModifiedBy>
  <cp:revision>8</cp:revision>
  <dcterms:created xsi:type="dcterms:W3CDTF">2023-12-13T09:51:32Z</dcterms:created>
  <dcterms:modified xsi:type="dcterms:W3CDTF">2026-10-06T14:35:44Z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0x010100BE45379F5C408E4D9BBF4CFC37B2391B</vt:lpwstr>
  </property>
  <property fmtid="{D5CDD505-2E9C-101B-9397-08002B2CF9AE}" pid="4" name="OrgTeam">
    <vt:lpwstr>1;#DOR - Policy - Policy|eb91f2f1-404b-400d-b244-2aeea20eea92</vt:lpwstr>
  </property>
  <property fmtid="{D5CDD505-2E9C-101B-9397-08002B2CF9AE}" pid="5" name="SecClass">
    <vt:lpwstr>2;#OFFICIAL|aacd4e4f-7705-433a-a4bc-60b6539b36de</vt:lpwstr>
  </property>
  <property fmtid="{D5CDD505-2E9C-101B-9397-08002B2CF9AE}" pid="6" name="_NewReviewCycle">
    <vt:lpwstr/>
  </property>
  <property fmtid="{D5CDD505-2E9C-101B-9397-08002B2CF9AE}" pid="7" name="_AdHocReviewCycleID">
    <vt:i4>-153839457</vt:i4>
  </property>
  <property fmtid="{D5CDD505-2E9C-101B-9397-08002B2CF9AE}" pid="8" name="_EmailSubject">
    <vt:lpwstr>Brent Resident Attitudes Survey outputs</vt:lpwstr>
  </property>
  <property fmtid="{D5CDD505-2E9C-101B-9397-08002B2CF9AE}" pid="9" name="_AuthorEmail">
    <vt:lpwstr>Agnieszka.Spruds@brent.gov.uk</vt:lpwstr>
  </property>
  <property fmtid="{D5CDD505-2E9C-101B-9397-08002B2CF9AE}" pid="10" name="_AuthorEmailDisplayName">
    <vt:lpwstr>Spruds, Agnieszka</vt:lpwstr>
  </property>
</Properties>
</file>